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95" r:id="rId4"/>
    <p:sldId id="294" r:id="rId5"/>
    <p:sldId id="281" r:id="rId6"/>
    <p:sldId id="282" r:id="rId7"/>
    <p:sldId id="283" r:id="rId8"/>
    <p:sldId id="284" r:id="rId9"/>
    <p:sldId id="286" r:id="rId10"/>
    <p:sldId id="285" r:id="rId11"/>
    <p:sldId id="274" r:id="rId12"/>
    <p:sldId id="280" r:id="rId13"/>
    <p:sldId id="287" r:id="rId14"/>
    <p:sldId id="279" r:id="rId15"/>
    <p:sldId id="276" r:id="rId16"/>
    <p:sldId id="266" r:id="rId17"/>
    <p:sldId id="288" r:id="rId18"/>
    <p:sldId id="267" r:id="rId19"/>
    <p:sldId id="290" r:id="rId20"/>
    <p:sldId id="291" r:id="rId21"/>
    <p:sldId id="268" r:id="rId22"/>
    <p:sldId id="269" r:id="rId23"/>
    <p:sldId id="292" r:id="rId24"/>
    <p:sldId id="293" r:id="rId25"/>
    <p:sldId id="272" r:id="rId26"/>
    <p:sldId id="273" r:id="rId27"/>
    <p:sldId id="55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45229-5D8F-4B86-AA8C-A57C5D35690E}" v="3" dt="2023-01-03T14:59:36.2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sorterViewPr>
    <p:cViewPr>
      <p:scale>
        <a:sx n="44" d="100"/>
        <a:sy n="44"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Bagge" userId="e3abba335f68304e" providerId="LiveId" clId="{7CC45229-5D8F-4B86-AA8C-A57C5D35690E}"/>
    <pc:docChg chg="modSld modMainMaster">
      <pc:chgData name="Philip Bagge" userId="e3abba335f68304e" providerId="LiveId" clId="{7CC45229-5D8F-4B86-AA8C-A57C5D35690E}" dt="2023-01-03T14:59:20.548" v="24" actId="20577"/>
      <pc:docMkLst>
        <pc:docMk/>
      </pc:docMkLst>
      <pc:sldChg chg="addSp modSp mod">
        <pc:chgData name="Philip Bagge" userId="e3abba335f68304e" providerId="LiveId" clId="{7CC45229-5D8F-4B86-AA8C-A57C5D35690E}" dt="2023-01-03T14:59:20.548" v="24" actId="20577"/>
        <pc:sldMkLst>
          <pc:docMk/>
          <pc:sldMk cId="2067189513" sldId="256"/>
        </pc:sldMkLst>
        <pc:spChg chg="add mod">
          <ac:chgData name="Philip Bagge" userId="e3abba335f68304e" providerId="LiveId" clId="{7CC45229-5D8F-4B86-AA8C-A57C5D35690E}" dt="2023-01-03T14:59:20.548" v="24" actId="20577"/>
          <ac:spMkLst>
            <pc:docMk/>
            <pc:sldMk cId="2067189513" sldId="256"/>
            <ac:spMk id="3" creationId="{900E3DB2-5506-0DA1-8929-9B6E206E85CE}"/>
          </ac:spMkLst>
        </pc:spChg>
      </pc:sldChg>
      <pc:sldChg chg="modSp mod">
        <pc:chgData name="Philip Bagge" userId="e3abba335f68304e" providerId="LiveId" clId="{7CC45229-5D8F-4B86-AA8C-A57C5D35690E}" dt="2023-01-03T14:58:00.039" v="6" actId="14100"/>
        <pc:sldMkLst>
          <pc:docMk/>
          <pc:sldMk cId="171994188" sldId="275"/>
        </pc:sldMkLst>
        <pc:spChg chg="mod">
          <ac:chgData name="Philip Bagge" userId="e3abba335f68304e" providerId="LiveId" clId="{7CC45229-5D8F-4B86-AA8C-A57C5D35690E}" dt="2023-01-03T14:58:00.039" v="6" actId="14100"/>
          <ac:spMkLst>
            <pc:docMk/>
            <pc:sldMk cId="171994188" sldId="275"/>
            <ac:spMk id="26" creationId="{455C5DAF-B27A-4F0E-B27D-58B15DE8861A}"/>
          </ac:spMkLst>
        </pc:spChg>
      </pc:sldChg>
      <pc:sldMasterChg chg="addSp modSp mod">
        <pc:chgData name="Philip Bagge" userId="e3abba335f68304e" providerId="LiveId" clId="{7CC45229-5D8F-4B86-AA8C-A57C5D35690E}" dt="2023-01-03T14:57:52.082" v="5" actId="1076"/>
        <pc:sldMasterMkLst>
          <pc:docMk/>
          <pc:sldMasterMk cId="47383329" sldId="2147483648"/>
        </pc:sldMasterMkLst>
        <pc:spChg chg="add mod">
          <ac:chgData name="Philip Bagge" userId="e3abba335f68304e" providerId="LiveId" clId="{7CC45229-5D8F-4B86-AA8C-A57C5D35690E}" dt="2023-01-03T14:57:52.082" v="5" actId="1076"/>
          <ac:spMkLst>
            <pc:docMk/>
            <pc:sldMasterMk cId="47383329" sldId="2147483648"/>
            <ac:spMk id="4" creationId="{FA15FB79-D42D-033D-D74F-3B06033E6180}"/>
          </ac:spMkLst>
        </pc:spChg>
        <pc:picChg chg="add mod">
          <ac:chgData name="Philip Bagge" userId="e3abba335f68304e" providerId="LiveId" clId="{7CC45229-5D8F-4B86-AA8C-A57C5D35690E}" dt="2023-01-03T14:57:23.083" v="2" actId="14100"/>
          <ac:picMkLst>
            <pc:docMk/>
            <pc:sldMasterMk cId="47383329" sldId="2147483648"/>
            <ac:picMk id="3" creationId="{4834DD70-B317-5526-6E74-E3F116627648}"/>
          </ac:picMkLst>
        </pc:pic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able 9">
            <a:extLst>
              <a:ext uri="{FF2B5EF4-FFF2-40B4-BE49-F238E27FC236}">
                <a16:creationId xmlns:a16="http://schemas.microsoft.com/office/drawing/2014/main" id="{2A39C4DA-923C-45D0-AB57-92E24970C365}"/>
              </a:ext>
            </a:extLst>
          </p:cNvPr>
          <p:cNvGraphicFramePr>
            <a:graphicFrameLocks noGrp="1"/>
          </p:cNvGraphicFramePr>
          <p:nvPr userDrawn="1">
            <p:extLst>
              <p:ext uri="{D42A27DB-BD31-4B8C-83A1-F6EECF244321}">
                <p14:modId xmlns:p14="http://schemas.microsoft.com/office/powerpoint/2010/main" val="3886492050"/>
              </p:ext>
            </p:extLst>
          </p:nvPr>
        </p:nvGraphicFramePr>
        <p:xfrm>
          <a:off x="0" y="0"/>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2205417704"/>
                    </a:ext>
                  </a:extLst>
                </a:gridCol>
                <a:gridCol w="1108364">
                  <a:extLst>
                    <a:ext uri="{9D8B030D-6E8A-4147-A177-3AD203B41FA5}">
                      <a16:colId xmlns:a16="http://schemas.microsoft.com/office/drawing/2014/main" val="2460091997"/>
                    </a:ext>
                  </a:extLst>
                </a:gridCol>
                <a:gridCol w="1108364">
                  <a:extLst>
                    <a:ext uri="{9D8B030D-6E8A-4147-A177-3AD203B41FA5}">
                      <a16:colId xmlns:a16="http://schemas.microsoft.com/office/drawing/2014/main" val="2865542565"/>
                    </a:ext>
                  </a:extLst>
                </a:gridCol>
                <a:gridCol w="1108364">
                  <a:extLst>
                    <a:ext uri="{9D8B030D-6E8A-4147-A177-3AD203B41FA5}">
                      <a16:colId xmlns:a16="http://schemas.microsoft.com/office/drawing/2014/main" val="4045355588"/>
                    </a:ext>
                  </a:extLst>
                </a:gridCol>
                <a:gridCol w="1108364">
                  <a:extLst>
                    <a:ext uri="{9D8B030D-6E8A-4147-A177-3AD203B41FA5}">
                      <a16:colId xmlns:a16="http://schemas.microsoft.com/office/drawing/2014/main" val="2799517850"/>
                    </a:ext>
                  </a:extLst>
                </a:gridCol>
                <a:gridCol w="1108364">
                  <a:extLst>
                    <a:ext uri="{9D8B030D-6E8A-4147-A177-3AD203B41FA5}">
                      <a16:colId xmlns:a16="http://schemas.microsoft.com/office/drawing/2014/main" val="3959243127"/>
                    </a:ext>
                  </a:extLst>
                </a:gridCol>
                <a:gridCol w="1108364">
                  <a:extLst>
                    <a:ext uri="{9D8B030D-6E8A-4147-A177-3AD203B41FA5}">
                      <a16:colId xmlns:a16="http://schemas.microsoft.com/office/drawing/2014/main" val="2885106588"/>
                    </a:ext>
                  </a:extLst>
                </a:gridCol>
                <a:gridCol w="1108364">
                  <a:extLst>
                    <a:ext uri="{9D8B030D-6E8A-4147-A177-3AD203B41FA5}">
                      <a16:colId xmlns:a16="http://schemas.microsoft.com/office/drawing/2014/main" val="1283525929"/>
                    </a:ext>
                  </a:extLst>
                </a:gridCol>
                <a:gridCol w="1108364">
                  <a:extLst>
                    <a:ext uri="{9D8B030D-6E8A-4147-A177-3AD203B41FA5}">
                      <a16:colId xmlns:a16="http://schemas.microsoft.com/office/drawing/2014/main" val="866567319"/>
                    </a:ext>
                  </a:extLst>
                </a:gridCol>
                <a:gridCol w="1108364">
                  <a:extLst>
                    <a:ext uri="{9D8B030D-6E8A-4147-A177-3AD203B41FA5}">
                      <a16:colId xmlns:a16="http://schemas.microsoft.com/office/drawing/2014/main" val="3224241743"/>
                    </a:ext>
                  </a:extLst>
                </a:gridCol>
                <a:gridCol w="1108364">
                  <a:extLst>
                    <a:ext uri="{9D8B030D-6E8A-4147-A177-3AD203B41FA5}">
                      <a16:colId xmlns:a16="http://schemas.microsoft.com/office/drawing/2014/main" val="449700859"/>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69435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037302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2138063"/>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45282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851237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54225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82200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395471"/>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4834DD70-B317-5526-6E74-E3F116627648}"/>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748" b="6671"/>
          <a:stretch/>
        </p:blipFill>
        <p:spPr>
          <a:xfrm>
            <a:off x="10014011" y="6378772"/>
            <a:ext cx="2153431" cy="360200"/>
          </a:xfrm>
          <a:prstGeom prst="rect">
            <a:avLst/>
          </a:prstGeom>
        </p:spPr>
      </p:pic>
      <p:sp>
        <p:nvSpPr>
          <p:cNvPr id="4" name="TextBox 3">
            <a:extLst>
              <a:ext uri="{FF2B5EF4-FFF2-40B4-BE49-F238E27FC236}">
                <a16:creationId xmlns:a16="http://schemas.microsoft.com/office/drawing/2014/main" id="{FA15FB79-D42D-033D-D74F-3B06033E6180}"/>
              </a:ext>
            </a:extLst>
          </p:cNvPr>
          <p:cNvSpPr txBox="1"/>
          <p:nvPr userDrawn="1"/>
        </p:nvSpPr>
        <p:spPr>
          <a:xfrm>
            <a:off x="8880953" y="6457890"/>
            <a:ext cx="1133058"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622B0-53AF-4A5F-BF84-2439C7127487}"/>
              </a:ext>
            </a:extLst>
          </p:cNvPr>
          <p:cNvSpPr>
            <a:spLocks noGrp="1"/>
          </p:cNvSpPr>
          <p:nvPr>
            <p:ph type="ctrTitle"/>
          </p:nvPr>
        </p:nvSpPr>
        <p:spPr>
          <a:xfrm>
            <a:off x="2209800" y="2543821"/>
            <a:ext cx="5562600" cy="1744094"/>
          </a:xfrm>
          <a:solidFill>
            <a:srgbClr val="0070C0"/>
          </a:solidFill>
        </p:spPr>
        <p:txBody>
          <a:bodyPr/>
          <a:lstStyle/>
          <a:p>
            <a:pPr algn="l"/>
            <a:r>
              <a:rPr lang="en-GB" dirty="0">
                <a:solidFill>
                  <a:schemeClr val="bg1"/>
                </a:solidFill>
              </a:rPr>
              <a:t>Placeholder</a:t>
            </a:r>
            <a:br>
              <a:rPr lang="en-GB" dirty="0">
                <a:solidFill>
                  <a:schemeClr val="bg1"/>
                </a:solidFill>
              </a:rPr>
            </a:br>
            <a:r>
              <a:rPr lang="en-GB" dirty="0">
                <a:solidFill>
                  <a:schemeClr val="bg1"/>
                </a:solidFill>
              </a:rPr>
              <a:t>Variables</a:t>
            </a:r>
          </a:p>
        </p:txBody>
      </p:sp>
      <p:sp>
        <p:nvSpPr>
          <p:cNvPr id="8" name="TextBox 7">
            <a:extLst>
              <a:ext uri="{FF2B5EF4-FFF2-40B4-BE49-F238E27FC236}">
                <a16:creationId xmlns:a16="http://schemas.microsoft.com/office/drawing/2014/main" id="{A883A72B-56FE-4E1F-9D36-E19527577C4B}"/>
              </a:ext>
            </a:extLst>
          </p:cNvPr>
          <p:cNvSpPr txBox="1"/>
          <p:nvPr/>
        </p:nvSpPr>
        <p:spPr>
          <a:xfrm>
            <a:off x="2209800" y="830623"/>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Programming Concepts Simplified</a:t>
            </a:r>
          </a:p>
        </p:txBody>
      </p:sp>
      <p:sp>
        <p:nvSpPr>
          <p:cNvPr id="6" name="TextBox 5">
            <a:extLst>
              <a:ext uri="{FF2B5EF4-FFF2-40B4-BE49-F238E27FC236}">
                <a16:creationId xmlns:a16="http://schemas.microsoft.com/office/drawing/2014/main" id="{E5E348E0-F13A-4338-ACF9-D483F447C848}"/>
              </a:ext>
            </a:extLst>
          </p:cNvPr>
          <p:cNvSpPr txBox="1"/>
          <p:nvPr/>
        </p:nvSpPr>
        <p:spPr>
          <a:xfrm>
            <a:off x="2209800" y="5126762"/>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You will need pen and paper or pen and whiteboard </a:t>
            </a:r>
          </a:p>
        </p:txBody>
      </p:sp>
      <p:pic>
        <p:nvPicPr>
          <p:cNvPr id="7" name="Graphic 6" descr="Clipboard outline">
            <a:extLst>
              <a:ext uri="{FF2B5EF4-FFF2-40B4-BE49-F238E27FC236}">
                <a16:creationId xmlns:a16="http://schemas.microsoft.com/office/drawing/2014/main" id="{422F6E3C-9661-4EC3-BC95-74CF3F0BE5A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36023" y="5126762"/>
            <a:ext cx="914400" cy="914400"/>
          </a:xfrm>
          <a:prstGeom prst="rect">
            <a:avLst/>
          </a:prstGeom>
        </p:spPr>
      </p:pic>
      <p:sp>
        <p:nvSpPr>
          <p:cNvPr id="3" name="TextBox 2">
            <a:extLst>
              <a:ext uri="{FF2B5EF4-FFF2-40B4-BE49-F238E27FC236}">
                <a16:creationId xmlns:a16="http://schemas.microsoft.com/office/drawing/2014/main" id="{900E3DB2-5506-0DA1-8929-9B6E206E85CE}"/>
              </a:ext>
            </a:extLst>
          </p:cNvPr>
          <p:cNvSpPr txBox="1"/>
          <p:nvPr/>
        </p:nvSpPr>
        <p:spPr>
          <a:xfrm>
            <a:off x="2209800" y="6400800"/>
            <a:ext cx="6605726" cy="369332"/>
          </a:xfrm>
          <a:prstGeom prst="rect">
            <a:avLst/>
          </a:prstGeom>
          <a:noFill/>
        </p:spPr>
        <p:txBody>
          <a:bodyPr wrap="square" rtlCol="0">
            <a:spAutoFit/>
          </a:bodyPr>
          <a:lstStyle/>
          <a:p>
            <a:r>
              <a:rPr lang="en-GB" dirty="0">
                <a:solidFill>
                  <a:srgbClr val="0070C0"/>
                </a:solidFill>
              </a:rPr>
              <a:t>Terms and conditions of use are on the last slide</a:t>
            </a:r>
          </a:p>
        </p:txBody>
      </p:sp>
    </p:spTree>
    <p:extLst>
      <p:ext uri="{BB962C8B-B14F-4D97-AF65-F5344CB8AC3E}">
        <p14:creationId xmlns:p14="http://schemas.microsoft.com/office/powerpoint/2010/main" val="20671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8" y="0"/>
            <a:ext cx="8877301" cy="874351"/>
          </a:xfrm>
          <a:prstGeom prst="rect">
            <a:avLst/>
          </a:prstGeom>
          <a:solidFill>
            <a:srgbClr val="0070C0"/>
          </a:solidFill>
        </p:spPr>
        <p:txBody>
          <a:bodyPr wrap="square" rtlCol="0" anchor="ctr" anchorCtr="0">
            <a:noAutofit/>
          </a:bodyPr>
          <a:lstStyle/>
          <a:p>
            <a:r>
              <a:rPr lang="en-GB" sz="4400" dirty="0">
                <a:solidFill>
                  <a:schemeClr val="bg1"/>
                </a:solidFill>
              </a:rPr>
              <a:t>Variables are </a:t>
            </a:r>
            <a:r>
              <a:rPr lang="en-GB" sz="4400" dirty="0">
                <a:solidFill>
                  <a:srgbClr val="FF9900"/>
                </a:solidFill>
              </a:rPr>
              <a:t>NOT</a:t>
            </a:r>
            <a:r>
              <a:rPr lang="en-GB" sz="4400" dirty="0">
                <a:solidFill>
                  <a:schemeClr val="bg1"/>
                </a:solidFill>
              </a:rPr>
              <a:t>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7743824" y="2575023"/>
            <a:ext cx="3343276" cy="2545356"/>
          </a:xfrm>
          <a:prstGeom prst="rect">
            <a:avLst/>
          </a:prstGeom>
          <a:solidFill>
            <a:srgbClr val="FF9900"/>
          </a:solidFill>
        </p:spPr>
        <p:txBody>
          <a:bodyPr wrap="square" rtlCol="0" anchor="ctr" anchorCtr="0">
            <a:noAutofit/>
          </a:bodyPr>
          <a:lstStyle/>
          <a:p>
            <a:r>
              <a:rPr lang="en-GB" sz="3200" dirty="0">
                <a:solidFill>
                  <a:schemeClr val="bg1"/>
                </a:solidFill>
              </a:rPr>
              <a:t>You </a:t>
            </a:r>
            <a:r>
              <a:rPr lang="en-GB" sz="3200" dirty="0">
                <a:solidFill>
                  <a:srgbClr val="0070C0"/>
                </a:solidFill>
              </a:rPr>
              <a:t>have</a:t>
            </a:r>
            <a:r>
              <a:rPr lang="en-GB" sz="3200" dirty="0">
                <a:solidFill>
                  <a:schemeClr val="bg1"/>
                </a:solidFill>
              </a:rPr>
              <a:t> to give a variable a name to identify it in an algorithm or code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644169"/>
            <a:ext cx="2545631" cy="1569660"/>
          </a:xfrm>
          <a:prstGeom prst="rect">
            <a:avLst/>
          </a:prstGeom>
          <a:noFill/>
        </p:spPr>
        <p:txBody>
          <a:bodyPr wrap="square" rtlCol="0">
            <a:spAutoFit/>
          </a:bodyPr>
          <a:lstStyle/>
          <a:p>
            <a:pPr algn="ctr"/>
            <a:r>
              <a:rPr lang="en-GB" sz="4800" dirty="0">
                <a:solidFill>
                  <a:srgbClr val="0070C0"/>
                </a:solidFill>
              </a:rPr>
              <a:t>text</a:t>
            </a:r>
          </a:p>
          <a:p>
            <a:pPr algn="ctr"/>
            <a:r>
              <a:rPr lang="en-GB" sz="4800" dirty="0">
                <a:solidFill>
                  <a:srgbClr val="0070C0"/>
                </a:solidFill>
              </a:rPr>
              <a:t>mum</a:t>
            </a:r>
          </a:p>
        </p:txBody>
      </p:sp>
      <p:sp>
        <p:nvSpPr>
          <p:cNvPr id="10" name="TextBox 9">
            <a:extLst>
              <a:ext uri="{FF2B5EF4-FFF2-40B4-BE49-F238E27FC236}">
                <a16:creationId xmlns:a16="http://schemas.microsoft.com/office/drawing/2014/main" id="{8F611A56-29DC-4794-8570-7BC99453D804}"/>
              </a:ext>
            </a:extLst>
          </p:cNvPr>
          <p:cNvSpPr txBox="1"/>
          <p:nvPr/>
        </p:nvSpPr>
        <p:spPr>
          <a:xfrm>
            <a:off x="6766053" y="1747701"/>
            <a:ext cx="1375285" cy="707886"/>
          </a:xfrm>
          <a:prstGeom prst="rect">
            <a:avLst/>
          </a:prstGeom>
          <a:noFill/>
        </p:spPr>
        <p:txBody>
          <a:bodyPr wrap="square" rtlCol="0">
            <a:spAutoFit/>
          </a:bodyPr>
          <a:lstStyle/>
          <a:p>
            <a:r>
              <a:rPr lang="en-GB" sz="4000" dirty="0">
                <a:solidFill>
                  <a:srgbClr val="0070C0"/>
                </a:solidFill>
              </a:rPr>
              <a:t>name</a:t>
            </a:r>
          </a:p>
        </p:txBody>
      </p:sp>
      <p:cxnSp>
        <p:nvCxnSpPr>
          <p:cNvPr id="12" name="Straight Arrow Connector 11">
            <a:extLst>
              <a:ext uri="{FF2B5EF4-FFF2-40B4-BE49-F238E27FC236}">
                <a16:creationId xmlns:a16="http://schemas.microsoft.com/office/drawing/2014/main" id="{66500D69-B8B4-42E7-8F39-F9D3FB350EF6}"/>
              </a:ext>
            </a:extLst>
          </p:cNvPr>
          <p:cNvCxnSpPr>
            <a:cxnSpLocks/>
          </p:cNvCxnSpPr>
          <p:nvPr/>
        </p:nvCxnSpPr>
        <p:spPr>
          <a:xfrm flipH="1" flipV="1">
            <a:off x="5829300" y="2149016"/>
            <a:ext cx="936754" cy="1"/>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45CC5A9A-8F29-4B1C-8788-573EBB6C5BCE}"/>
              </a:ext>
            </a:extLst>
          </p:cNvPr>
          <p:cNvSpPr txBox="1"/>
          <p:nvPr/>
        </p:nvSpPr>
        <p:spPr>
          <a:xfrm>
            <a:off x="2880191" y="1624590"/>
            <a:ext cx="3402883" cy="830997"/>
          </a:xfrm>
          <a:prstGeom prst="rect">
            <a:avLst/>
          </a:prstGeom>
          <a:noFill/>
        </p:spPr>
        <p:txBody>
          <a:bodyPr wrap="square" rtlCol="0">
            <a:spAutoFit/>
          </a:bodyPr>
          <a:lstStyle/>
          <a:p>
            <a:pPr algn="ctr"/>
            <a:r>
              <a:rPr lang="en-GB" sz="4800" dirty="0" err="1">
                <a:solidFill>
                  <a:srgbClr val="0070C0"/>
                </a:solidFill>
              </a:rPr>
              <a:t>to_do</a:t>
            </a:r>
            <a:endParaRPr lang="en-GB" sz="4800" dirty="0">
              <a:solidFill>
                <a:srgbClr val="0070C0"/>
              </a:solidFill>
            </a:endParaRPr>
          </a:p>
        </p:txBody>
      </p:sp>
    </p:spTree>
    <p:extLst>
      <p:ext uri="{BB962C8B-B14F-4D97-AF65-F5344CB8AC3E}">
        <p14:creationId xmlns:p14="http://schemas.microsoft.com/office/powerpoint/2010/main" val="1368130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3333751" cy="874351"/>
          </a:xfrm>
          <a:prstGeom prst="rect">
            <a:avLst/>
          </a:prstGeom>
          <a:solidFill>
            <a:srgbClr val="0070C0"/>
          </a:solidFill>
        </p:spPr>
        <p:txBody>
          <a:bodyPr wrap="square" rtlCol="0" anchor="ctr" anchorCtr="0">
            <a:noAutofit/>
          </a:bodyPr>
          <a:lstStyle/>
          <a:p>
            <a:r>
              <a:rPr lang="en-GB" sz="4400" dirty="0">
                <a:solidFill>
                  <a:schemeClr val="bg1"/>
                </a:solidFill>
              </a:rPr>
              <a:t>Variables</a:t>
            </a:r>
          </a:p>
        </p:txBody>
      </p:sp>
      <p:sp>
        <p:nvSpPr>
          <p:cNvPr id="19" name="TextBox 18">
            <a:extLst>
              <a:ext uri="{FF2B5EF4-FFF2-40B4-BE49-F238E27FC236}">
                <a16:creationId xmlns:a16="http://schemas.microsoft.com/office/drawing/2014/main" id="{5A9ECAE0-0E6E-4478-ABAF-826473232D5B}"/>
              </a:ext>
            </a:extLst>
          </p:cNvPr>
          <p:cNvSpPr txBox="1"/>
          <p:nvPr/>
        </p:nvSpPr>
        <p:spPr>
          <a:xfrm>
            <a:off x="2209799" y="1724025"/>
            <a:ext cx="4438651" cy="1704975"/>
          </a:xfrm>
          <a:prstGeom prst="rect">
            <a:avLst/>
          </a:prstGeom>
          <a:solidFill>
            <a:srgbClr val="0070C0"/>
          </a:solidFill>
        </p:spPr>
        <p:txBody>
          <a:bodyPr wrap="square" rtlCol="0" anchor="ctr" anchorCtr="0">
            <a:noAutofit/>
          </a:bodyPr>
          <a:lstStyle/>
          <a:p>
            <a:r>
              <a:rPr lang="en-GB" sz="3600" dirty="0">
                <a:solidFill>
                  <a:schemeClr val="bg1"/>
                </a:solidFill>
              </a:rPr>
              <a:t>Variables store data that can be used by an algorithm or program</a:t>
            </a:r>
          </a:p>
        </p:txBody>
      </p:sp>
      <p:sp>
        <p:nvSpPr>
          <p:cNvPr id="20" name="TextBox 19">
            <a:extLst>
              <a:ext uri="{FF2B5EF4-FFF2-40B4-BE49-F238E27FC236}">
                <a16:creationId xmlns:a16="http://schemas.microsoft.com/office/drawing/2014/main" id="{5948D90A-EEE1-460D-8BE4-8D050F5EEC90}"/>
              </a:ext>
            </a:extLst>
          </p:cNvPr>
          <p:cNvSpPr txBox="1"/>
          <p:nvPr/>
        </p:nvSpPr>
        <p:spPr>
          <a:xfrm>
            <a:off x="2209799" y="4267200"/>
            <a:ext cx="7648576" cy="1754326"/>
          </a:xfrm>
          <a:prstGeom prst="rect">
            <a:avLst/>
          </a:prstGeom>
          <a:noFill/>
        </p:spPr>
        <p:txBody>
          <a:bodyPr wrap="square" rtlCol="0">
            <a:spAutoFit/>
          </a:bodyPr>
          <a:lstStyle/>
          <a:p>
            <a:pPr marL="571500" indent="-571500">
              <a:buFont typeface="Wingdings" panose="05000000000000000000" pitchFamily="2" charset="2"/>
              <a:buChar char="q"/>
            </a:pPr>
            <a:r>
              <a:rPr lang="en-GB" sz="3600" dirty="0">
                <a:solidFill>
                  <a:srgbClr val="0070C0"/>
                </a:solidFill>
              </a:rPr>
              <a:t>Numbers</a:t>
            </a:r>
          </a:p>
          <a:p>
            <a:pPr marL="571500" indent="-571500">
              <a:buFont typeface="Wingdings" panose="05000000000000000000" pitchFamily="2" charset="2"/>
              <a:buChar char="q"/>
            </a:pPr>
            <a:r>
              <a:rPr lang="en-GB" sz="3600" dirty="0">
                <a:solidFill>
                  <a:srgbClr val="0070C0"/>
                </a:solidFill>
              </a:rPr>
              <a:t>Text</a:t>
            </a:r>
          </a:p>
          <a:p>
            <a:pPr marL="571500" indent="-571500">
              <a:buFont typeface="Wingdings" panose="05000000000000000000" pitchFamily="2" charset="2"/>
              <a:buChar char="q"/>
            </a:pPr>
            <a:r>
              <a:rPr lang="en-GB" sz="3600" dirty="0">
                <a:solidFill>
                  <a:srgbClr val="0070C0"/>
                </a:solidFill>
              </a:rPr>
              <a:t>Mixed numbers &amp; text called strings</a:t>
            </a:r>
          </a:p>
        </p:txBody>
      </p:sp>
      <p:sp>
        <p:nvSpPr>
          <p:cNvPr id="5" name="Rectangle: Rounded Corners 4">
            <a:extLst>
              <a:ext uri="{FF2B5EF4-FFF2-40B4-BE49-F238E27FC236}">
                <a16:creationId xmlns:a16="http://schemas.microsoft.com/office/drawing/2014/main" id="{78A258A8-2188-4865-832B-50B73CC3B4BB}"/>
              </a:ext>
            </a:extLst>
          </p:cNvPr>
          <p:cNvSpPr/>
          <p:nvPr/>
        </p:nvSpPr>
        <p:spPr>
          <a:xfrm>
            <a:off x="7753350" y="1712551"/>
            <a:ext cx="3308228" cy="2529579"/>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E0CE3BD-5241-47D7-90D8-46C4C6A20316}"/>
              </a:ext>
            </a:extLst>
          </p:cNvPr>
          <p:cNvSpPr txBox="1"/>
          <p:nvPr/>
        </p:nvSpPr>
        <p:spPr>
          <a:xfrm>
            <a:off x="8071288" y="1687481"/>
            <a:ext cx="2953900" cy="707886"/>
          </a:xfrm>
          <a:prstGeom prst="rect">
            <a:avLst/>
          </a:prstGeom>
          <a:noFill/>
        </p:spPr>
        <p:txBody>
          <a:bodyPr wrap="square" rtlCol="0">
            <a:spAutoFit/>
          </a:bodyPr>
          <a:lstStyle/>
          <a:p>
            <a:pPr algn="ctr"/>
            <a:r>
              <a:rPr lang="en-GB" sz="4000" dirty="0" err="1">
                <a:solidFill>
                  <a:srgbClr val="0070C0"/>
                </a:solidFill>
              </a:rPr>
              <a:t>capEngland</a:t>
            </a:r>
            <a:endParaRPr lang="en-GB" sz="4000" dirty="0">
              <a:solidFill>
                <a:srgbClr val="0070C0"/>
              </a:solidFill>
            </a:endParaRPr>
          </a:p>
        </p:txBody>
      </p:sp>
      <p:sp>
        <p:nvSpPr>
          <p:cNvPr id="7" name="TextBox 6">
            <a:extLst>
              <a:ext uri="{FF2B5EF4-FFF2-40B4-BE49-F238E27FC236}">
                <a16:creationId xmlns:a16="http://schemas.microsoft.com/office/drawing/2014/main" id="{B6AE1F8E-DB65-45FC-B9A4-1E2872361A96}"/>
              </a:ext>
            </a:extLst>
          </p:cNvPr>
          <p:cNvSpPr txBox="1"/>
          <p:nvPr/>
        </p:nvSpPr>
        <p:spPr>
          <a:xfrm>
            <a:off x="8691562" y="3208271"/>
            <a:ext cx="2333626" cy="707886"/>
          </a:xfrm>
          <a:prstGeom prst="rect">
            <a:avLst/>
          </a:prstGeom>
          <a:noFill/>
        </p:spPr>
        <p:txBody>
          <a:bodyPr wrap="square" rtlCol="0">
            <a:spAutoFit/>
          </a:bodyPr>
          <a:lstStyle/>
          <a:p>
            <a:r>
              <a:rPr lang="en-GB" sz="4000" dirty="0">
                <a:solidFill>
                  <a:srgbClr val="0070C0"/>
                </a:solidFill>
              </a:rPr>
              <a:t>London</a:t>
            </a:r>
          </a:p>
        </p:txBody>
      </p:sp>
      <p:cxnSp>
        <p:nvCxnSpPr>
          <p:cNvPr id="3" name="Straight Arrow Connector 2">
            <a:extLst>
              <a:ext uri="{FF2B5EF4-FFF2-40B4-BE49-F238E27FC236}">
                <a16:creationId xmlns:a16="http://schemas.microsoft.com/office/drawing/2014/main" id="{6A64451D-E32B-4D22-9D72-66E7DC393923}"/>
              </a:ext>
            </a:extLst>
          </p:cNvPr>
          <p:cNvCxnSpPr>
            <a:cxnSpLocks/>
            <a:stCxn id="19" idx="3"/>
            <a:endCxn id="5" idx="1"/>
          </p:cNvCxnSpPr>
          <p:nvPr/>
        </p:nvCxnSpPr>
        <p:spPr>
          <a:xfrm>
            <a:off x="6648450" y="2576513"/>
            <a:ext cx="1104900" cy="400828"/>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9633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3333751" cy="874351"/>
          </a:xfrm>
          <a:prstGeom prst="rect">
            <a:avLst/>
          </a:prstGeom>
          <a:solidFill>
            <a:schemeClr val="bg1"/>
          </a:solidFill>
        </p:spPr>
        <p:txBody>
          <a:bodyPr wrap="square" rtlCol="0" anchor="ctr" anchorCtr="0">
            <a:noAutofit/>
          </a:bodyPr>
          <a:lstStyle/>
          <a:p>
            <a:r>
              <a:rPr lang="en-GB" sz="4400" dirty="0">
                <a:solidFill>
                  <a:srgbClr val="0070C0"/>
                </a:solidFill>
              </a:rPr>
              <a:t>True of False?</a:t>
            </a:r>
          </a:p>
        </p:txBody>
      </p:sp>
      <p:sp>
        <p:nvSpPr>
          <p:cNvPr id="7" name="TextBox 6">
            <a:extLst>
              <a:ext uri="{FF2B5EF4-FFF2-40B4-BE49-F238E27FC236}">
                <a16:creationId xmlns:a16="http://schemas.microsoft.com/office/drawing/2014/main" id="{F1486AFE-9341-4754-8FFB-28744CA4036A}"/>
              </a:ext>
            </a:extLst>
          </p:cNvPr>
          <p:cNvSpPr txBox="1"/>
          <p:nvPr/>
        </p:nvSpPr>
        <p:spPr>
          <a:xfrm>
            <a:off x="8882210" y="1720746"/>
            <a:ext cx="3309790" cy="954107"/>
          </a:xfrm>
          <a:prstGeom prst="rect">
            <a:avLst/>
          </a:prstGeom>
          <a:solidFill>
            <a:schemeClr val="bg1"/>
          </a:solidFill>
        </p:spPr>
        <p:txBody>
          <a:bodyPr wrap="square" rtlCol="0">
            <a:spAutoFit/>
          </a:bodyPr>
          <a:lstStyle/>
          <a:p>
            <a:r>
              <a:rPr lang="en-GB" sz="2800" dirty="0">
                <a:solidFill>
                  <a:srgbClr val="0070C0"/>
                </a:solidFill>
              </a:rPr>
              <a:t>Variables have a name and a value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20746"/>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CBEE6D7-3D57-49CE-B476-10C7E9E22BD7}"/>
              </a:ext>
            </a:extLst>
          </p:cNvPr>
          <p:cNvSpPr txBox="1"/>
          <p:nvPr/>
        </p:nvSpPr>
        <p:spPr>
          <a:xfrm>
            <a:off x="3310629" y="1981317"/>
            <a:ext cx="2338846" cy="707886"/>
          </a:xfrm>
          <a:prstGeom prst="rect">
            <a:avLst/>
          </a:prstGeom>
          <a:noFill/>
        </p:spPr>
        <p:txBody>
          <a:bodyPr wrap="square" rtlCol="0">
            <a:spAutoFit/>
          </a:bodyPr>
          <a:lstStyle/>
          <a:p>
            <a:pPr algn="ctr"/>
            <a:r>
              <a:rPr lang="en-GB" sz="4000" dirty="0">
                <a:solidFill>
                  <a:srgbClr val="0070C0"/>
                </a:solidFill>
              </a:rPr>
              <a:t>fav_name</a:t>
            </a:r>
          </a:p>
        </p:txBody>
      </p:sp>
      <p:sp>
        <p:nvSpPr>
          <p:cNvPr id="9" name="TextBox 8">
            <a:extLst>
              <a:ext uri="{FF2B5EF4-FFF2-40B4-BE49-F238E27FC236}">
                <a16:creationId xmlns:a16="http://schemas.microsoft.com/office/drawing/2014/main" id="{79E46AC4-09FB-4405-8FC7-F38D169DB494}"/>
              </a:ext>
            </a:extLst>
          </p:cNvPr>
          <p:cNvSpPr txBox="1"/>
          <p:nvPr/>
        </p:nvSpPr>
        <p:spPr>
          <a:xfrm>
            <a:off x="3480159" y="3889276"/>
            <a:ext cx="2545631" cy="707886"/>
          </a:xfrm>
          <a:prstGeom prst="rect">
            <a:avLst/>
          </a:prstGeom>
          <a:noFill/>
        </p:spPr>
        <p:txBody>
          <a:bodyPr wrap="square" rtlCol="0">
            <a:spAutoFit/>
          </a:bodyPr>
          <a:lstStyle/>
          <a:p>
            <a:r>
              <a:rPr lang="en-GB" sz="4000" dirty="0">
                <a:solidFill>
                  <a:srgbClr val="0070C0"/>
                </a:solidFill>
              </a:rPr>
              <a:t>Thorfinn</a:t>
            </a:r>
          </a:p>
        </p:txBody>
      </p:sp>
      <p:sp>
        <p:nvSpPr>
          <p:cNvPr id="10" name="TextBox 9">
            <a:extLst>
              <a:ext uri="{FF2B5EF4-FFF2-40B4-BE49-F238E27FC236}">
                <a16:creationId xmlns:a16="http://schemas.microsoft.com/office/drawing/2014/main" id="{A1908928-A3F4-4184-B1C9-7F5A7C3574C9}"/>
              </a:ext>
            </a:extLst>
          </p:cNvPr>
          <p:cNvSpPr txBox="1"/>
          <p:nvPr/>
        </p:nvSpPr>
        <p:spPr>
          <a:xfrm>
            <a:off x="7292459" y="1981317"/>
            <a:ext cx="1375285" cy="707886"/>
          </a:xfrm>
          <a:prstGeom prst="rect">
            <a:avLst/>
          </a:prstGeom>
          <a:noFill/>
        </p:spPr>
        <p:txBody>
          <a:bodyPr wrap="square" rtlCol="0">
            <a:spAutoFit/>
          </a:bodyPr>
          <a:lstStyle/>
          <a:p>
            <a:r>
              <a:rPr lang="en-GB" sz="4000" dirty="0">
                <a:solidFill>
                  <a:schemeClr val="bg1"/>
                </a:solidFill>
              </a:rPr>
              <a:t>name</a:t>
            </a:r>
          </a:p>
        </p:txBody>
      </p:sp>
      <p:sp>
        <p:nvSpPr>
          <p:cNvPr id="11" name="TextBox 10">
            <a:extLst>
              <a:ext uri="{FF2B5EF4-FFF2-40B4-BE49-F238E27FC236}">
                <a16:creationId xmlns:a16="http://schemas.microsoft.com/office/drawing/2014/main" id="{623C2FFC-DB73-4D46-BE77-C6D676114A8A}"/>
              </a:ext>
            </a:extLst>
          </p:cNvPr>
          <p:cNvSpPr txBox="1"/>
          <p:nvPr/>
        </p:nvSpPr>
        <p:spPr>
          <a:xfrm>
            <a:off x="7292459" y="3889276"/>
            <a:ext cx="1824579" cy="707886"/>
          </a:xfrm>
          <a:prstGeom prst="rect">
            <a:avLst/>
          </a:prstGeom>
          <a:noFill/>
        </p:spPr>
        <p:txBody>
          <a:bodyPr wrap="square" rtlCol="0">
            <a:spAutoFit/>
          </a:bodyPr>
          <a:lstStyle/>
          <a:p>
            <a:r>
              <a:rPr lang="en-GB" sz="4000" dirty="0">
                <a:solidFill>
                  <a:schemeClr val="bg1"/>
                </a:solidFill>
              </a:rPr>
              <a:t>value</a:t>
            </a:r>
          </a:p>
        </p:txBody>
      </p:sp>
      <p:cxnSp>
        <p:nvCxnSpPr>
          <p:cNvPr id="17" name="Straight Arrow Connector 16">
            <a:extLst>
              <a:ext uri="{FF2B5EF4-FFF2-40B4-BE49-F238E27FC236}">
                <a16:creationId xmlns:a16="http://schemas.microsoft.com/office/drawing/2014/main" id="{4E6F7A5A-E43B-448D-ACC6-85C1B120CE4E}"/>
              </a:ext>
            </a:extLst>
          </p:cNvPr>
          <p:cNvCxnSpPr>
            <a:cxnSpLocks/>
          </p:cNvCxnSpPr>
          <p:nvPr/>
        </p:nvCxnSpPr>
        <p:spPr>
          <a:xfrm flipH="1" flipV="1">
            <a:off x="5850804" y="2380996"/>
            <a:ext cx="1441655" cy="1635"/>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ADAEFB0-5163-4120-9B98-CCEAE7AD4647}"/>
              </a:ext>
            </a:extLst>
          </p:cNvPr>
          <p:cNvCxnSpPr>
            <a:cxnSpLocks/>
          </p:cNvCxnSpPr>
          <p:nvPr/>
        </p:nvCxnSpPr>
        <p:spPr>
          <a:xfrm flipH="1" flipV="1">
            <a:off x="5850804" y="4266440"/>
            <a:ext cx="1441655" cy="1635"/>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pic>
        <p:nvPicPr>
          <p:cNvPr id="12" name="Graphic 11" descr="Clipboard outline">
            <a:extLst>
              <a:ext uri="{FF2B5EF4-FFF2-40B4-BE49-F238E27FC236}">
                <a16:creationId xmlns:a16="http://schemas.microsoft.com/office/drawing/2014/main" id="{7BFA3182-F1F1-428E-88DA-EE0789CE47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76472" y="3412124"/>
            <a:ext cx="914400" cy="914400"/>
          </a:xfrm>
          <a:prstGeom prst="rect">
            <a:avLst/>
          </a:prstGeom>
        </p:spPr>
      </p:pic>
    </p:spTree>
    <p:extLst>
      <p:ext uri="{BB962C8B-B14F-4D97-AF65-F5344CB8AC3E}">
        <p14:creationId xmlns:p14="http://schemas.microsoft.com/office/powerpoint/2010/main" val="1437981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3333751" cy="874351"/>
          </a:xfrm>
          <a:prstGeom prst="rect">
            <a:avLst/>
          </a:prstGeom>
          <a:solidFill>
            <a:schemeClr val="bg1"/>
          </a:solidFill>
        </p:spPr>
        <p:txBody>
          <a:bodyPr wrap="square" rtlCol="0" anchor="ctr" anchorCtr="0">
            <a:noAutofit/>
          </a:bodyPr>
          <a:lstStyle/>
          <a:p>
            <a:r>
              <a:rPr lang="en-GB" sz="4400" dirty="0">
                <a:solidFill>
                  <a:srgbClr val="0070C0"/>
                </a:solidFill>
              </a:rPr>
              <a:t>True of False?</a:t>
            </a:r>
          </a:p>
        </p:txBody>
      </p:sp>
      <p:sp>
        <p:nvSpPr>
          <p:cNvPr id="7" name="TextBox 6">
            <a:extLst>
              <a:ext uri="{FF2B5EF4-FFF2-40B4-BE49-F238E27FC236}">
                <a16:creationId xmlns:a16="http://schemas.microsoft.com/office/drawing/2014/main" id="{F1486AFE-9341-4754-8FFB-28744CA4036A}"/>
              </a:ext>
            </a:extLst>
          </p:cNvPr>
          <p:cNvSpPr txBox="1"/>
          <p:nvPr/>
        </p:nvSpPr>
        <p:spPr>
          <a:xfrm>
            <a:off x="8882210" y="1720746"/>
            <a:ext cx="3309790" cy="954107"/>
          </a:xfrm>
          <a:prstGeom prst="rect">
            <a:avLst/>
          </a:prstGeom>
          <a:solidFill>
            <a:schemeClr val="bg1"/>
          </a:solidFill>
        </p:spPr>
        <p:txBody>
          <a:bodyPr wrap="square" rtlCol="0">
            <a:spAutoFit/>
          </a:bodyPr>
          <a:lstStyle/>
          <a:p>
            <a:r>
              <a:rPr lang="en-GB" sz="2800" dirty="0">
                <a:solidFill>
                  <a:srgbClr val="0070C0"/>
                </a:solidFill>
              </a:rPr>
              <a:t>Variables have a name and a value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20746"/>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CBEE6D7-3D57-49CE-B476-10C7E9E22BD7}"/>
              </a:ext>
            </a:extLst>
          </p:cNvPr>
          <p:cNvSpPr txBox="1"/>
          <p:nvPr/>
        </p:nvSpPr>
        <p:spPr>
          <a:xfrm>
            <a:off x="3310629" y="1981317"/>
            <a:ext cx="2338846" cy="707886"/>
          </a:xfrm>
          <a:prstGeom prst="rect">
            <a:avLst/>
          </a:prstGeom>
          <a:noFill/>
        </p:spPr>
        <p:txBody>
          <a:bodyPr wrap="square" rtlCol="0">
            <a:spAutoFit/>
          </a:bodyPr>
          <a:lstStyle/>
          <a:p>
            <a:pPr algn="ctr"/>
            <a:r>
              <a:rPr lang="en-GB" sz="4000" dirty="0">
                <a:solidFill>
                  <a:srgbClr val="0070C0"/>
                </a:solidFill>
              </a:rPr>
              <a:t>fav_name</a:t>
            </a:r>
          </a:p>
        </p:txBody>
      </p:sp>
      <p:sp>
        <p:nvSpPr>
          <p:cNvPr id="9" name="TextBox 8">
            <a:extLst>
              <a:ext uri="{FF2B5EF4-FFF2-40B4-BE49-F238E27FC236}">
                <a16:creationId xmlns:a16="http://schemas.microsoft.com/office/drawing/2014/main" id="{79E46AC4-09FB-4405-8FC7-F38D169DB494}"/>
              </a:ext>
            </a:extLst>
          </p:cNvPr>
          <p:cNvSpPr txBox="1"/>
          <p:nvPr/>
        </p:nvSpPr>
        <p:spPr>
          <a:xfrm>
            <a:off x="3480159" y="3889276"/>
            <a:ext cx="2545631" cy="707886"/>
          </a:xfrm>
          <a:prstGeom prst="rect">
            <a:avLst/>
          </a:prstGeom>
          <a:noFill/>
        </p:spPr>
        <p:txBody>
          <a:bodyPr wrap="square" rtlCol="0">
            <a:spAutoFit/>
          </a:bodyPr>
          <a:lstStyle/>
          <a:p>
            <a:r>
              <a:rPr lang="en-GB" sz="4000" dirty="0">
                <a:solidFill>
                  <a:srgbClr val="0070C0"/>
                </a:solidFill>
              </a:rPr>
              <a:t>Thorfinn</a:t>
            </a:r>
          </a:p>
        </p:txBody>
      </p:sp>
      <p:sp>
        <p:nvSpPr>
          <p:cNvPr id="10" name="TextBox 9">
            <a:extLst>
              <a:ext uri="{FF2B5EF4-FFF2-40B4-BE49-F238E27FC236}">
                <a16:creationId xmlns:a16="http://schemas.microsoft.com/office/drawing/2014/main" id="{A1908928-A3F4-4184-B1C9-7F5A7C3574C9}"/>
              </a:ext>
            </a:extLst>
          </p:cNvPr>
          <p:cNvSpPr txBox="1"/>
          <p:nvPr/>
        </p:nvSpPr>
        <p:spPr>
          <a:xfrm>
            <a:off x="7292459" y="1981317"/>
            <a:ext cx="1375285" cy="707886"/>
          </a:xfrm>
          <a:prstGeom prst="rect">
            <a:avLst/>
          </a:prstGeom>
          <a:noFill/>
        </p:spPr>
        <p:txBody>
          <a:bodyPr wrap="square" rtlCol="0">
            <a:spAutoFit/>
          </a:bodyPr>
          <a:lstStyle/>
          <a:p>
            <a:r>
              <a:rPr lang="en-GB" sz="4000" dirty="0">
                <a:solidFill>
                  <a:schemeClr val="bg1"/>
                </a:solidFill>
              </a:rPr>
              <a:t>name</a:t>
            </a:r>
          </a:p>
        </p:txBody>
      </p:sp>
      <p:sp>
        <p:nvSpPr>
          <p:cNvPr id="11" name="TextBox 10">
            <a:extLst>
              <a:ext uri="{FF2B5EF4-FFF2-40B4-BE49-F238E27FC236}">
                <a16:creationId xmlns:a16="http://schemas.microsoft.com/office/drawing/2014/main" id="{623C2FFC-DB73-4D46-BE77-C6D676114A8A}"/>
              </a:ext>
            </a:extLst>
          </p:cNvPr>
          <p:cNvSpPr txBox="1"/>
          <p:nvPr/>
        </p:nvSpPr>
        <p:spPr>
          <a:xfrm>
            <a:off x="7292459" y="3889276"/>
            <a:ext cx="1824579" cy="707886"/>
          </a:xfrm>
          <a:prstGeom prst="rect">
            <a:avLst/>
          </a:prstGeom>
          <a:noFill/>
        </p:spPr>
        <p:txBody>
          <a:bodyPr wrap="square" rtlCol="0">
            <a:spAutoFit/>
          </a:bodyPr>
          <a:lstStyle/>
          <a:p>
            <a:r>
              <a:rPr lang="en-GB" sz="4000" dirty="0">
                <a:solidFill>
                  <a:schemeClr val="bg1"/>
                </a:solidFill>
              </a:rPr>
              <a:t>value</a:t>
            </a:r>
          </a:p>
        </p:txBody>
      </p:sp>
      <p:cxnSp>
        <p:nvCxnSpPr>
          <p:cNvPr id="17" name="Straight Arrow Connector 16">
            <a:extLst>
              <a:ext uri="{FF2B5EF4-FFF2-40B4-BE49-F238E27FC236}">
                <a16:creationId xmlns:a16="http://schemas.microsoft.com/office/drawing/2014/main" id="{4E6F7A5A-E43B-448D-ACC6-85C1B120CE4E}"/>
              </a:ext>
            </a:extLst>
          </p:cNvPr>
          <p:cNvCxnSpPr>
            <a:cxnSpLocks/>
          </p:cNvCxnSpPr>
          <p:nvPr/>
        </p:nvCxnSpPr>
        <p:spPr>
          <a:xfrm flipH="1" flipV="1">
            <a:off x="5850804" y="2380996"/>
            <a:ext cx="1441655" cy="1635"/>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ADAEFB0-5163-4120-9B98-CCEAE7AD4647}"/>
              </a:ext>
            </a:extLst>
          </p:cNvPr>
          <p:cNvCxnSpPr>
            <a:cxnSpLocks/>
          </p:cNvCxnSpPr>
          <p:nvPr/>
        </p:nvCxnSpPr>
        <p:spPr>
          <a:xfrm flipH="1" flipV="1">
            <a:off x="5850804" y="4266440"/>
            <a:ext cx="1441655" cy="1635"/>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pic>
        <p:nvPicPr>
          <p:cNvPr id="12" name="Graphic 11" descr="Clipboard outline">
            <a:extLst>
              <a:ext uri="{FF2B5EF4-FFF2-40B4-BE49-F238E27FC236}">
                <a16:creationId xmlns:a16="http://schemas.microsoft.com/office/drawing/2014/main" id="{7BFA3182-F1F1-428E-88DA-EE0789CE47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76472" y="3412124"/>
            <a:ext cx="914400" cy="914400"/>
          </a:xfrm>
          <a:prstGeom prst="rect">
            <a:avLst/>
          </a:prstGeom>
        </p:spPr>
      </p:pic>
      <p:sp>
        <p:nvSpPr>
          <p:cNvPr id="13" name="TextBox 12">
            <a:extLst>
              <a:ext uri="{FF2B5EF4-FFF2-40B4-BE49-F238E27FC236}">
                <a16:creationId xmlns:a16="http://schemas.microsoft.com/office/drawing/2014/main" id="{F6CB27AB-C077-4C97-8B95-D568D789676D}"/>
              </a:ext>
            </a:extLst>
          </p:cNvPr>
          <p:cNvSpPr txBox="1"/>
          <p:nvPr/>
        </p:nvSpPr>
        <p:spPr>
          <a:xfrm>
            <a:off x="2209799" y="5983649"/>
            <a:ext cx="2228852" cy="874351"/>
          </a:xfrm>
          <a:prstGeom prst="rect">
            <a:avLst/>
          </a:prstGeom>
          <a:solidFill>
            <a:srgbClr val="FF9900"/>
          </a:solidFill>
        </p:spPr>
        <p:txBody>
          <a:bodyPr wrap="square" rtlCol="0" anchor="ctr" anchorCtr="0">
            <a:noAutofit/>
          </a:bodyPr>
          <a:lstStyle/>
          <a:p>
            <a:r>
              <a:rPr lang="en-GB" sz="4400" dirty="0">
                <a:solidFill>
                  <a:srgbClr val="0070C0"/>
                </a:solidFill>
              </a:rPr>
              <a:t>True</a:t>
            </a:r>
          </a:p>
        </p:txBody>
      </p:sp>
    </p:spTree>
    <p:extLst>
      <p:ext uri="{BB962C8B-B14F-4D97-AF65-F5344CB8AC3E}">
        <p14:creationId xmlns:p14="http://schemas.microsoft.com/office/powerpoint/2010/main" val="580055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4438651" cy="874351"/>
          </a:xfrm>
          <a:prstGeom prst="rect">
            <a:avLst/>
          </a:prstGeom>
          <a:solidFill>
            <a:srgbClr val="0070C0"/>
          </a:solidFill>
        </p:spPr>
        <p:txBody>
          <a:bodyPr wrap="square" rtlCol="0" anchor="ctr" anchorCtr="0">
            <a:noAutofit/>
          </a:bodyPr>
          <a:lstStyle/>
          <a:p>
            <a:r>
              <a:rPr lang="en-GB" sz="4400" dirty="0">
                <a:solidFill>
                  <a:schemeClr val="bg1"/>
                </a:solidFill>
              </a:rPr>
              <a:t>Assigning value</a:t>
            </a:r>
          </a:p>
        </p:txBody>
      </p:sp>
      <p:sp>
        <p:nvSpPr>
          <p:cNvPr id="7" name="TextBox 6">
            <a:extLst>
              <a:ext uri="{FF2B5EF4-FFF2-40B4-BE49-F238E27FC236}">
                <a16:creationId xmlns:a16="http://schemas.microsoft.com/office/drawing/2014/main" id="{F1486AFE-9341-4754-8FFB-28744CA4036A}"/>
              </a:ext>
            </a:extLst>
          </p:cNvPr>
          <p:cNvSpPr txBox="1"/>
          <p:nvPr/>
        </p:nvSpPr>
        <p:spPr>
          <a:xfrm>
            <a:off x="8812876" y="3640701"/>
            <a:ext cx="3379124" cy="1384995"/>
          </a:xfrm>
          <a:prstGeom prst="rect">
            <a:avLst/>
          </a:prstGeom>
          <a:solidFill>
            <a:srgbClr val="FF9900"/>
          </a:solidFill>
        </p:spPr>
        <p:txBody>
          <a:bodyPr wrap="square" rtlCol="0">
            <a:spAutoFit/>
          </a:bodyPr>
          <a:lstStyle/>
          <a:p>
            <a:r>
              <a:rPr lang="en-GB" sz="2800" dirty="0">
                <a:solidFill>
                  <a:srgbClr val="0070C0"/>
                </a:solidFill>
              </a:rPr>
              <a:t>When we link a value to a variable we call it </a:t>
            </a:r>
            <a:r>
              <a:rPr lang="en-GB" sz="2800" b="1" dirty="0">
                <a:solidFill>
                  <a:schemeClr val="bg1"/>
                </a:solidFill>
              </a:rPr>
              <a:t>assigning</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20746"/>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CBEE6D7-3D57-49CE-B476-10C7E9E22BD7}"/>
              </a:ext>
            </a:extLst>
          </p:cNvPr>
          <p:cNvSpPr txBox="1"/>
          <p:nvPr/>
        </p:nvSpPr>
        <p:spPr>
          <a:xfrm>
            <a:off x="3310629" y="1981317"/>
            <a:ext cx="2338846" cy="707886"/>
          </a:xfrm>
          <a:prstGeom prst="rect">
            <a:avLst/>
          </a:prstGeom>
          <a:noFill/>
        </p:spPr>
        <p:txBody>
          <a:bodyPr wrap="square" rtlCol="0">
            <a:spAutoFit/>
          </a:bodyPr>
          <a:lstStyle/>
          <a:p>
            <a:pPr algn="ctr"/>
            <a:r>
              <a:rPr lang="en-GB" sz="4000" dirty="0">
                <a:solidFill>
                  <a:srgbClr val="0070C0"/>
                </a:solidFill>
              </a:rPr>
              <a:t>fav_name</a:t>
            </a:r>
          </a:p>
        </p:txBody>
      </p:sp>
      <p:sp>
        <p:nvSpPr>
          <p:cNvPr id="9" name="TextBox 8">
            <a:extLst>
              <a:ext uri="{FF2B5EF4-FFF2-40B4-BE49-F238E27FC236}">
                <a16:creationId xmlns:a16="http://schemas.microsoft.com/office/drawing/2014/main" id="{79E46AC4-09FB-4405-8FC7-F38D169DB494}"/>
              </a:ext>
            </a:extLst>
          </p:cNvPr>
          <p:cNvSpPr txBox="1"/>
          <p:nvPr/>
        </p:nvSpPr>
        <p:spPr>
          <a:xfrm>
            <a:off x="3480159" y="3889276"/>
            <a:ext cx="2545631" cy="707886"/>
          </a:xfrm>
          <a:prstGeom prst="rect">
            <a:avLst/>
          </a:prstGeom>
          <a:noFill/>
        </p:spPr>
        <p:txBody>
          <a:bodyPr wrap="square" rtlCol="0">
            <a:spAutoFit/>
          </a:bodyPr>
          <a:lstStyle/>
          <a:p>
            <a:r>
              <a:rPr lang="en-GB" sz="4000" dirty="0">
                <a:solidFill>
                  <a:srgbClr val="0070C0"/>
                </a:solidFill>
              </a:rPr>
              <a:t>Michelle</a:t>
            </a:r>
          </a:p>
        </p:txBody>
      </p:sp>
      <p:sp>
        <p:nvSpPr>
          <p:cNvPr id="10" name="TextBox 9">
            <a:extLst>
              <a:ext uri="{FF2B5EF4-FFF2-40B4-BE49-F238E27FC236}">
                <a16:creationId xmlns:a16="http://schemas.microsoft.com/office/drawing/2014/main" id="{A1908928-A3F4-4184-B1C9-7F5A7C3574C9}"/>
              </a:ext>
            </a:extLst>
          </p:cNvPr>
          <p:cNvSpPr txBox="1"/>
          <p:nvPr/>
        </p:nvSpPr>
        <p:spPr>
          <a:xfrm>
            <a:off x="7292459" y="1981317"/>
            <a:ext cx="1375285" cy="707886"/>
          </a:xfrm>
          <a:prstGeom prst="rect">
            <a:avLst/>
          </a:prstGeom>
          <a:noFill/>
        </p:spPr>
        <p:txBody>
          <a:bodyPr wrap="square" rtlCol="0">
            <a:spAutoFit/>
          </a:bodyPr>
          <a:lstStyle/>
          <a:p>
            <a:r>
              <a:rPr lang="en-GB" sz="4000" dirty="0">
                <a:solidFill>
                  <a:srgbClr val="0070C0"/>
                </a:solidFill>
              </a:rPr>
              <a:t>name</a:t>
            </a:r>
          </a:p>
        </p:txBody>
      </p:sp>
      <p:sp>
        <p:nvSpPr>
          <p:cNvPr id="11" name="TextBox 10">
            <a:extLst>
              <a:ext uri="{FF2B5EF4-FFF2-40B4-BE49-F238E27FC236}">
                <a16:creationId xmlns:a16="http://schemas.microsoft.com/office/drawing/2014/main" id="{623C2FFC-DB73-4D46-BE77-C6D676114A8A}"/>
              </a:ext>
            </a:extLst>
          </p:cNvPr>
          <p:cNvSpPr txBox="1"/>
          <p:nvPr/>
        </p:nvSpPr>
        <p:spPr>
          <a:xfrm>
            <a:off x="7292459" y="3889276"/>
            <a:ext cx="1824579" cy="707886"/>
          </a:xfrm>
          <a:prstGeom prst="rect">
            <a:avLst/>
          </a:prstGeom>
          <a:noFill/>
        </p:spPr>
        <p:txBody>
          <a:bodyPr wrap="square" rtlCol="0">
            <a:spAutoFit/>
          </a:bodyPr>
          <a:lstStyle/>
          <a:p>
            <a:r>
              <a:rPr lang="en-GB" sz="4000" dirty="0">
                <a:solidFill>
                  <a:schemeClr val="bg1"/>
                </a:solidFill>
                <a:highlight>
                  <a:srgbClr val="FF9900"/>
                </a:highlight>
              </a:rPr>
              <a:t>value</a:t>
            </a:r>
          </a:p>
        </p:txBody>
      </p:sp>
      <p:cxnSp>
        <p:nvCxnSpPr>
          <p:cNvPr id="17" name="Straight Arrow Connector 16">
            <a:extLst>
              <a:ext uri="{FF2B5EF4-FFF2-40B4-BE49-F238E27FC236}">
                <a16:creationId xmlns:a16="http://schemas.microsoft.com/office/drawing/2014/main" id="{4E6F7A5A-E43B-448D-ACC6-85C1B120CE4E}"/>
              </a:ext>
            </a:extLst>
          </p:cNvPr>
          <p:cNvCxnSpPr>
            <a:cxnSpLocks/>
          </p:cNvCxnSpPr>
          <p:nvPr/>
        </p:nvCxnSpPr>
        <p:spPr>
          <a:xfrm flipH="1" flipV="1">
            <a:off x="5850804" y="2380996"/>
            <a:ext cx="1441655" cy="1635"/>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ADAEFB0-5163-4120-9B98-CCEAE7AD4647}"/>
              </a:ext>
            </a:extLst>
          </p:cNvPr>
          <p:cNvCxnSpPr>
            <a:cxnSpLocks/>
          </p:cNvCxnSpPr>
          <p:nvPr/>
        </p:nvCxnSpPr>
        <p:spPr>
          <a:xfrm flipH="1" flipV="1">
            <a:off x="5850804" y="4266440"/>
            <a:ext cx="1441655" cy="1635"/>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60DB7FF-534C-437D-A1B2-9FBF2195F199}"/>
              </a:ext>
            </a:extLst>
          </p:cNvPr>
          <p:cNvSpPr txBox="1"/>
          <p:nvPr/>
        </p:nvSpPr>
        <p:spPr>
          <a:xfrm>
            <a:off x="2209799" y="5214793"/>
            <a:ext cx="8523304" cy="646331"/>
          </a:xfrm>
          <a:prstGeom prst="rect">
            <a:avLst/>
          </a:prstGeom>
          <a:noFill/>
        </p:spPr>
        <p:txBody>
          <a:bodyPr wrap="square" rtlCol="0">
            <a:spAutoFit/>
          </a:bodyPr>
          <a:lstStyle/>
          <a:p>
            <a:r>
              <a:rPr lang="en-GB" sz="3600" dirty="0">
                <a:solidFill>
                  <a:srgbClr val="0070C0"/>
                </a:solidFill>
              </a:rPr>
              <a:t>I have assigned Michelle to </a:t>
            </a:r>
            <a:r>
              <a:rPr lang="en-GB" sz="3600" dirty="0" err="1">
                <a:solidFill>
                  <a:srgbClr val="FF9900"/>
                </a:solidFill>
              </a:rPr>
              <a:t>fav_name</a:t>
            </a:r>
            <a:endParaRPr lang="en-GB" sz="3600" dirty="0">
              <a:solidFill>
                <a:srgbClr val="FF9900"/>
              </a:solidFill>
            </a:endParaRPr>
          </a:p>
        </p:txBody>
      </p:sp>
    </p:spTree>
    <p:extLst>
      <p:ext uri="{BB962C8B-B14F-4D97-AF65-F5344CB8AC3E}">
        <p14:creationId xmlns:p14="http://schemas.microsoft.com/office/powerpoint/2010/main" val="2179615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5543551" cy="874351"/>
          </a:xfrm>
          <a:prstGeom prst="rect">
            <a:avLst/>
          </a:prstGeom>
          <a:solidFill>
            <a:srgbClr val="0070C0"/>
          </a:solidFill>
        </p:spPr>
        <p:txBody>
          <a:bodyPr wrap="square" rtlCol="0" anchor="ctr" anchorCtr="0">
            <a:noAutofit/>
          </a:bodyPr>
          <a:lstStyle/>
          <a:p>
            <a:r>
              <a:rPr lang="en-GB" sz="4400" dirty="0">
                <a:solidFill>
                  <a:schemeClr val="bg1"/>
                </a:solidFill>
              </a:rPr>
              <a:t>Assigning value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20746"/>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CBEE6D7-3D57-49CE-B476-10C7E9E22BD7}"/>
              </a:ext>
            </a:extLst>
          </p:cNvPr>
          <p:cNvSpPr txBox="1"/>
          <p:nvPr/>
        </p:nvSpPr>
        <p:spPr>
          <a:xfrm>
            <a:off x="3310629" y="1981317"/>
            <a:ext cx="2338846" cy="707886"/>
          </a:xfrm>
          <a:prstGeom prst="rect">
            <a:avLst/>
          </a:prstGeom>
          <a:noFill/>
        </p:spPr>
        <p:txBody>
          <a:bodyPr wrap="square" rtlCol="0">
            <a:spAutoFit/>
          </a:bodyPr>
          <a:lstStyle/>
          <a:p>
            <a:pPr algn="ctr"/>
            <a:r>
              <a:rPr lang="en-GB" sz="4000" dirty="0">
                <a:solidFill>
                  <a:srgbClr val="0070C0"/>
                </a:solidFill>
              </a:rPr>
              <a:t>fav_name</a:t>
            </a:r>
          </a:p>
        </p:txBody>
      </p:sp>
      <p:sp>
        <p:nvSpPr>
          <p:cNvPr id="9" name="TextBox 8">
            <a:extLst>
              <a:ext uri="{FF2B5EF4-FFF2-40B4-BE49-F238E27FC236}">
                <a16:creationId xmlns:a16="http://schemas.microsoft.com/office/drawing/2014/main" id="{79E46AC4-09FB-4405-8FC7-F38D169DB494}"/>
              </a:ext>
            </a:extLst>
          </p:cNvPr>
          <p:cNvSpPr txBox="1"/>
          <p:nvPr/>
        </p:nvSpPr>
        <p:spPr>
          <a:xfrm>
            <a:off x="3461703" y="3889276"/>
            <a:ext cx="2545631" cy="707886"/>
          </a:xfrm>
          <a:prstGeom prst="rect">
            <a:avLst/>
          </a:prstGeom>
          <a:noFill/>
        </p:spPr>
        <p:txBody>
          <a:bodyPr wrap="square" rtlCol="0">
            <a:spAutoFit/>
          </a:bodyPr>
          <a:lstStyle/>
          <a:p>
            <a:r>
              <a:rPr lang="en-GB" sz="4000" dirty="0">
                <a:solidFill>
                  <a:srgbClr val="0070C0"/>
                </a:solidFill>
              </a:rPr>
              <a:t>________</a:t>
            </a:r>
          </a:p>
        </p:txBody>
      </p:sp>
      <p:sp>
        <p:nvSpPr>
          <p:cNvPr id="10" name="TextBox 9">
            <a:extLst>
              <a:ext uri="{FF2B5EF4-FFF2-40B4-BE49-F238E27FC236}">
                <a16:creationId xmlns:a16="http://schemas.microsoft.com/office/drawing/2014/main" id="{A1908928-A3F4-4184-B1C9-7F5A7C3574C9}"/>
              </a:ext>
            </a:extLst>
          </p:cNvPr>
          <p:cNvSpPr txBox="1"/>
          <p:nvPr/>
        </p:nvSpPr>
        <p:spPr>
          <a:xfrm>
            <a:off x="7292459" y="1981317"/>
            <a:ext cx="1375285" cy="707886"/>
          </a:xfrm>
          <a:prstGeom prst="rect">
            <a:avLst/>
          </a:prstGeom>
          <a:noFill/>
        </p:spPr>
        <p:txBody>
          <a:bodyPr wrap="square" rtlCol="0">
            <a:spAutoFit/>
          </a:bodyPr>
          <a:lstStyle/>
          <a:p>
            <a:r>
              <a:rPr lang="en-GB" sz="4000" dirty="0">
                <a:solidFill>
                  <a:srgbClr val="0070C0"/>
                </a:solidFill>
              </a:rPr>
              <a:t>name</a:t>
            </a:r>
          </a:p>
        </p:txBody>
      </p:sp>
      <p:sp>
        <p:nvSpPr>
          <p:cNvPr id="11" name="TextBox 10">
            <a:extLst>
              <a:ext uri="{FF2B5EF4-FFF2-40B4-BE49-F238E27FC236}">
                <a16:creationId xmlns:a16="http://schemas.microsoft.com/office/drawing/2014/main" id="{623C2FFC-DB73-4D46-BE77-C6D676114A8A}"/>
              </a:ext>
            </a:extLst>
          </p:cNvPr>
          <p:cNvSpPr txBox="1"/>
          <p:nvPr/>
        </p:nvSpPr>
        <p:spPr>
          <a:xfrm>
            <a:off x="7292459" y="3889276"/>
            <a:ext cx="1824579" cy="707886"/>
          </a:xfrm>
          <a:prstGeom prst="rect">
            <a:avLst/>
          </a:prstGeom>
          <a:noFill/>
        </p:spPr>
        <p:txBody>
          <a:bodyPr wrap="square" rtlCol="0">
            <a:spAutoFit/>
          </a:bodyPr>
          <a:lstStyle/>
          <a:p>
            <a:r>
              <a:rPr lang="en-GB" sz="4000" dirty="0">
                <a:solidFill>
                  <a:srgbClr val="0070C0"/>
                </a:solidFill>
              </a:rPr>
              <a:t>value</a:t>
            </a:r>
          </a:p>
        </p:txBody>
      </p:sp>
      <p:cxnSp>
        <p:nvCxnSpPr>
          <p:cNvPr id="17" name="Straight Arrow Connector 16">
            <a:extLst>
              <a:ext uri="{FF2B5EF4-FFF2-40B4-BE49-F238E27FC236}">
                <a16:creationId xmlns:a16="http://schemas.microsoft.com/office/drawing/2014/main" id="{4E6F7A5A-E43B-448D-ACC6-85C1B120CE4E}"/>
              </a:ext>
            </a:extLst>
          </p:cNvPr>
          <p:cNvCxnSpPr>
            <a:cxnSpLocks/>
          </p:cNvCxnSpPr>
          <p:nvPr/>
        </p:nvCxnSpPr>
        <p:spPr>
          <a:xfrm flipH="1" flipV="1">
            <a:off x="5850804" y="2380996"/>
            <a:ext cx="1441655" cy="1635"/>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ADAEFB0-5163-4120-9B98-CCEAE7AD4647}"/>
              </a:ext>
            </a:extLst>
          </p:cNvPr>
          <p:cNvCxnSpPr>
            <a:cxnSpLocks/>
          </p:cNvCxnSpPr>
          <p:nvPr/>
        </p:nvCxnSpPr>
        <p:spPr>
          <a:xfrm flipH="1" flipV="1">
            <a:off x="5850804" y="4266440"/>
            <a:ext cx="1441655" cy="1635"/>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C2802C2-9DC1-4199-B3BF-57CF6936F746}"/>
              </a:ext>
            </a:extLst>
          </p:cNvPr>
          <p:cNvSpPr txBox="1"/>
          <p:nvPr/>
        </p:nvSpPr>
        <p:spPr>
          <a:xfrm>
            <a:off x="8881022" y="3412124"/>
            <a:ext cx="2234653" cy="2568255"/>
          </a:xfrm>
          <a:prstGeom prst="rect">
            <a:avLst/>
          </a:prstGeom>
          <a:solidFill>
            <a:srgbClr val="0070C0"/>
          </a:solidFill>
        </p:spPr>
        <p:txBody>
          <a:bodyPr wrap="square" rtlCol="0" anchor="ctr" anchorCtr="0">
            <a:noAutofit/>
          </a:bodyPr>
          <a:lstStyle/>
          <a:p>
            <a:r>
              <a:rPr lang="en-GB" sz="3600" dirty="0">
                <a:solidFill>
                  <a:schemeClr val="bg1"/>
                </a:solidFill>
              </a:rPr>
              <a:t>Assign your own value to </a:t>
            </a:r>
            <a:r>
              <a:rPr lang="en-GB" sz="3600" dirty="0" err="1">
                <a:solidFill>
                  <a:schemeClr val="bg1"/>
                </a:solidFill>
              </a:rPr>
              <a:t>fav_name</a:t>
            </a:r>
            <a:r>
              <a:rPr lang="en-GB" sz="3600" dirty="0">
                <a:solidFill>
                  <a:schemeClr val="bg1"/>
                </a:solidFill>
              </a:rPr>
              <a:t>?</a:t>
            </a:r>
          </a:p>
        </p:txBody>
      </p:sp>
      <p:grpSp>
        <p:nvGrpSpPr>
          <p:cNvPr id="13" name="Group 12">
            <a:extLst>
              <a:ext uri="{FF2B5EF4-FFF2-40B4-BE49-F238E27FC236}">
                <a16:creationId xmlns:a16="http://schemas.microsoft.com/office/drawing/2014/main" id="{7BF637AC-A8F1-4031-827E-4A5BBE348E38}"/>
              </a:ext>
            </a:extLst>
          </p:cNvPr>
          <p:cNvGrpSpPr/>
          <p:nvPr/>
        </p:nvGrpSpPr>
        <p:grpSpPr>
          <a:xfrm>
            <a:off x="11115675" y="4243219"/>
            <a:ext cx="1076325" cy="914400"/>
            <a:chOff x="6677025" y="5938051"/>
            <a:chExt cx="1076325" cy="914400"/>
          </a:xfrm>
        </p:grpSpPr>
        <p:sp>
          <p:nvSpPr>
            <p:cNvPr id="14" name="TextBox 13">
              <a:extLst>
                <a:ext uri="{FF2B5EF4-FFF2-40B4-BE49-F238E27FC236}">
                  <a16:creationId xmlns:a16="http://schemas.microsoft.com/office/drawing/2014/main" id="{59EE43AB-B02A-4EC3-9913-9118D3602DAB}"/>
                </a:ext>
              </a:extLst>
            </p:cNvPr>
            <p:cNvSpPr txBox="1"/>
            <p:nvPr/>
          </p:nvSpPr>
          <p:spPr>
            <a:xfrm>
              <a:off x="6677025" y="5978100"/>
              <a:ext cx="1076325" cy="874351"/>
            </a:xfrm>
            <a:prstGeom prst="rect">
              <a:avLst/>
            </a:prstGeom>
            <a:solidFill>
              <a:schemeClr val="bg1"/>
            </a:solidFill>
          </p:spPr>
          <p:txBody>
            <a:bodyPr wrap="square" rtlCol="0">
              <a:spAutoFit/>
            </a:bodyPr>
            <a:lstStyle/>
            <a:p>
              <a:endParaRPr lang="en-GB" dirty="0"/>
            </a:p>
          </p:txBody>
        </p:sp>
        <p:pic>
          <p:nvPicPr>
            <p:cNvPr id="15" name="Graphic 14" descr="Clipboard outline">
              <a:extLst>
                <a:ext uri="{FF2B5EF4-FFF2-40B4-BE49-F238E27FC236}">
                  <a16:creationId xmlns:a16="http://schemas.microsoft.com/office/drawing/2014/main" id="{78DCE673-7553-4BD3-9B7B-15CBB7E0E7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57987" y="5938051"/>
              <a:ext cx="914400" cy="914400"/>
            </a:xfrm>
            <a:prstGeom prst="rect">
              <a:avLst/>
            </a:prstGeom>
          </p:spPr>
        </p:pic>
      </p:grpSp>
    </p:spTree>
    <p:extLst>
      <p:ext uri="{BB962C8B-B14F-4D97-AF65-F5344CB8AC3E}">
        <p14:creationId xmlns:p14="http://schemas.microsoft.com/office/powerpoint/2010/main" val="1838455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DE8BAB1B-C789-46BB-9F78-81783F7A5A19}"/>
              </a:ext>
            </a:extLst>
          </p:cNvPr>
          <p:cNvSpPr txBox="1"/>
          <p:nvPr/>
        </p:nvSpPr>
        <p:spPr>
          <a:xfrm>
            <a:off x="1123951" y="0"/>
            <a:ext cx="7753351" cy="874351"/>
          </a:xfrm>
          <a:prstGeom prst="rect">
            <a:avLst/>
          </a:prstGeom>
          <a:solidFill>
            <a:srgbClr val="0070C0"/>
          </a:solidFill>
        </p:spPr>
        <p:txBody>
          <a:bodyPr wrap="square" rtlCol="0" anchor="ctr" anchorCtr="0">
            <a:noAutofit/>
          </a:bodyPr>
          <a:lstStyle/>
          <a:p>
            <a:r>
              <a:rPr lang="en-GB" sz="4400" dirty="0">
                <a:solidFill>
                  <a:schemeClr val="bg1"/>
                </a:solidFill>
              </a:rPr>
              <a:t>Read the </a:t>
            </a:r>
            <a:r>
              <a:rPr lang="en-GB" sz="4400" dirty="0">
                <a:solidFill>
                  <a:srgbClr val="FF9900"/>
                </a:solidFill>
              </a:rPr>
              <a:t>name</a:t>
            </a:r>
            <a:r>
              <a:rPr lang="en-GB" sz="4400" dirty="0">
                <a:solidFill>
                  <a:schemeClr val="bg1"/>
                </a:solidFill>
              </a:rPr>
              <a:t> say the value</a:t>
            </a:r>
          </a:p>
        </p:txBody>
      </p:sp>
      <p:sp>
        <p:nvSpPr>
          <p:cNvPr id="6" name="TextBox 5">
            <a:extLst>
              <a:ext uri="{FF2B5EF4-FFF2-40B4-BE49-F238E27FC236}">
                <a16:creationId xmlns:a16="http://schemas.microsoft.com/office/drawing/2014/main" id="{9BE1CE67-D960-4A1B-B0FF-565781B98502}"/>
              </a:ext>
            </a:extLst>
          </p:cNvPr>
          <p:cNvSpPr txBox="1"/>
          <p:nvPr/>
        </p:nvSpPr>
        <p:spPr>
          <a:xfrm>
            <a:off x="1123951" y="2550111"/>
            <a:ext cx="8845672" cy="2308324"/>
          </a:xfrm>
          <a:prstGeom prst="rect">
            <a:avLst/>
          </a:prstGeom>
          <a:noFill/>
        </p:spPr>
        <p:txBody>
          <a:bodyPr wrap="square" rtlCol="0">
            <a:spAutoFit/>
          </a:bodyPr>
          <a:lstStyle/>
          <a:p>
            <a:r>
              <a:rPr lang="en-GB" sz="3600" dirty="0" err="1">
                <a:solidFill>
                  <a:srgbClr val="FF9900"/>
                </a:solidFill>
              </a:rPr>
              <a:t>fav_name</a:t>
            </a:r>
            <a:r>
              <a:rPr lang="en-GB" sz="3600" dirty="0">
                <a:solidFill>
                  <a:srgbClr val="FF9900"/>
                </a:solidFill>
              </a:rPr>
              <a:t> </a:t>
            </a:r>
            <a:r>
              <a:rPr lang="en-GB" sz="3600" dirty="0">
                <a:solidFill>
                  <a:srgbClr val="0070C0"/>
                </a:solidFill>
              </a:rPr>
              <a:t>loves to dance like a kitten. In my class, </a:t>
            </a:r>
            <a:r>
              <a:rPr lang="en-GB" sz="3600" dirty="0" err="1">
                <a:solidFill>
                  <a:srgbClr val="FF9900"/>
                </a:solidFill>
              </a:rPr>
              <a:t>fav_name</a:t>
            </a:r>
            <a:r>
              <a:rPr lang="en-GB" sz="3600" dirty="0">
                <a:solidFill>
                  <a:srgbClr val="FF9900"/>
                </a:solidFill>
              </a:rPr>
              <a:t> </a:t>
            </a:r>
            <a:r>
              <a:rPr lang="en-GB" sz="3600" dirty="0">
                <a:solidFill>
                  <a:srgbClr val="0070C0"/>
                </a:solidFill>
              </a:rPr>
              <a:t>loves to shout out “I love my teacher.” I would love to change my name to </a:t>
            </a:r>
            <a:r>
              <a:rPr lang="en-GB" sz="3600" dirty="0" err="1">
                <a:solidFill>
                  <a:srgbClr val="FF9900"/>
                </a:solidFill>
              </a:rPr>
              <a:t>fav_name</a:t>
            </a:r>
            <a:r>
              <a:rPr lang="en-GB" sz="3600" dirty="0">
                <a:solidFill>
                  <a:srgbClr val="0070C0"/>
                </a:solidFill>
              </a:rPr>
              <a:t>!</a:t>
            </a:r>
          </a:p>
        </p:txBody>
      </p:sp>
    </p:spTree>
    <p:extLst>
      <p:ext uri="{BB962C8B-B14F-4D97-AF65-F5344CB8AC3E}">
        <p14:creationId xmlns:p14="http://schemas.microsoft.com/office/powerpoint/2010/main" val="337697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BE1CE67-D960-4A1B-B0FF-565781B98502}"/>
              </a:ext>
            </a:extLst>
          </p:cNvPr>
          <p:cNvSpPr txBox="1"/>
          <p:nvPr/>
        </p:nvSpPr>
        <p:spPr>
          <a:xfrm>
            <a:off x="1120992" y="2605099"/>
            <a:ext cx="8845672" cy="646331"/>
          </a:xfrm>
          <a:prstGeom prst="rect">
            <a:avLst/>
          </a:prstGeom>
          <a:noFill/>
        </p:spPr>
        <p:txBody>
          <a:bodyPr wrap="square" rtlCol="0">
            <a:spAutoFit/>
          </a:bodyPr>
          <a:lstStyle/>
          <a:p>
            <a:r>
              <a:rPr lang="en-GB" sz="3600" dirty="0">
                <a:solidFill>
                  <a:srgbClr val="0070C0"/>
                </a:solidFill>
              </a:rPr>
              <a:t>My friends say I look like a </a:t>
            </a:r>
            <a:r>
              <a:rPr lang="en-GB" sz="3600" dirty="0" err="1">
                <a:solidFill>
                  <a:srgbClr val="FF9900"/>
                </a:solidFill>
              </a:rPr>
              <a:t>favAnimal</a:t>
            </a:r>
            <a:r>
              <a:rPr lang="en-GB" sz="3600" dirty="0">
                <a:solidFill>
                  <a:srgbClr val="0070C0"/>
                </a:solidFill>
              </a:rPr>
              <a:t>.</a:t>
            </a:r>
            <a:r>
              <a:rPr lang="en-GB" sz="3600" dirty="0">
                <a:solidFill>
                  <a:srgbClr val="FF9900"/>
                </a:solidFill>
              </a:rPr>
              <a:t> </a:t>
            </a:r>
            <a:endParaRPr lang="en-GB" sz="3600" dirty="0">
              <a:solidFill>
                <a:srgbClr val="0070C0"/>
              </a:solidFill>
            </a:endParaRPr>
          </a:p>
        </p:txBody>
      </p:sp>
      <p:sp>
        <p:nvSpPr>
          <p:cNvPr id="4" name="TextBox 3">
            <a:extLst>
              <a:ext uri="{FF2B5EF4-FFF2-40B4-BE49-F238E27FC236}">
                <a16:creationId xmlns:a16="http://schemas.microsoft.com/office/drawing/2014/main" id="{2BD81A9D-891E-4907-B11F-332D700D07F0}"/>
              </a:ext>
            </a:extLst>
          </p:cNvPr>
          <p:cNvSpPr txBox="1"/>
          <p:nvPr/>
        </p:nvSpPr>
        <p:spPr>
          <a:xfrm>
            <a:off x="1120993" y="0"/>
            <a:ext cx="5546138" cy="874351"/>
          </a:xfrm>
          <a:prstGeom prst="rect">
            <a:avLst/>
          </a:prstGeom>
          <a:solidFill>
            <a:srgbClr val="0070C0"/>
          </a:solidFill>
        </p:spPr>
        <p:txBody>
          <a:bodyPr wrap="square" rtlCol="0" anchor="ctr" anchorCtr="0">
            <a:noAutofit/>
          </a:bodyPr>
          <a:lstStyle/>
          <a:p>
            <a:r>
              <a:rPr lang="en-GB" sz="3600" dirty="0">
                <a:solidFill>
                  <a:schemeClr val="bg1"/>
                </a:solidFill>
              </a:rPr>
              <a:t>1, Choose a variable name</a:t>
            </a:r>
          </a:p>
        </p:txBody>
      </p:sp>
      <p:sp>
        <p:nvSpPr>
          <p:cNvPr id="2" name="TextBox 1">
            <a:extLst>
              <a:ext uri="{FF2B5EF4-FFF2-40B4-BE49-F238E27FC236}">
                <a16:creationId xmlns:a16="http://schemas.microsoft.com/office/drawing/2014/main" id="{623E9682-60CE-45F4-95C0-11CB3061D1DF}"/>
              </a:ext>
            </a:extLst>
          </p:cNvPr>
          <p:cNvSpPr txBox="1"/>
          <p:nvPr/>
        </p:nvSpPr>
        <p:spPr>
          <a:xfrm>
            <a:off x="1120992" y="874351"/>
            <a:ext cx="11071008" cy="584775"/>
          </a:xfrm>
          <a:prstGeom prst="rect">
            <a:avLst/>
          </a:prstGeom>
          <a:noFill/>
        </p:spPr>
        <p:txBody>
          <a:bodyPr wrap="square" rtlCol="0">
            <a:spAutoFit/>
          </a:bodyPr>
          <a:lstStyle/>
          <a:p>
            <a:r>
              <a:rPr lang="en-GB" sz="3200" dirty="0" err="1"/>
              <a:t>Fav_colour</a:t>
            </a:r>
            <a:r>
              <a:rPr lang="en-GB" sz="3200" dirty="0"/>
              <a:t>, </a:t>
            </a:r>
            <a:r>
              <a:rPr lang="en-GB" sz="3200" dirty="0" err="1"/>
              <a:t>ageInYears</a:t>
            </a:r>
            <a:r>
              <a:rPr lang="en-GB" sz="3200" dirty="0"/>
              <a:t>, </a:t>
            </a:r>
            <a:r>
              <a:rPr lang="en-GB" sz="3200" dirty="0" err="1"/>
              <a:t>favNum</a:t>
            </a:r>
            <a:r>
              <a:rPr lang="en-GB" sz="3200" dirty="0"/>
              <a:t>, </a:t>
            </a:r>
            <a:r>
              <a:rPr lang="en-GB" sz="3200" dirty="0" err="1"/>
              <a:t>best_friend</a:t>
            </a:r>
            <a:r>
              <a:rPr lang="en-GB" sz="3200" dirty="0"/>
              <a:t>, </a:t>
            </a:r>
            <a:r>
              <a:rPr lang="en-GB" sz="3200" dirty="0" err="1">
                <a:solidFill>
                  <a:srgbClr val="FF9900"/>
                </a:solidFill>
              </a:rPr>
              <a:t>favAnimal</a:t>
            </a:r>
            <a:endParaRPr lang="en-GB" sz="3200" dirty="0">
              <a:solidFill>
                <a:srgbClr val="FF9900"/>
              </a:solidFill>
            </a:endParaRPr>
          </a:p>
        </p:txBody>
      </p:sp>
      <p:sp>
        <p:nvSpPr>
          <p:cNvPr id="7" name="TextBox 6">
            <a:extLst>
              <a:ext uri="{FF2B5EF4-FFF2-40B4-BE49-F238E27FC236}">
                <a16:creationId xmlns:a16="http://schemas.microsoft.com/office/drawing/2014/main" id="{1E9B9775-8A3C-4807-973F-BDAF4D1DA478}"/>
              </a:ext>
            </a:extLst>
          </p:cNvPr>
          <p:cNvSpPr txBox="1"/>
          <p:nvPr/>
        </p:nvSpPr>
        <p:spPr>
          <a:xfrm>
            <a:off x="1120992" y="1730748"/>
            <a:ext cx="9950016" cy="874351"/>
          </a:xfrm>
          <a:prstGeom prst="rect">
            <a:avLst/>
          </a:prstGeom>
          <a:solidFill>
            <a:srgbClr val="0070C0"/>
          </a:solidFill>
        </p:spPr>
        <p:txBody>
          <a:bodyPr wrap="square" rtlCol="0" anchor="ctr" anchorCtr="0">
            <a:noAutofit/>
          </a:bodyPr>
          <a:lstStyle/>
          <a:p>
            <a:r>
              <a:rPr lang="en-GB" sz="3600" dirty="0">
                <a:solidFill>
                  <a:schemeClr val="bg1"/>
                </a:solidFill>
              </a:rPr>
              <a:t>2, Write a funny sentence that uses the variable</a:t>
            </a:r>
          </a:p>
        </p:txBody>
      </p:sp>
      <p:sp>
        <p:nvSpPr>
          <p:cNvPr id="8" name="TextBox 7">
            <a:extLst>
              <a:ext uri="{FF2B5EF4-FFF2-40B4-BE49-F238E27FC236}">
                <a16:creationId xmlns:a16="http://schemas.microsoft.com/office/drawing/2014/main" id="{81B9117D-86B1-4F83-A7C2-CBCFA85E75BB}"/>
              </a:ext>
            </a:extLst>
          </p:cNvPr>
          <p:cNvSpPr txBox="1"/>
          <p:nvPr/>
        </p:nvSpPr>
        <p:spPr>
          <a:xfrm>
            <a:off x="1120992" y="3429000"/>
            <a:ext cx="9950016" cy="874351"/>
          </a:xfrm>
          <a:prstGeom prst="rect">
            <a:avLst/>
          </a:prstGeom>
          <a:solidFill>
            <a:srgbClr val="0070C0"/>
          </a:solidFill>
        </p:spPr>
        <p:txBody>
          <a:bodyPr wrap="square" rtlCol="0" anchor="ctr" anchorCtr="0">
            <a:noAutofit/>
          </a:bodyPr>
          <a:lstStyle/>
          <a:p>
            <a:r>
              <a:rPr lang="en-GB" sz="3600" dirty="0">
                <a:solidFill>
                  <a:schemeClr val="bg1"/>
                </a:solidFill>
              </a:rPr>
              <a:t>3, Ask your partner to assign a value to the variable</a:t>
            </a:r>
          </a:p>
        </p:txBody>
      </p:sp>
      <p:sp>
        <p:nvSpPr>
          <p:cNvPr id="9" name="TextBox 8">
            <a:extLst>
              <a:ext uri="{FF2B5EF4-FFF2-40B4-BE49-F238E27FC236}">
                <a16:creationId xmlns:a16="http://schemas.microsoft.com/office/drawing/2014/main" id="{FD433A64-E0EC-4014-A6AE-FB700369CACF}"/>
              </a:ext>
            </a:extLst>
          </p:cNvPr>
          <p:cNvSpPr txBox="1"/>
          <p:nvPr/>
        </p:nvSpPr>
        <p:spPr>
          <a:xfrm>
            <a:off x="1120992" y="4301473"/>
            <a:ext cx="11071008" cy="646331"/>
          </a:xfrm>
          <a:prstGeom prst="rect">
            <a:avLst/>
          </a:prstGeom>
          <a:noFill/>
        </p:spPr>
        <p:txBody>
          <a:bodyPr wrap="square" rtlCol="0">
            <a:spAutoFit/>
          </a:bodyPr>
          <a:lstStyle/>
          <a:p>
            <a:r>
              <a:rPr lang="en-GB" sz="3600" dirty="0">
                <a:solidFill>
                  <a:srgbClr val="0070C0"/>
                </a:solidFill>
              </a:rPr>
              <a:t>Assign </a:t>
            </a:r>
            <a:r>
              <a:rPr lang="en-GB" sz="3600" dirty="0">
                <a:solidFill>
                  <a:srgbClr val="FF9900"/>
                </a:solidFill>
              </a:rPr>
              <a:t>monkey</a:t>
            </a:r>
            <a:r>
              <a:rPr lang="en-GB" sz="3600" dirty="0">
                <a:solidFill>
                  <a:srgbClr val="0070C0"/>
                </a:solidFill>
              </a:rPr>
              <a:t> to </a:t>
            </a:r>
            <a:r>
              <a:rPr lang="en-GB" sz="3600" dirty="0" err="1">
                <a:solidFill>
                  <a:srgbClr val="FF9900"/>
                </a:solidFill>
              </a:rPr>
              <a:t>favAnimal</a:t>
            </a:r>
            <a:r>
              <a:rPr lang="en-GB" sz="3600" dirty="0">
                <a:solidFill>
                  <a:srgbClr val="FF9900"/>
                </a:solidFill>
              </a:rPr>
              <a:t> </a:t>
            </a:r>
            <a:r>
              <a:rPr lang="en-GB" sz="2400" dirty="0">
                <a:solidFill>
                  <a:srgbClr val="0070C0"/>
                </a:solidFill>
              </a:rPr>
              <a:t>(Don’t let them read your sentence first!)</a:t>
            </a:r>
          </a:p>
        </p:txBody>
      </p:sp>
      <p:sp>
        <p:nvSpPr>
          <p:cNvPr id="10" name="TextBox 9">
            <a:extLst>
              <a:ext uri="{FF2B5EF4-FFF2-40B4-BE49-F238E27FC236}">
                <a16:creationId xmlns:a16="http://schemas.microsoft.com/office/drawing/2014/main" id="{5872BCDD-5A61-43C3-BA80-02933E918922}"/>
              </a:ext>
            </a:extLst>
          </p:cNvPr>
          <p:cNvSpPr txBox="1"/>
          <p:nvPr/>
        </p:nvSpPr>
        <p:spPr>
          <a:xfrm>
            <a:off x="1120991" y="5123496"/>
            <a:ext cx="8845672" cy="874351"/>
          </a:xfrm>
          <a:prstGeom prst="rect">
            <a:avLst/>
          </a:prstGeom>
          <a:solidFill>
            <a:srgbClr val="0070C0"/>
          </a:solidFill>
        </p:spPr>
        <p:txBody>
          <a:bodyPr wrap="square" rtlCol="0" anchor="ctr" anchorCtr="0">
            <a:noAutofit/>
          </a:bodyPr>
          <a:lstStyle/>
          <a:p>
            <a:r>
              <a:rPr lang="en-GB" sz="3600" dirty="0">
                <a:solidFill>
                  <a:schemeClr val="bg1"/>
                </a:solidFill>
              </a:rPr>
              <a:t>4, Ask them to read the </a:t>
            </a:r>
            <a:r>
              <a:rPr lang="en-GB" sz="3600" dirty="0">
                <a:solidFill>
                  <a:srgbClr val="FF9900"/>
                </a:solidFill>
              </a:rPr>
              <a:t>name</a:t>
            </a:r>
            <a:r>
              <a:rPr lang="en-GB" sz="3600" dirty="0">
                <a:solidFill>
                  <a:schemeClr val="bg1"/>
                </a:solidFill>
              </a:rPr>
              <a:t> say the </a:t>
            </a:r>
            <a:r>
              <a:rPr lang="en-GB" sz="3600" dirty="0">
                <a:solidFill>
                  <a:srgbClr val="FF9900"/>
                </a:solidFill>
              </a:rPr>
              <a:t>value</a:t>
            </a:r>
          </a:p>
        </p:txBody>
      </p:sp>
      <p:sp>
        <p:nvSpPr>
          <p:cNvPr id="12" name="TextBox 11">
            <a:extLst>
              <a:ext uri="{FF2B5EF4-FFF2-40B4-BE49-F238E27FC236}">
                <a16:creationId xmlns:a16="http://schemas.microsoft.com/office/drawing/2014/main" id="{EB233714-5BAD-46A6-9715-B7EFF6A650F4}"/>
              </a:ext>
            </a:extLst>
          </p:cNvPr>
          <p:cNvSpPr txBox="1"/>
          <p:nvPr/>
        </p:nvSpPr>
        <p:spPr>
          <a:xfrm>
            <a:off x="1120991" y="6008805"/>
            <a:ext cx="8845672" cy="646331"/>
          </a:xfrm>
          <a:prstGeom prst="rect">
            <a:avLst/>
          </a:prstGeom>
          <a:noFill/>
        </p:spPr>
        <p:txBody>
          <a:bodyPr wrap="square" rtlCol="0">
            <a:spAutoFit/>
          </a:bodyPr>
          <a:lstStyle/>
          <a:p>
            <a:r>
              <a:rPr lang="en-GB" sz="3600" dirty="0">
                <a:solidFill>
                  <a:srgbClr val="0070C0"/>
                </a:solidFill>
              </a:rPr>
              <a:t>My friends say I look like a </a:t>
            </a:r>
            <a:r>
              <a:rPr lang="en-GB" sz="3600" dirty="0">
                <a:solidFill>
                  <a:srgbClr val="FF9900"/>
                </a:solidFill>
              </a:rPr>
              <a:t>monkey</a:t>
            </a:r>
            <a:r>
              <a:rPr lang="en-GB" sz="3600" dirty="0">
                <a:solidFill>
                  <a:srgbClr val="0070C0"/>
                </a:solidFill>
              </a:rPr>
              <a:t>.</a:t>
            </a:r>
            <a:r>
              <a:rPr lang="en-GB" sz="3600" dirty="0">
                <a:solidFill>
                  <a:srgbClr val="FF9900"/>
                </a:solidFill>
              </a:rPr>
              <a:t> </a:t>
            </a:r>
            <a:endParaRPr lang="en-GB" sz="3600" dirty="0">
              <a:solidFill>
                <a:srgbClr val="0070C0"/>
              </a:solidFill>
            </a:endParaRPr>
          </a:p>
        </p:txBody>
      </p:sp>
    </p:spTree>
    <p:extLst>
      <p:ext uri="{BB962C8B-B14F-4D97-AF65-F5344CB8AC3E}">
        <p14:creationId xmlns:p14="http://schemas.microsoft.com/office/powerpoint/2010/main" val="3941871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DE8BAB1B-C789-46BB-9F78-81783F7A5A19}"/>
              </a:ext>
            </a:extLst>
          </p:cNvPr>
          <p:cNvSpPr txBox="1"/>
          <p:nvPr/>
        </p:nvSpPr>
        <p:spPr>
          <a:xfrm>
            <a:off x="1114425" y="0"/>
            <a:ext cx="9963150" cy="874351"/>
          </a:xfrm>
          <a:prstGeom prst="rect">
            <a:avLst/>
          </a:prstGeom>
          <a:solidFill>
            <a:srgbClr val="0070C0"/>
          </a:solidFill>
        </p:spPr>
        <p:txBody>
          <a:bodyPr wrap="square" rtlCol="0" anchor="ctr" anchorCtr="0">
            <a:noAutofit/>
          </a:bodyPr>
          <a:lstStyle/>
          <a:p>
            <a:r>
              <a:rPr lang="en-GB" sz="4400" dirty="0">
                <a:solidFill>
                  <a:schemeClr val="bg1"/>
                </a:solidFill>
              </a:rPr>
              <a:t>Assign a </a:t>
            </a:r>
            <a:r>
              <a:rPr lang="en-GB" sz="4400" dirty="0">
                <a:solidFill>
                  <a:srgbClr val="FF9900"/>
                </a:solidFill>
              </a:rPr>
              <a:t>value</a:t>
            </a:r>
            <a:r>
              <a:rPr lang="en-GB" sz="4400" dirty="0">
                <a:solidFill>
                  <a:schemeClr val="bg1"/>
                </a:solidFill>
              </a:rPr>
              <a:t> to a </a:t>
            </a:r>
            <a:r>
              <a:rPr lang="en-GB" sz="4400" dirty="0">
                <a:solidFill>
                  <a:srgbClr val="FF9900"/>
                </a:solidFill>
              </a:rPr>
              <a:t>variable</a:t>
            </a:r>
            <a:r>
              <a:rPr lang="en-GB" sz="4400" dirty="0">
                <a:solidFill>
                  <a:schemeClr val="bg1"/>
                </a:solidFill>
              </a:rPr>
              <a:t> before using it</a:t>
            </a:r>
          </a:p>
        </p:txBody>
      </p:sp>
      <p:pic>
        <p:nvPicPr>
          <p:cNvPr id="5" name="Picture 4" descr="Graphical user interface, text, application, chat or text message&#10;&#10;Description automatically generated">
            <a:extLst>
              <a:ext uri="{FF2B5EF4-FFF2-40B4-BE49-F238E27FC236}">
                <a16:creationId xmlns:a16="http://schemas.microsoft.com/office/drawing/2014/main" id="{D992F369-42FA-4011-ADF2-79F3E92EA9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899" y="3425554"/>
            <a:ext cx="5753599" cy="2179509"/>
          </a:xfrm>
          <a:prstGeom prst="rect">
            <a:avLst/>
          </a:prstGeom>
        </p:spPr>
      </p:pic>
      <p:sp>
        <p:nvSpPr>
          <p:cNvPr id="2" name="Freeform: Shape 1">
            <a:extLst>
              <a:ext uri="{FF2B5EF4-FFF2-40B4-BE49-F238E27FC236}">
                <a16:creationId xmlns:a16="http://schemas.microsoft.com/office/drawing/2014/main" id="{460B5562-EAE7-4E46-B36F-BAEAC876FBAF}"/>
              </a:ext>
            </a:extLst>
          </p:cNvPr>
          <p:cNvSpPr/>
          <p:nvPr/>
        </p:nvSpPr>
        <p:spPr>
          <a:xfrm>
            <a:off x="3733801" y="874351"/>
            <a:ext cx="181252" cy="2596818"/>
          </a:xfrm>
          <a:custGeom>
            <a:avLst/>
            <a:gdLst>
              <a:gd name="connsiteX0" fmla="*/ 0 w 168675"/>
              <a:gd name="connsiteY0" fmla="*/ 0 h 861134"/>
              <a:gd name="connsiteX1" fmla="*/ 0 w 168675"/>
              <a:gd name="connsiteY1" fmla="*/ 381740 h 861134"/>
              <a:gd name="connsiteX2" fmla="*/ 168675 w 168675"/>
              <a:gd name="connsiteY2" fmla="*/ 381740 h 861134"/>
              <a:gd name="connsiteX3" fmla="*/ 168675 w 168675"/>
              <a:gd name="connsiteY3" fmla="*/ 861134 h 861134"/>
            </a:gdLst>
            <a:ahLst/>
            <a:cxnLst>
              <a:cxn ang="0">
                <a:pos x="connsiteX0" y="connsiteY0"/>
              </a:cxn>
              <a:cxn ang="0">
                <a:pos x="connsiteX1" y="connsiteY1"/>
              </a:cxn>
              <a:cxn ang="0">
                <a:pos x="connsiteX2" y="connsiteY2"/>
              </a:cxn>
              <a:cxn ang="0">
                <a:pos x="connsiteX3" y="connsiteY3"/>
              </a:cxn>
            </a:cxnLst>
            <a:rect l="l" t="t" r="r" b="b"/>
            <a:pathLst>
              <a:path w="168675" h="861134">
                <a:moveTo>
                  <a:pt x="0" y="0"/>
                </a:moveTo>
                <a:lnTo>
                  <a:pt x="0" y="381740"/>
                </a:lnTo>
                <a:lnTo>
                  <a:pt x="168675" y="381740"/>
                </a:lnTo>
                <a:lnTo>
                  <a:pt x="168675" y="861134"/>
                </a:ln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Freeform: Shape 2">
            <a:extLst>
              <a:ext uri="{FF2B5EF4-FFF2-40B4-BE49-F238E27FC236}">
                <a16:creationId xmlns:a16="http://schemas.microsoft.com/office/drawing/2014/main" id="{8B34539D-C031-4B77-AF57-936DBBF0F305}"/>
              </a:ext>
            </a:extLst>
          </p:cNvPr>
          <p:cNvSpPr/>
          <p:nvPr/>
        </p:nvSpPr>
        <p:spPr>
          <a:xfrm>
            <a:off x="2476500" y="874351"/>
            <a:ext cx="3924300" cy="2621324"/>
          </a:xfrm>
          <a:custGeom>
            <a:avLst/>
            <a:gdLst>
              <a:gd name="connsiteX0" fmla="*/ 3924300 w 3924300"/>
              <a:gd name="connsiteY0" fmla="*/ 0 h 895350"/>
              <a:gd name="connsiteX1" fmla="*/ 3924300 w 3924300"/>
              <a:gd name="connsiteY1" fmla="*/ 247650 h 895350"/>
              <a:gd name="connsiteX2" fmla="*/ 0 w 3924300"/>
              <a:gd name="connsiteY2" fmla="*/ 247650 h 895350"/>
              <a:gd name="connsiteX3" fmla="*/ 0 w 3924300"/>
              <a:gd name="connsiteY3" fmla="*/ 895350 h 895350"/>
            </a:gdLst>
            <a:ahLst/>
            <a:cxnLst>
              <a:cxn ang="0">
                <a:pos x="connsiteX0" y="connsiteY0"/>
              </a:cxn>
              <a:cxn ang="0">
                <a:pos x="connsiteX1" y="connsiteY1"/>
              </a:cxn>
              <a:cxn ang="0">
                <a:pos x="connsiteX2" y="connsiteY2"/>
              </a:cxn>
              <a:cxn ang="0">
                <a:pos x="connsiteX3" y="connsiteY3"/>
              </a:cxn>
            </a:cxnLst>
            <a:rect l="l" t="t" r="r" b="b"/>
            <a:pathLst>
              <a:path w="3924300" h="895350">
                <a:moveTo>
                  <a:pt x="3924300" y="0"/>
                </a:moveTo>
                <a:lnTo>
                  <a:pt x="3924300" y="247650"/>
                </a:lnTo>
                <a:lnTo>
                  <a:pt x="0" y="247650"/>
                </a:lnTo>
                <a:lnTo>
                  <a:pt x="0" y="895350"/>
                </a:lnTo>
              </a:path>
            </a:pathLst>
          </a:custGeom>
          <a:noFill/>
          <a:ln w="50800">
            <a:solidFill>
              <a:srgbClr val="FF9900"/>
            </a:solidFill>
            <a:prstDash val="dash"/>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E5B3A9B1-EFF5-4761-A22F-FBFB1B255BE5}"/>
              </a:ext>
            </a:extLst>
          </p:cNvPr>
          <p:cNvSpPr txBox="1"/>
          <p:nvPr/>
        </p:nvSpPr>
        <p:spPr>
          <a:xfrm>
            <a:off x="6619876" y="3425554"/>
            <a:ext cx="4457699" cy="1232171"/>
          </a:xfrm>
          <a:prstGeom prst="rect">
            <a:avLst/>
          </a:prstGeom>
          <a:solidFill>
            <a:srgbClr val="0070C0"/>
          </a:solidFill>
        </p:spPr>
        <p:txBody>
          <a:bodyPr wrap="square" rtlCol="0" anchor="ctr" anchorCtr="0">
            <a:noAutofit/>
          </a:bodyPr>
          <a:lstStyle/>
          <a:p>
            <a:r>
              <a:rPr lang="en-GB" sz="4400" dirty="0">
                <a:solidFill>
                  <a:schemeClr val="bg1"/>
                </a:solidFill>
              </a:rPr>
              <a:t>Scratch uses </a:t>
            </a:r>
            <a:r>
              <a:rPr lang="en-GB" sz="4400" dirty="0">
                <a:solidFill>
                  <a:srgbClr val="FF9900"/>
                </a:solidFill>
              </a:rPr>
              <a:t>set </a:t>
            </a:r>
            <a:r>
              <a:rPr lang="en-GB" sz="4400" dirty="0">
                <a:solidFill>
                  <a:schemeClr val="bg1"/>
                </a:solidFill>
              </a:rPr>
              <a:t>to assign a value</a:t>
            </a:r>
          </a:p>
        </p:txBody>
      </p:sp>
    </p:spTree>
    <p:extLst>
      <p:ext uri="{BB962C8B-B14F-4D97-AF65-F5344CB8AC3E}">
        <p14:creationId xmlns:p14="http://schemas.microsoft.com/office/powerpoint/2010/main" val="3131870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Graphical user interface, text, application, chat or text message&#10;&#10;Description automatically generated">
            <a:extLst>
              <a:ext uri="{FF2B5EF4-FFF2-40B4-BE49-F238E27FC236}">
                <a16:creationId xmlns:a16="http://schemas.microsoft.com/office/drawing/2014/main" id="{D992F369-42FA-4011-ADF2-79F3E92EA9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899" y="3425554"/>
            <a:ext cx="5753599" cy="2179509"/>
          </a:xfrm>
          <a:prstGeom prst="rect">
            <a:avLst/>
          </a:prstGeom>
        </p:spPr>
      </p:pic>
      <p:sp>
        <p:nvSpPr>
          <p:cNvPr id="7" name="TextBox 6">
            <a:extLst>
              <a:ext uri="{FF2B5EF4-FFF2-40B4-BE49-F238E27FC236}">
                <a16:creationId xmlns:a16="http://schemas.microsoft.com/office/drawing/2014/main" id="{6F974AC3-FE68-44CF-98DC-85181B46BA75}"/>
              </a:ext>
            </a:extLst>
          </p:cNvPr>
          <p:cNvSpPr txBox="1"/>
          <p:nvPr/>
        </p:nvSpPr>
        <p:spPr>
          <a:xfrm>
            <a:off x="1104899" y="0"/>
            <a:ext cx="8886826" cy="1696256"/>
          </a:xfrm>
          <a:prstGeom prst="rect">
            <a:avLst/>
          </a:prstGeom>
          <a:solidFill>
            <a:srgbClr val="0070C0"/>
          </a:solidFill>
        </p:spPr>
        <p:txBody>
          <a:bodyPr wrap="square" rtlCol="0" anchor="ctr" anchorCtr="0">
            <a:noAutofit/>
          </a:bodyPr>
          <a:lstStyle/>
          <a:p>
            <a:r>
              <a:rPr lang="en-GB" sz="4400" dirty="0">
                <a:solidFill>
                  <a:schemeClr val="bg1"/>
                </a:solidFill>
              </a:rPr>
              <a:t>What is the name of the </a:t>
            </a:r>
            <a:r>
              <a:rPr lang="en-GB" sz="4400" dirty="0">
                <a:solidFill>
                  <a:srgbClr val="FF9900"/>
                </a:solidFill>
              </a:rPr>
              <a:t>variable</a:t>
            </a:r>
            <a:r>
              <a:rPr lang="en-GB" sz="4400" dirty="0">
                <a:solidFill>
                  <a:schemeClr val="bg1"/>
                </a:solidFill>
              </a:rPr>
              <a:t>? </a:t>
            </a:r>
            <a:br>
              <a:rPr lang="en-GB" sz="4400" dirty="0">
                <a:solidFill>
                  <a:schemeClr val="bg1"/>
                </a:solidFill>
              </a:rPr>
            </a:br>
            <a:r>
              <a:rPr lang="en-GB" sz="4400" dirty="0">
                <a:solidFill>
                  <a:schemeClr val="bg1"/>
                </a:solidFill>
              </a:rPr>
              <a:t>What is the name of the </a:t>
            </a:r>
            <a:r>
              <a:rPr lang="en-GB" sz="4400" dirty="0">
                <a:solidFill>
                  <a:srgbClr val="FF9900"/>
                </a:solidFill>
              </a:rPr>
              <a:t>value</a:t>
            </a:r>
            <a:r>
              <a:rPr lang="en-GB" sz="4400" dirty="0">
                <a:solidFill>
                  <a:schemeClr val="bg1"/>
                </a:solidFill>
              </a:rPr>
              <a:t>?</a:t>
            </a:r>
          </a:p>
        </p:txBody>
      </p:sp>
      <p:grpSp>
        <p:nvGrpSpPr>
          <p:cNvPr id="8" name="Group 7">
            <a:extLst>
              <a:ext uri="{FF2B5EF4-FFF2-40B4-BE49-F238E27FC236}">
                <a16:creationId xmlns:a16="http://schemas.microsoft.com/office/drawing/2014/main" id="{58076EA3-587F-46A5-BD62-5EE8CF6B6A1C}"/>
              </a:ext>
            </a:extLst>
          </p:cNvPr>
          <p:cNvGrpSpPr/>
          <p:nvPr/>
        </p:nvGrpSpPr>
        <p:grpSpPr>
          <a:xfrm>
            <a:off x="7792468" y="4280503"/>
            <a:ext cx="1076325" cy="914400"/>
            <a:chOff x="6677025" y="5938051"/>
            <a:chExt cx="1076325" cy="914400"/>
          </a:xfrm>
        </p:grpSpPr>
        <p:sp>
          <p:nvSpPr>
            <p:cNvPr id="10" name="TextBox 9">
              <a:extLst>
                <a:ext uri="{FF2B5EF4-FFF2-40B4-BE49-F238E27FC236}">
                  <a16:creationId xmlns:a16="http://schemas.microsoft.com/office/drawing/2014/main" id="{53B79650-1948-4345-85A7-693FCB1E2C9A}"/>
                </a:ext>
              </a:extLst>
            </p:cNvPr>
            <p:cNvSpPr txBox="1"/>
            <p:nvPr/>
          </p:nvSpPr>
          <p:spPr>
            <a:xfrm>
              <a:off x="6677025" y="5978100"/>
              <a:ext cx="1076325" cy="874351"/>
            </a:xfrm>
            <a:prstGeom prst="rect">
              <a:avLst/>
            </a:prstGeom>
            <a:solidFill>
              <a:schemeClr val="bg1"/>
            </a:solidFill>
          </p:spPr>
          <p:txBody>
            <a:bodyPr wrap="square" rtlCol="0">
              <a:spAutoFit/>
            </a:bodyPr>
            <a:lstStyle/>
            <a:p>
              <a:endParaRPr lang="en-GB" dirty="0"/>
            </a:p>
          </p:txBody>
        </p:sp>
        <p:pic>
          <p:nvPicPr>
            <p:cNvPr id="11" name="Graphic 10" descr="Clipboard outline">
              <a:extLst>
                <a:ext uri="{FF2B5EF4-FFF2-40B4-BE49-F238E27FC236}">
                  <a16:creationId xmlns:a16="http://schemas.microsoft.com/office/drawing/2014/main" id="{F005C5F1-57C5-4748-A0CB-CEA2D59CE1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7987" y="5938051"/>
              <a:ext cx="914400" cy="914400"/>
            </a:xfrm>
            <a:prstGeom prst="rect">
              <a:avLst/>
            </a:prstGeom>
          </p:spPr>
        </p:pic>
      </p:grpSp>
    </p:spTree>
    <p:extLst>
      <p:ext uri="{BB962C8B-B14F-4D97-AF65-F5344CB8AC3E}">
        <p14:creationId xmlns:p14="http://schemas.microsoft.com/office/powerpoint/2010/main" val="3660492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3C851410-3B3E-482E-BB43-B261B0DA9564}"/>
              </a:ext>
            </a:extLst>
          </p:cNvPr>
          <p:cNvGrpSpPr/>
          <p:nvPr/>
        </p:nvGrpSpPr>
        <p:grpSpPr>
          <a:xfrm>
            <a:off x="7662162" y="5565645"/>
            <a:ext cx="657142" cy="1051329"/>
            <a:chOff x="7736161" y="5229225"/>
            <a:chExt cx="657142" cy="1051329"/>
          </a:xfrm>
        </p:grpSpPr>
        <p:cxnSp>
          <p:nvCxnSpPr>
            <p:cNvPr id="42" name="Straight Connector 41">
              <a:extLst>
                <a:ext uri="{FF2B5EF4-FFF2-40B4-BE49-F238E27FC236}">
                  <a16:creationId xmlns:a16="http://schemas.microsoft.com/office/drawing/2014/main" id="{EF9D6093-CC51-4F1D-8CFE-F8E969B4E62F}"/>
                </a:ext>
              </a:extLst>
            </p:cNvPr>
            <p:cNvCxnSpPr/>
            <p:nvPr/>
          </p:nvCxnSpPr>
          <p:spPr>
            <a:xfrm>
              <a:off x="7895395" y="5229225"/>
              <a:ext cx="0" cy="87630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43" name="Freeform: Shape 42">
              <a:extLst>
                <a:ext uri="{FF2B5EF4-FFF2-40B4-BE49-F238E27FC236}">
                  <a16:creationId xmlns:a16="http://schemas.microsoft.com/office/drawing/2014/main" id="{EE7E25E4-5D7C-4861-92A0-85905A06806A}"/>
                </a:ext>
              </a:extLst>
            </p:cNvPr>
            <p:cNvSpPr/>
            <p:nvPr/>
          </p:nvSpPr>
          <p:spPr>
            <a:xfrm>
              <a:off x="7896225" y="5577336"/>
              <a:ext cx="497078" cy="703218"/>
            </a:xfrm>
            <a:custGeom>
              <a:avLst/>
              <a:gdLst>
                <a:gd name="connsiteX0" fmla="*/ 0 w 497078"/>
                <a:gd name="connsiteY0" fmla="*/ 509139 h 703218"/>
                <a:gd name="connsiteX1" fmla="*/ 104775 w 497078"/>
                <a:gd name="connsiteY1" fmla="*/ 690114 h 703218"/>
                <a:gd name="connsiteX2" fmla="*/ 447675 w 497078"/>
                <a:gd name="connsiteY2" fmla="*/ 652014 h 703218"/>
                <a:gd name="connsiteX3" fmla="*/ 495300 w 497078"/>
                <a:gd name="connsiteY3" fmla="*/ 356739 h 703218"/>
                <a:gd name="connsiteX4" fmla="*/ 457200 w 497078"/>
                <a:gd name="connsiteY4" fmla="*/ 51939 h 703218"/>
                <a:gd name="connsiteX5" fmla="*/ 200025 w 497078"/>
                <a:gd name="connsiteY5" fmla="*/ 4314 h 703218"/>
                <a:gd name="connsiteX6" fmla="*/ 66675 w 497078"/>
                <a:gd name="connsiteY6" fmla="*/ 99564 h 70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078" h="703218">
                  <a:moveTo>
                    <a:pt x="0" y="509139"/>
                  </a:moveTo>
                  <a:cubicBezTo>
                    <a:pt x="15081" y="587720"/>
                    <a:pt x="30163" y="666302"/>
                    <a:pt x="104775" y="690114"/>
                  </a:cubicBezTo>
                  <a:cubicBezTo>
                    <a:pt x="179387" y="713926"/>
                    <a:pt x="382588" y="707576"/>
                    <a:pt x="447675" y="652014"/>
                  </a:cubicBezTo>
                  <a:cubicBezTo>
                    <a:pt x="512762" y="596452"/>
                    <a:pt x="493713" y="456751"/>
                    <a:pt x="495300" y="356739"/>
                  </a:cubicBezTo>
                  <a:cubicBezTo>
                    <a:pt x="496887" y="256727"/>
                    <a:pt x="506413" y="110676"/>
                    <a:pt x="457200" y="51939"/>
                  </a:cubicBezTo>
                  <a:cubicBezTo>
                    <a:pt x="407988" y="-6799"/>
                    <a:pt x="265112" y="-3623"/>
                    <a:pt x="200025" y="4314"/>
                  </a:cubicBezTo>
                  <a:cubicBezTo>
                    <a:pt x="134938" y="12251"/>
                    <a:pt x="100806" y="55907"/>
                    <a:pt x="66675" y="99564"/>
                  </a:cubicBezTo>
                </a:path>
              </a:pathLst>
            </a:custGeom>
            <a:noFill/>
            <a:ln w="508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8FC1A2B2-65FB-44AD-97FA-BED9F9C8DDF4}"/>
                </a:ext>
              </a:extLst>
            </p:cNvPr>
            <p:cNvSpPr/>
            <p:nvPr/>
          </p:nvSpPr>
          <p:spPr>
            <a:xfrm>
              <a:off x="7736161" y="5784666"/>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5" name="Group 44">
            <a:extLst>
              <a:ext uri="{FF2B5EF4-FFF2-40B4-BE49-F238E27FC236}">
                <a16:creationId xmlns:a16="http://schemas.microsoft.com/office/drawing/2014/main" id="{0A125824-7BB9-4225-8307-DF0F208C034E}"/>
              </a:ext>
            </a:extLst>
          </p:cNvPr>
          <p:cNvGrpSpPr/>
          <p:nvPr/>
        </p:nvGrpSpPr>
        <p:grpSpPr>
          <a:xfrm>
            <a:off x="6812204" y="3794003"/>
            <a:ext cx="1182224" cy="1659618"/>
            <a:chOff x="7616124" y="3257565"/>
            <a:chExt cx="1182224" cy="1659618"/>
          </a:xfrm>
        </p:grpSpPr>
        <p:cxnSp>
          <p:nvCxnSpPr>
            <p:cNvPr id="33" name="Straight Arrow Connector 32">
              <a:extLst>
                <a:ext uri="{FF2B5EF4-FFF2-40B4-BE49-F238E27FC236}">
                  <a16:creationId xmlns:a16="http://schemas.microsoft.com/office/drawing/2014/main" id="{37992E7D-20FC-403D-858C-3BA9D84B21B0}"/>
                </a:ext>
              </a:extLst>
            </p:cNvPr>
            <p:cNvCxnSpPr>
              <a:cxnSpLocks/>
            </p:cNvCxnSpPr>
            <p:nvPr/>
          </p:nvCxnSpPr>
          <p:spPr>
            <a:xfrm>
              <a:off x="7749474" y="3257565"/>
              <a:ext cx="0" cy="1659618"/>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49375734-449E-4361-B1FD-3E5BE8F223D0}"/>
                </a:ext>
              </a:extLst>
            </p:cNvPr>
            <p:cNvSpPr/>
            <p:nvPr/>
          </p:nvSpPr>
          <p:spPr>
            <a:xfrm>
              <a:off x="7753350" y="3762045"/>
              <a:ext cx="522499" cy="819220"/>
            </a:xfrm>
            <a:custGeom>
              <a:avLst/>
              <a:gdLst>
                <a:gd name="connsiteX0" fmla="*/ 0 w 522499"/>
                <a:gd name="connsiteY0" fmla="*/ 628980 h 819220"/>
                <a:gd name="connsiteX1" fmla="*/ 114300 w 522499"/>
                <a:gd name="connsiteY1" fmla="*/ 800430 h 819220"/>
                <a:gd name="connsiteX2" fmla="*/ 400050 w 522499"/>
                <a:gd name="connsiteY2" fmla="*/ 771855 h 819220"/>
                <a:gd name="connsiteX3" fmla="*/ 514350 w 522499"/>
                <a:gd name="connsiteY3" fmla="*/ 419430 h 819220"/>
                <a:gd name="connsiteX4" fmla="*/ 485775 w 522499"/>
                <a:gd name="connsiteY4" fmla="*/ 86055 h 819220"/>
                <a:gd name="connsiteX5" fmla="*/ 266700 w 522499"/>
                <a:gd name="connsiteY5" fmla="*/ 330 h 819220"/>
                <a:gd name="connsiteX6" fmla="*/ 47625 w 522499"/>
                <a:gd name="connsiteY6" fmla="*/ 105105 h 819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2499" h="819220">
                  <a:moveTo>
                    <a:pt x="0" y="628980"/>
                  </a:moveTo>
                  <a:cubicBezTo>
                    <a:pt x="23812" y="702799"/>
                    <a:pt x="47625" y="776618"/>
                    <a:pt x="114300" y="800430"/>
                  </a:cubicBezTo>
                  <a:cubicBezTo>
                    <a:pt x="180975" y="824243"/>
                    <a:pt x="333375" y="835355"/>
                    <a:pt x="400050" y="771855"/>
                  </a:cubicBezTo>
                  <a:cubicBezTo>
                    <a:pt x="466725" y="708355"/>
                    <a:pt x="500062" y="533730"/>
                    <a:pt x="514350" y="419430"/>
                  </a:cubicBezTo>
                  <a:cubicBezTo>
                    <a:pt x="528638" y="305130"/>
                    <a:pt x="527050" y="155905"/>
                    <a:pt x="485775" y="86055"/>
                  </a:cubicBezTo>
                  <a:cubicBezTo>
                    <a:pt x="444500" y="16205"/>
                    <a:pt x="339725" y="-2845"/>
                    <a:pt x="266700" y="330"/>
                  </a:cubicBezTo>
                  <a:cubicBezTo>
                    <a:pt x="193675" y="3505"/>
                    <a:pt x="120650" y="54305"/>
                    <a:pt x="47625" y="105105"/>
                  </a:cubicBezTo>
                </a:path>
              </a:pathLst>
            </a:custGeom>
            <a:noFill/>
            <a:ln w="508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E3FAA4A5-B6DD-46C3-82C0-B644F3625EB5}"/>
                </a:ext>
              </a:extLst>
            </p:cNvPr>
            <p:cNvSpPr txBox="1"/>
            <p:nvPr/>
          </p:nvSpPr>
          <p:spPr>
            <a:xfrm>
              <a:off x="8275849" y="3838575"/>
              <a:ext cx="522499" cy="369332"/>
            </a:xfrm>
            <a:prstGeom prst="rect">
              <a:avLst/>
            </a:prstGeom>
            <a:noFill/>
          </p:spPr>
          <p:txBody>
            <a:bodyPr wrap="square" rtlCol="0">
              <a:spAutoFit/>
            </a:bodyPr>
            <a:lstStyle/>
            <a:p>
              <a:r>
                <a:rPr lang="en-GB" dirty="0">
                  <a:solidFill>
                    <a:srgbClr val="0070C0"/>
                  </a:solidFill>
                </a:rPr>
                <a:t>x7</a:t>
              </a:r>
            </a:p>
          </p:txBody>
        </p:sp>
        <p:sp>
          <p:nvSpPr>
            <p:cNvPr id="38" name="Oval 37">
              <a:extLst>
                <a:ext uri="{FF2B5EF4-FFF2-40B4-BE49-F238E27FC236}">
                  <a16:creationId xmlns:a16="http://schemas.microsoft.com/office/drawing/2014/main" id="{49C189D5-482E-4302-9AAB-833F7918A43E}"/>
                </a:ext>
              </a:extLst>
            </p:cNvPr>
            <p:cNvSpPr/>
            <p:nvPr/>
          </p:nvSpPr>
          <p:spPr>
            <a:xfrm>
              <a:off x="7616124" y="4023241"/>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TextBox 3">
            <a:extLst>
              <a:ext uri="{FF2B5EF4-FFF2-40B4-BE49-F238E27FC236}">
                <a16:creationId xmlns:a16="http://schemas.microsoft.com/office/drawing/2014/main" id="{D8D5B92D-F720-44C9-9324-8BD582A17849}"/>
              </a:ext>
            </a:extLst>
          </p:cNvPr>
          <p:cNvSpPr txBox="1"/>
          <p:nvPr/>
        </p:nvSpPr>
        <p:spPr>
          <a:xfrm>
            <a:off x="-7028" y="-1"/>
            <a:ext cx="4439576" cy="874351"/>
          </a:xfrm>
          <a:prstGeom prst="rect">
            <a:avLst/>
          </a:prstGeom>
          <a:solidFill>
            <a:srgbClr val="FF9900"/>
          </a:solidFill>
        </p:spPr>
        <p:txBody>
          <a:bodyPr wrap="square" rtlCol="0" anchor="ctr" anchorCtr="0">
            <a:noAutofit/>
          </a:bodyPr>
          <a:lstStyle/>
          <a:p>
            <a:r>
              <a:rPr lang="en-GB" sz="4400" dirty="0">
                <a:solidFill>
                  <a:schemeClr val="bg1"/>
                </a:solidFill>
              </a:rPr>
              <a:t>Prior Knowledge</a:t>
            </a:r>
          </a:p>
        </p:txBody>
      </p:sp>
      <p:sp>
        <p:nvSpPr>
          <p:cNvPr id="14" name="TextBox 13">
            <a:extLst>
              <a:ext uri="{FF2B5EF4-FFF2-40B4-BE49-F238E27FC236}">
                <a16:creationId xmlns:a16="http://schemas.microsoft.com/office/drawing/2014/main" id="{0D1DAC68-0421-4F23-96BC-7EBB2635BA02}"/>
              </a:ext>
            </a:extLst>
          </p:cNvPr>
          <p:cNvSpPr txBox="1"/>
          <p:nvPr/>
        </p:nvSpPr>
        <p:spPr>
          <a:xfrm>
            <a:off x="1852" y="874350"/>
            <a:ext cx="3338374" cy="874351"/>
          </a:xfrm>
          <a:prstGeom prst="rect">
            <a:avLst/>
          </a:prstGeom>
          <a:noFill/>
          <a:ln>
            <a:noFill/>
          </a:ln>
        </p:spPr>
        <p:txBody>
          <a:bodyPr wrap="square" rtlCol="0" anchor="ctr" anchorCtr="0">
            <a:noAutofit/>
          </a:bodyPr>
          <a:lstStyle/>
          <a:p>
            <a:r>
              <a:rPr lang="en-GB" sz="4400" dirty="0">
                <a:solidFill>
                  <a:srgbClr val="FF9900"/>
                </a:solidFill>
              </a:rPr>
              <a:t>Sequence</a:t>
            </a:r>
          </a:p>
        </p:txBody>
      </p:sp>
      <p:sp>
        <p:nvSpPr>
          <p:cNvPr id="15" name="TextBox 14">
            <a:extLst>
              <a:ext uri="{FF2B5EF4-FFF2-40B4-BE49-F238E27FC236}">
                <a16:creationId xmlns:a16="http://schemas.microsoft.com/office/drawing/2014/main" id="{539C9244-05E2-4A32-B70B-3FA6EBABA1BE}"/>
              </a:ext>
            </a:extLst>
          </p:cNvPr>
          <p:cNvSpPr txBox="1"/>
          <p:nvPr/>
        </p:nvSpPr>
        <p:spPr>
          <a:xfrm>
            <a:off x="4423671" y="874350"/>
            <a:ext cx="3338374" cy="874351"/>
          </a:xfrm>
          <a:prstGeom prst="rect">
            <a:avLst/>
          </a:prstGeom>
          <a:noFill/>
          <a:ln>
            <a:noFill/>
          </a:ln>
        </p:spPr>
        <p:txBody>
          <a:bodyPr wrap="square" rtlCol="0" anchor="ctr" anchorCtr="0">
            <a:noAutofit/>
          </a:bodyPr>
          <a:lstStyle/>
          <a:p>
            <a:r>
              <a:rPr lang="en-GB" sz="4400" dirty="0">
                <a:solidFill>
                  <a:srgbClr val="FF9900"/>
                </a:solidFill>
              </a:rPr>
              <a:t>Repetition</a:t>
            </a:r>
          </a:p>
        </p:txBody>
      </p:sp>
      <p:sp>
        <p:nvSpPr>
          <p:cNvPr id="16" name="TextBox 15">
            <a:extLst>
              <a:ext uri="{FF2B5EF4-FFF2-40B4-BE49-F238E27FC236}">
                <a16:creationId xmlns:a16="http://schemas.microsoft.com/office/drawing/2014/main" id="{2F55E97A-885B-481E-866B-2E4DAF5B9D19}"/>
              </a:ext>
            </a:extLst>
          </p:cNvPr>
          <p:cNvSpPr txBox="1"/>
          <p:nvPr/>
        </p:nvSpPr>
        <p:spPr>
          <a:xfrm>
            <a:off x="8839205" y="874350"/>
            <a:ext cx="3338374" cy="874351"/>
          </a:xfrm>
          <a:prstGeom prst="rect">
            <a:avLst/>
          </a:prstGeom>
          <a:noFill/>
          <a:ln>
            <a:noFill/>
          </a:ln>
        </p:spPr>
        <p:txBody>
          <a:bodyPr wrap="square" rtlCol="0" anchor="ctr" anchorCtr="0">
            <a:noAutofit/>
          </a:bodyPr>
          <a:lstStyle/>
          <a:p>
            <a:r>
              <a:rPr lang="en-GB" sz="4400" dirty="0">
                <a:solidFill>
                  <a:srgbClr val="FF9900"/>
                </a:solidFill>
              </a:rPr>
              <a:t>Selection</a:t>
            </a:r>
          </a:p>
        </p:txBody>
      </p:sp>
      <p:sp>
        <p:nvSpPr>
          <p:cNvPr id="18" name="TextBox 17">
            <a:extLst>
              <a:ext uri="{FF2B5EF4-FFF2-40B4-BE49-F238E27FC236}">
                <a16:creationId xmlns:a16="http://schemas.microsoft.com/office/drawing/2014/main" id="{7C9AB048-6F16-47C5-9AA4-80A6D991D68E}"/>
              </a:ext>
            </a:extLst>
          </p:cNvPr>
          <p:cNvSpPr txBox="1"/>
          <p:nvPr/>
        </p:nvSpPr>
        <p:spPr>
          <a:xfrm>
            <a:off x="1852" y="1640551"/>
            <a:ext cx="3344659" cy="4893647"/>
          </a:xfrm>
          <a:prstGeom prst="rect">
            <a:avLst/>
          </a:prstGeom>
          <a:noFill/>
        </p:spPr>
        <p:txBody>
          <a:bodyPr wrap="square">
            <a:spAutoFit/>
          </a:bodyPr>
          <a:lstStyle/>
          <a:p>
            <a:r>
              <a:rPr lang="en-GB" sz="2400" dirty="0">
                <a:solidFill>
                  <a:srgbClr val="0070C0"/>
                </a:solidFill>
              </a:rPr>
              <a:t>A </a:t>
            </a:r>
            <a:r>
              <a:rPr lang="en-GB" sz="2400" b="1" dirty="0">
                <a:solidFill>
                  <a:srgbClr val="0070C0"/>
                </a:solidFill>
              </a:rPr>
              <a:t>simple sequence </a:t>
            </a:r>
            <a:r>
              <a:rPr lang="en-GB" sz="2400" dirty="0">
                <a:solidFill>
                  <a:srgbClr val="0070C0"/>
                </a:solidFill>
              </a:rPr>
              <a:t>is one instructions following another</a:t>
            </a:r>
          </a:p>
          <a:p>
            <a:endParaRPr lang="en-GB" sz="2400" dirty="0">
              <a:solidFill>
                <a:srgbClr val="0070C0"/>
              </a:solidFill>
            </a:endParaRPr>
          </a:p>
          <a:p>
            <a:r>
              <a:rPr lang="en-GB" sz="2400" dirty="0">
                <a:solidFill>
                  <a:srgbClr val="0070C0"/>
                </a:solidFill>
              </a:rPr>
              <a:t>An </a:t>
            </a:r>
            <a:r>
              <a:rPr lang="en-GB" sz="2400" b="1" dirty="0">
                <a:solidFill>
                  <a:srgbClr val="0070C0"/>
                </a:solidFill>
              </a:rPr>
              <a:t>input</a:t>
            </a:r>
            <a:r>
              <a:rPr lang="en-GB" sz="2400" dirty="0">
                <a:solidFill>
                  <a:srgbClr val="0070C0"/>
                </a:solidFill>
              </a:rPr>
              <a:t> is how we put information into a program (keyboard, mouse, trackpad inputs) or digital device</a:t>
            </a:r>
          </a:p>
          <a:p>
            <a:br>
              <a:rPr lang="en-GB" sz="2400" dirty="0">
                <a:solidFill>
                  <a:srgbClr val="0070C0"/>
                </a:solidFill>
              </a:rPr>
            </a:br>
            <a:r>
              <a:rPr lang="en-GB" sz="2400" b="1" dirty="0">
                <a:solidFill>
                  <a:srgbClr val="0070C0"/>
                </a:solidFill>
              </a:rPr>
              <a:t>digital devices </a:t>
            </a:r>
            <a:r>
              <a:rPr lang="en-GB" sz="2400" dirty="0">
                <a:solidFill>
                  <a:srgbClr val="0070C0"/>
                </a:solidFill>
              </a:rPr>
              <a:t>run programs (oven, kettle, fridge, computer etc)</a:t>
            </a:r>
          </a:p>
        </p:txBody>
      </p:sp>
      <p:sp>
        <p:nvSpPr>
          <p:cNvPr id="22" name="TextBox 21">
            <a:extLst>
              <a:ext uri="{FF2B5EF4-FFF2-40B4-BE49-F238E27FC236}">
                <a16:creationId xmlns:a16="http://schemas.microsoft.com/office/drawing/2014/main" id="{DB53F3EE-9CDF-417D-BB6C-449683F8098D}"/>
              </a:ext>
            </a:extLst>
          </p:cNvPr>
          <p:cNvSpPr txBox="1"/>
          <p:nvPr/>
        </p:nvSpPr>
        <p:spPr>
          <a:xfrm>
            <a:off x="4436242" y="1692980"/>
            <a:ext cx="3313232" cy="5262979"/>
          </a:xfrm>
          <a:prstGeom prst="rect">
            <a:avLst/>
          </a:prstGeom>
          <a:noFill/>
        </p:spPr>
        <p:txBody>
          <a:bodyPr wrap="square">
            <a:spAutoFit/>
          </a:bodyPr>
          <a:lstStyle/>
          <a:p>
            <a:r>
              <a:rPr lang="en-GB" sz="2400" dirty="0">
                <a:solidFill>
                  <a:srgbClr val="0070C0"/>
                </a:solidFill>
              </a:rPr>
              <a:t>A loop is a set of instructions that are repeated</a:t>
            </a:r>
            <a:br>
              <a:rPr lang="en-GB" sz="2400" dirty="0">
                <a:solidFill>
                  <a:srgbClr val="0070C0"/>
                </a:solidFill>
              </a:rPr>
            </a:br>
            <a:r>
              <a:rPr lang="en-GB" sz="2400" b="1" dirty="0">
                <a:solidFill>
                  <a:srgbClr val="0070C0"/>
                </a:solidFill>
              </a:rPr>
              <a:t>A count-controlled-loop </a:t>
            </a:r>
          </a:p>
          <a:p>
            <a:pPr marL="285750" indent="-285750">
              <a:buFont typeface="Arial" panose="020B0604020202020204" pitchFamily="34" charset="0"/>
              <a:buChar char="•"/>
            </a:pPr>
            <a:r>
              <a:rPr lang="en-GB" sz="2400" dirty="0">
                <a:solidFill>
                  <a:srgbClr val="0070C0"/>
                </a:solidFill>
              </a:rPr>
              <a:t>Is controlled by the number </a:t>
            </a:r>
          </a:p>
          <a:p>
            <a:pPr marL="285750" indent="-285750">
              <a:buFont typeface="Arial" panose="020B0604020202020204" pitchFamily="34" charset="0"/>
              <a:buChar char="•"/>
            </a:pPr>
            <a:r>
              <a:rPr lang="en-GB" sz="2400" dirty="0">
                <a:solidFill>
                  <a:srgbClr val="0070C0"/>
                </a:solidFill>
              </a:rPr>
              <a:t>Ends after the number of repeats are complete</a:t>
            </a:r>
          </a:p>
          <a:p>
            <a:r>
              <a:rPr lang="en-GB" sz="2400" b="1" dirty="0">
                <a:solidFill>
                  <a:srgbClr val="0070C0"/>
                </a:solidFill>
              </a:rPr>
              <a:t>An indefinite loop</a:t>
            </a:r>
          </a:p>
          <a:p>
            <a:pPr marL="457200" indent="-457200">
              <a:buFont typeface="Arial" panose="020B0604020202020204" pitchFamily="34" charset="0"/>
              <a:buChar char="•"/>
            </a:pPr>
            <a:r>
              <a:rPr lang="en-GB" sz="2400" dirty="0">
                <a:solidFill>
                  <a:srgbClr val="0070C0"/>
                </a:solidFill>
              </a:rPr>
              <a:t>we do not know how many times it will repeat or when it will end</a:t>
            </a:r>
          </a:p>
        </p:txBody>
      </p:sp>
      <p:sp>
        <p:nvSpPr>
          <p:cNvPr id="26" name="TextBox 25">
            <a:extLst>
              <a:ext uri="{FF2B5EF4-FFF2-40B4-BE49-F238E27FC236}">
                <a16:creationId xmlns:a16="http://schemas.microsoft.com/office/drawing/2014/main" id="{455C5DAF-B27A-4F0E-B27D-58B15DE8861A}"/>
              </a:ext>
            </a:extLst>
          </p:cNvPr>
          <p:cNvSpPr txBox="1"/>
          <p:nvPr/>
        </p:nvSpPr>
        <p:spPr>
          <a:xfrm>
            <a:off x="8637976" y="1692980"/>
            <a:ext cx="3527032" cy="4893647"/>
          </a:xfrm>
          <a:prstGeom prst="rect">
            <a:avLst/>
          </a:prstGeom>
          <a:noFill/>
        </p:spPr>
        <p:txBody>
          <a:bodyPr wrap="square">
            <a:spAutoFit/>
          </a:bodyPr>
          <a:lstStyle/>
          <a:p>
            <a:r>
              <a:rPr lang="en-GB" sz="2400" dirty="0">
                <a:solidFill>
                  <a:srgbClr val="0070C0"/>
                </a:solidFill>
              </a:rPr>
              <a:t>A condition is a state we can check to see if it is true or false</a:t>
            </a:r>
          </a:p>
          <a:p>
            <a:r>
              <a:rPr lang="en-GB" sz="2400" b="1" dirty="0">
                <a:solidFill>
                  <a:srgbClr val="0070C0"/>
                </a:solidFill>
              </a:rPr>
              <a:t>Conditions</a:t>
            </a:r>
          </a:p>
          <a:p>
            <a:pPr marL="285750" indent="-285750">
              <a:buFont typeface="Arial" panose="020B0604020202020204" pitchFamily="34" charset="0"/>
              <a:buChar char="•"/>
            </a:pPr>
            <a:r>
              <a:rPr lang="en-GB" sz="2400" dirty="0">
                <a:solidFill>
                  <a:srgbClr val="0070C0"/>
                </a:solidFill>
              </a:rPr>
              <a:t>Only checked once unless they are in a loop</a:t>
            </a:r>
          </a:p>
          <a:p>
            <a:pPr marL="285750" indent="-285750">
              <a:buFont typeface="Arial" panose="020B0604020202020204" pitchFamily="34" charset="0"/>
              <a:buChar char="•"/>
            </a:pPr>
            <a:r>
              <a:rPr lang="en-GB" sz="2400" dirty="0">
                <a:solidFill>
                  <a:srgbClr val="0070C0"/>
                </a:solidFill>
              </a:rPr>
              <a:t>Two possible pathways </a:t>
            </a:r>
            <a:r>
              <a:rPr lang="en-GB" sz="2400" b="1" dirty="0">
                <a:solidFill>
                  <a:srgbClr val="0070C0"/>
                </a:solidFill>
              </a:rPr>
              <a:t>True</a:t>
            </a:r>
            <a:r>
              <a:rPr lang="en-GB" sz="2400" dirty="0">
                <a:solidFill>
                  <a:srgbClr val="0070C0"/>
                </a:solidFill>
              </a:rPr>
              <a:t> and </a:t>
            </a:r>
            <a:r>
              <a:rPr lang="en-GB" sz="2400" b="1" dirty="0">
                <a:solidFill>
                  <a:srgbClr val="0070C0"/>
                </a:solidFill>
              </a:rPr>
              <a:t>False</a:t>
            </a:r>
          </a:p>
          <a:p>
            <a:pPr marL="285750" indent="-285750">
              <a:buFont typeface="Arial" panose="020B0604020202020204" pitchFamily="34" charset="0"/>
              <a:buChar char="•"/>
            </a:pPr>
            <a:r>
              <a:rPr lang="en-GB" sz="2400" dirty="0">
                <a:solidFill>
                  <a:srgbClr val="0070C0"/>
                </a:solidFill>
              </a:rPr>
              <a:t>Are only checked when reached in flow of control</a:t>
            </a:r>
          </a:p>
          <a:p>
            <a:pPr marL="285750" indent="-285750">
              <a:buFont typeface="Arial" panose="020B0604020202020204" pitchFamily="34" charset="0"/>
              <a:buChar char="•"/>
            </a:pPr>
            <a:r>
              <a:rPr lang="en-GB" sz="2400" dirty="0">
                <a:solidFill>
                  <a:srgbClr val="0070C0"/>
                </a:solidFill>
              </a:rPr>
              <a:t>Can be used to stop a loop</a:t>
            </a:r>
          </a:p>
        </p:txBody>
      </p:sp>
      <p:grpSp>
        <p:nvGrpSpPr>
          <p:cNvPr id="54" name="Group 53">
            <a:extLst>
              <a:ext uri="{FF2B5EF4-FFF2-40B4-BE49-F238E27FC236}">
                <a16:creationId xmlns:a16="http://schemas.microsoft.com/office/drawing/2014/main" id="{E5944174-A9F5-416D-96E6-B02B0DDC4AAC}"/>
              </a:ext>
            </a:extLst>
          </p:cNvPr>
          <p:cNvGrpSpPr/>
          <p:nvPr/>
        </p:nvGrpSpPr>
        <p:grpSpPr>
          <a:xfrm>
            <a:off x="3137398" y="3665416"/>
            <a:ext cx="269556" cy="2951887"/>
            <a:chOff x="3137398" y="3665416"/>
            <a:chExt cx="269556" cy="2951887"/>
          </a:xfrm>
        </p:grpSpPr>
        <p:cxnSp>
          <p:nvCxnSpPr>
            <p:cNvPr id="28" name="Straight Arrow Connector 27">
              <a:extLst>
                <a:ext uri="{FF2B5EF4-FFF2-40B4-BE49-F238E27FC236}">
                  <a16:creationId xmlns:a16="http://schemas.microsoft.com/office/drawing/2014/main" id="{819AFAE1-16F5-4962-930F-D79FBEFA2E33}"/>
                </a:ext>
              </a:extLst>
            </p:cNvPr>
            <p:cNvCxnSpPr/>
            <p:nvPr/>
          </p:nvCxnSpPr>
          <p:spPr>
            <a:xfrm>
              <a:off x="3281176" y="3794004"/>
              <a:ext cx="0" cy="2823299"/>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951071A8-7F56-4938-AB65-C3C7A30CDFBF}"/>
                </a:ext>
              </a:extLst>
            </p:cNvPr>
            <p:cNvSpPr/>
            <p:nvPr/>
          </p:nvSpPr>
          <p:spPr>
            <a:xfrm>
              <a:off x="3140254" y="3665416"/>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4285C768-2620-4052-BF52-BF07CD492E6C}"/>
                </a:ext>
              </a:extLst>
            </p:cNvPr>
            <p:cNvSpPr/>
            <p:nvPr/>
          </p:nvSpPr>
          <p:spPr>
            <a:xfrm>
              <a:off x="3140254" y="4539766"/>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A0455B64-AE57-4031-8CCE-37A4C4D0BA3F}"/>
                </a:ext>
              </a:extLst>
            </p:cNvPr>
            <p:cNvSpPr/>
            <p:nvPr/>
          </p:nvSpPr>
          <p:spPr>
            <a:xfrm>
              <a:off x="3140254" y="5348847"/>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01F41882-D09C-4388-9633-697D09CA5C7F}"/>
                </a:ext>
              </a:extLst>
            </p:cNvPr>
            <p:cNvSpPr/>
            <p:nvPr/>
          </p:nvSpPr>
          <p:spPr>
            <a:xfrm>
              <a:off x="3137398" y="6112597"/>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3" name="Group 52">
            <a:extLst>
              <a:ext uri="{FF2B5EF4-FFF2-40B4-BE49-F238E27FC236}">
                <a16:creationId xmlns:a16="http://schemas.microsoft.com/office/drawing/2014/main" id="{93935BB3-E8C1-410D-ACC0-054E4A2DFDE2}"/>
              </a:ext>
            </a:extLst>
          </p:cNvPr>
          <p:cNvGrpSpPr/>
          <p:nvPr/>
        </p:nvGrpSpPr>
        <p:grpSpPr>
          <a:xfrm>
            <a:off x="10586403" y="2384288"/>
            <a:ext cx="1480844" cy="1990725"/>
            <a:chOff x="10472103" y="2438400"/>
            <a:chExt cx="1480844" cy="1990725"/>
          </a:xfrm>
        </p:grpSpPr>
        <p:sp>
          <p:nvSpPr>
            <p:cNvPr id="47" name="Diamond 46">
              <a:extLst>
                <a:ext uri="{FF2B5EF4-FFF2-40B4-BE49-F238E27FC236}">
                  <a16:creationId xmlns:a16="http://schemas.microsoft.com/office/drawing/2014/main" id="{4D626769-15EA-40DA-9E14-002C3FA1BE9E}"/>
                </a:ext>
              </a:extLst>
            </p:cNvPr>
            <p:cNvSpPr/>
            <p:nvPr/>
          </p:nvSpPr>
          <p:spPr>
            <a:xfrm>
              <a:off x="10508392" y="2667000"/>
              <a:ext cx="1274033" cy="504825"/>
            </a:xfrm>
            <a:prstGeom prst="diamond">
              <a:avLst/>
            </a:prstGeom>
            <a:noFill/>
            <a:ln w="412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Freeform: Shape 47">
              <a:extLst>
                <a:ext uri="{FF2B5EF4-FFF2-40B4-BE49-F238E27FC236}">
                  <a16:creationId xmlns:a16="http://schemas.microsoft.com/office/drawing/2014/main" id="{4F9A1A83-34AE-4072-B73B-47621B7616CB}"/>
                </a:ext>
              </a:extLst>
            </p:cNvPr>
            <p:cNvSpPr/>
            <p:nvPr/>
          </p:nvSpPr>
          <p:spPr>
            <a:xfrm>
              <a:off x="10472103" y="2924175"/>
              <a:ext cx="681672" cy="1504950"/>
            </a:xfrm>
            <a:custGeom>
              <a:avLst/>
              <a:gdLst>
                <a:gd name="connsiteX0" fmla="*/ 14922 w 681672"/>
                <a:gd name="connsiteY0" fmla="*/ 0 h 1504950"/>
                <a:gd name="connsiteX1" fmla="*/ 24447 w 681672"/>
                <a:gd name="connsiteY1" fmla="*/ 714375 h 1504950"/>
                <a:gd name="connsiteX2" fmla="*/ 243522 w 681672"/>
                <a:gd name="connsiteY2" fmla="*/ 1181100 h 1504950"/>
                <a:gd name="connsiteX3" fmla="*/ 681672 w 681672"/>
                <a:gd name="connsiteY3" fmla="*/ 1504950 h 1504950"/>
              </a:gdLst>
              <a:ahLst/>
              <a:cxnLst>
                <a:cxn ang="0">
                  <a:pos x="connsiteX0" y="connsiteY0"/>
                </a:cxn>
                <a:cxn ang="0">
                  <a:pos x="connsiteX1" y="connsiteY1"/>
                </a:cxn>
                <a:cxn ang="0">
                  <a:pos x="connsiteX2" y="connsiteY2"/>
                </a:cxn>
                <a:cxn ang="0">
                  <a:pos x="connsiteX3" y="connsiteY3"/>
                </a:cxn>
              </a:cxnLst>
              <a:rect l="l" t="t" r="r" b="b"/>
              <a:pathLst>
                <a:path w="681672" h="1504950">
                  <a:moveTo>
                    <a:pt x="14922" y="0"/>
                  </a:moveTo>
                  <a:cubicBezTo>
                    <a:pt x="634" y="258762"/>
                    <a:pt x="-13653" y="517525"/>
                    <a:pt x="24447" y="714375"/>
                  </a:cubicBezTo>
                  <a:cubicBezTo>
                    <a:pt x="62547" y="911225"/>
                    <a:pt x="133985" y="1049338"/>
                    <a:pt x="243522" y="1181100"/>
                  </a:cubicBezTo>
                  <a:cubicBezTo>
                    <a:pt x="353059" y="1312862"/>
                    <a:pt x="517365" y="1408906"/>
                    <a:pt x="681672" y="1504950"/>
                  </a:cubicBezTo>
                </a:path>
              </a:pathLst>
            </a:custGeom>
            <a:noFill/>
            <a:ln w="508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Freeform: Shape 48">
              <a:extLst>
                <a:ext uri="{FF2B5EF4-FFF2-40B4-BE49-F238E27FC236}">
                  <a16:creationId xmlns:a16="http://schemas.microsoft.com/office/drawing/2014/main" id="{3DBDE59A-BE2D-4BE1-92B5-64762B8BD35F}"/>
                </a:ext>
              </a:extLst>
            </p:cNvPr>
            <p:cNvSpPr/>
            <p:nvPr/>
          </p:nvSpPr>
          <p:spPr>
            <a:xfrm flipH="1">
              <a:off x="11148786" y="2909887"/>
              <a:ext cx="681672" cy="1504950"/>
            </a:xfrm>
            <a:custGeom>
              <a:avLst/>
              <a:gdLst>
                <a:gd name="connsiteX0" fmla="*/ 14922 w 681672"/>
                <a:gd name="connsiteY0" fmla="*/ 0 h 1504950"/>
                <a:gd name="connsiteX1" fmla="*/ 24447 w 681672"/>
                <a:gd name="connsiteY1" fmla="*/ 714375 h 1504950"/>
                <a:gd name="connsiteX2" fmla="*/ 243522 w 681672"/>
                <a:gd name="connsiteY2" fmla="*/ 1181100 h 1504950"/>
                <a:gd name="connsiteX3" fmla="*/ 681672 w 681672"/>
                <a:gd name="connsiteY3" fmla="*/ 1504950 h 1504950"/>
              </a:gdLst>
              <a:ahLst/>
              <a:cxnLst>
                <a:cxn ang="0">
                  <a:pos x="connsiteX0" y="connsiteY0"/>
                </a:cxn>
                <a:cxn ang="0">
                  <a:pos x="connsiteX1" y="connsiteY1"/>
                </a:cxn>
                <a:cxn ang="0">
                  <a:pos x="connsiteX2" y="connsiteY2"/>
                </a:cxn>
                <a:cxn ang="0">
                  <a:pos x="connsiteX3" y="connsiteY3"/>
                </a:cxn>
              </a:cxnLst>
              <a:rect l="l" t="t" r="r" b="b"/>
              <a:pathLst>
                <a:path w="681672" h="1504950">
                  <a:moveTo>
                    <a:pt x="14922" y="0"/>
                  </a:moveTo>
                  <a:cubicBezTo>
                    <a:pt x="634" y="258762"/>
                    <a:pt x="-13653" y="517525"/>
                    <a:pt x="24447" y="714375"/>
                  </a:cubicBezTo>
                  <a:cubicBezTo>
                    <a:pt x="62547" y="911225"/>
                    <a:pt x="133985" y="1049338"/>
                    <a:pt x="243522" y="1181100"/>
                  </a:cubicBezTo>
                  <a:cubicBezTo>
                    <a:pt x="353059" y="1312862"/>
                    <a:pt x="517365" y="1408906"/>
                    <a:pt x="681672" y="1504950"/>
                  </a:cubicBezTo>
                </a:path>
              </a:pathLst>
            </a:cu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a:extLst>
                <a:ext uri="{FF2B5EF4-FFF2-40B4-BE49-F238E27FC236}">
                  <a16:creationId xmlns:a16="http://schemas.microsoft.com/office/drawing/2014/main" id="{085B2DEC-2414-43EA-ADB4-2797FCC2E6A0}"/>
                </a:ext>
              </a:extLst>
            </p:cNvPr>
            <p:cNvSpPr/>
            <p:nvPr/>
          </p:nvSpPr>
          <p:spPr>
            <a:xfrm>
              <a:off x="11686247" y="3533774"/>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2" name="Straight Connector 51">
              <a:extLst>
                <a:ext uri="{FF2B5EF4-FFF2-40B4-BE49-F238E27FC236}">
                  <a16:creationId xmlns:a16="http://schemas.microsoft.com/office/drawing/2014/main" id="{CB4D33E8-C35C-492C-B53D-561A405A8148}"/>
                </a:ext>
              </a:extLst>
            </p:cNvPr>
            <p:cNvCxnSpPr>
              <a:stCxn id="47" idx="0"/>
            </p:cNvCxnSpPr>
            <p:nvPr/>
          </p:nvCxnSpPr>
          <p:spPr>
            <a:xfrm flipH="1" flipV="1">
              <a:off x="11145408" y="2438400"/>
              <a:ext cx="1" cy="228600"/>
            </a:xfrm>
            <a:prstGeom prst="line">
              <a:avLst/>
            </a:prstGeom>
            <a:ln w="50800">
              <a:solidFill>
                <a:srgbClr val="0070C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1994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Graphical user interface, text, application, chat or text message&#10;&#10;Description automatically generated">
            <a:extLst>
              <a:ext uri="{FF2B5EF4-FFF2-40B4-BE49-F238E27FC236}">
                <a16:creationId xmlns:a16="http://schemas.microsoft.com/office/drawing/2014/main" id="{D992F369-42FA-4011-ADF2-79F3E92EA9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899" y="3425554"/>
            <a:ext cx="5753599" cy="2179509"/>
          </a:xfrm>
          <a:prstGeom prst="rect">
            <a:avLst/>
          </a:prstGeom>
        </p:spPr>
      </p:pic>
      <p:sp>
        <p:nvSpPr>
          <p:cNvPr id="7" name="TextBox 6">
            <a:extLst>
              <a:ext uri="{FF2B5EF4-FFF2-40B4-BE49-F238E27FC236}">
                <a16:creationId xmlns:a16="http://schemas.microsoft.com/office/drawing/2014/main" id="{6F974AC3-FE68-44CF-98DC-85181B46BA75}"/>
              </a:ext>
            </a:extLst>
          </p:cNvPr>
          <p:cNvSpPr txBox="1"/>
          <p:nvPr/>
        </p:nvSpPr>
        <p:spPr>
          <a:xfrm>
            <a:off x="1104899" y="-1"/>
            <a:ext cx="8886826" cy="1724025"/>
          </a:xfrm>
          <a:prstGeom prst="rect">
            <a:avLst/>
          </a:prstGeom>
          <a:solidFill>
            <a:srgbClr val="0070C0"/>
          </a:solidFill>
        </p:spPr>
        <p:txBody>
          <a:bodyPr wrap="square" rtlCol="0" anchor="ctr" anchorCtr="0">
            <a:noAutofit/>
          </a:bodyPr>
          <a:lstStyle/>
          <a:p>
            <a:r>
              <a:rPr lang="en-GB" sz="4400" dirty="0">
                <a:solidFill>
                  <a:schemeClr val="bg1"/>
                </a:solidFill>
              </a:rPr>
              <a:t>What is the name of the variable? </a:t>
            </a:r>
            <a:br>
              <a:rPr lang="en-GB" sz="4400" dirty="0">
                <a:solidFill>
                  <a:schemeClr val="bg1"/>
                </a:solidFill>
              </a:rPr>
            </a:br>
            <a:r>
              <a:rPr lang="en-GB" sz="4400" dirty="0">
                <a:solidFill>
                  <a:schemeClr val="bg1"/>
                </a:solidFill>
              </a:rPr>
              <a:t>What is the name of the value?</a:t>
            </a:r>
          </a:p>
        </p:txBody>
      </p:sp>
      <p:sp>
        <p:nvSpPr>
          <p:cNvPr id="9" name="TextBox 8">
            <a:extLst>
              <a:ext uri="{FF2B5EF4-FFF2-40B4-BE49-F238E27FC236}">
                <a16:creationId xmlns:a16="http://schemas.microsoft.com/office/drawing/2014/main" id="{01B56340-8B6A-4DE6-9E32-821F1B8A97DE}"/>
              </a:ext>
            </a:extLst>
          </p:cNvPr>
          <p:cNvSpPr txBox="1"/>
          <p:nvPr/>
        </p:nvSpPr>
        <p:spPr>
          <a:xfrm>
            <a:off x="1104899" y="1701691"/>
            <a:ext cx="5553076" cy="871142"/>
          </a:xfrm>
          <a:prstGeom prst="rect">
            <a:avLst/>
          </a:prstGeom>
          <a:solidFill>
            <a:srgbClr val="FF9900"/>
          </a:solidFill>
        </p:spPr>
        <p:txBody>
          <a:bodyPr wrap="square" rtlCol="0" anchor="ctr" anchorCtr="0">
            <a:noAutofit/>
          </a:bodyPr>
          <a:lstStyle/>
          <a:p>
            <a:r>
              <a:rPr lang="en-GB" sz="4400" dirty="0">
                <a:solidFill>
                  <a:schemeClr val="bg1"/>
                </a:solidFill>
              </a:rPr>
              <a:t>Name is </a:t>
            </a:r>
            <a:r>
              <a:rPr lang="en-GB" sz="4400" dirty="0" err="1">
                <a:solidFill>
                  <a:srgbClr val="0070C0"/>
                </a:solidFill>
              </a:rPr>
              <a:t>user_name</a:t>
            </a:r>
            <a:endParaRPr lang="en-GB" sz="4400" dirty="0">
              <a:solidFill>
                <a:srgbClr val="0070C0"/>
              </a:solidFill>
            </a:endParaRPr>
          </a:p>
        </p:txBody>
      </p:sp>
      <p:sp>
        <p:nvSpPr>
          <p:cNvPr id="12" name="TextBox 11">
            <a:extLst>
              <a:ext uri="{FF2B5EF4-FFF2-40B4-BE49-F238E27FC236}">
                <a16:creationId xmlns:a16="http://schemas.microsoft.com/office/drawing/2014/main" id="{218F6909-60E6-42E5-83E1-315057C18DF6}"/>
              </a:ext>
            </a:extLst>
          </p:cNvPr>
          <p:cNvSpPr txBox="1"/>
          <p:nvPr/>
        </p:nvSpPr>
        <p:spPr>
          <a:xfrm>
            <a:off x="6657975" y="3418572"/>
            <a:ext cx="3333749" cy="871142"/>
          </a:xfrm>
          <a:prstGeom prst="rect">
            <a:avLst/>
          </a:prstGeom>
          <a:solidFill>
            <a:srgbClr val="FF9900"/>
          </a:solidFill>
        </p:spPr>
        <p:txBody>
          <a:bodyPr wrap="square" rtlCol="0" anchor="ctr" anchorCtr="0">
            <a:noAutofit/>
          </a:bodyPr>
          <a:lstStyle/>
          <a:p>
            <a:r>
              <a:rPr lang="en-GB" sz="4400" dirty="0">
                <a:solidFill>
                  <a:schemeClr val="bg1"/>
                </a:solidFill>
              </a:rPr>
              <a:t>Value is </a:t>
            </a:r>
            <a:r>
              <a:rPr lang="en-GB" sz="4400" dirty="0">
                <a:solidFill>
                  <a:srgbClr val="0070C0"/>
                </a:solidFill>
              </a:rPr>
              <a:t>Bob</a:t>
            </a:r>
          </a:p>
        </p:txBody>
      </p:sp>
      <p:cxnSp>
        <p:nvCxnSpPr>
          <p:cNvPr id="3" name="Straight Arrow Connector 2">
            <a:extLst>
              <a:ext uri="{FF2B5EF4-FFF2-40B4-BE49-F238E27FC236}">
                <a16:creationId xmlns:a16="http://schemas.microsoft.com/office/drawing/2014/main" id="{FB7E5855-E4FA-4D5A-AB59-38B66E01178F}"/>
              </a:ext>
            </a:extLst>
          </p:cNvPr>
          <p:cNvCxnSpPr/>
          <p:nvPr/>
        </p:nvCxnSpPr>
        <p:spPr>
          <a:xfrm>
            <a:off x="2200275" y="2572833"/>
            <a:ext cx="0" cy="932367"/>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0FDAF0C6-1F26-46DC-9AB9-081856FC9752}"/>
              </a:ext>
            </a:extLst>
          </p:cNvPr>
          <p:cNvCxnSpPr/>
          <p:nvPr/>
        </p:nvCxnSpPr>
        <p:spPr>
          <a:xfrm flipH="1">
            <a:off x="4333875" y="3841136"/>
            <a:ext cx="2324100" cy="0"/>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0903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Text&#10;&#10;Description automatically generated with low confidence">
            <a:extLst>
              <a:ext uri="{FF2B5EF4-FFF2-40B4-BE49-F238E27FC236}">
                <a16:creationId xmlns:a16="http://schemas.microsoft.com/office/drawing/2014/main" id="{F254E250-7189-4532-947F-5EC06AEE8E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59774" y="3339126"/>
            <a:ext cx="1798476" cy="1806097"/>
          </a:xfrm>
          <a:prstGeom prst="rect">
            <a:avLst/>
          </a:prstGeom>
        </p:spPr>
      </p:pic>
      <p:sp>
        <p:nvSpPr>
          <p:cNvPr id="16" name="TextBox 15">
            <a:extLst>
              <a:ext uri="{FF2B5EF4-FFF2-40B4-BE49-F238E27FC236}">
                <a16:creationId xmlns:a16="http://schemas.microsoft.com/office/drawing/2014/main" id="{DE8BAB1B-C789-46BB-9F78-81783F7A5A19}"/>
              </a:ext>
            </a:extLst>
          </p:cNvPr>
          <p:cNvSpPr txBox="1"/>
          <p:nvPr/>
        </p:nvSpPr>
        <p:spPr>
          <a:xfrm>
            <a:off x="1104899" y="-11945"/>
            <a:ext cx="7753351" cy="874351"/>
          </a:xfrm>
          <a:prstGeom prst="rect">
            <a:avLst/>
          </a:prstGeom>
          <a:solidFill>
            <a:srgbClr val="0070C0"/>
          </a:solidFill>
        </p:spPr>
        <p:txBody>
          <a:bodyPr wrap="square" rtlCol="0" anchor="ctr" anchorCtr="0">
            <a:noAutofit/>
          </a:bodyPr>
          <a:lstStyle/>
          <a:p>
            <a:r>
              <a:rPr lang="en-GB" sz="4400" dirty="0">
                <a:solidFill>
                  <a:schemeClr val="bg1"/>
                </a:solidFill>
              </a:rPr>
              <a:t>Read the </a:t>
            </a:r>
            <a:r>
              <a:rPr lang="en-GB" sz="4400" dirty="0">
                <a:solidFill>
                  <a:srgbClr val="FF9900"/>
                </a:solidFill>
              </a:rPr>
              <a:t>name</a:t>
            </a:r>
            <a:r>
              <a:rPr lang="en-GB" sz="4400" dirty="0">
                <a:solidFill>
                  <a:schemeClr val="bg1"/>
                </a:solidFill>
              </a:rPr>
              <a:t> act on the </a:t>
            </a:r>
            <a:r>
              <a:rPr lang="en-GB" sz="4400" dirty="0">
                <a:solidFill>
                  <a:srgbClr val="FF9900"/>
                </a:solidFill>
              </a:rPr>
              <a:t>value</a:t>
            </a:r>
          </a:p>
        </p:txBody>
      </p:sp>
      <p:pic>
        <p:nvPicPr>
          <p:cNvPr id="9" name="Picture 8">
            <a:extLst>
              <a:ext uri="{FF2B5EF4-FFF2-40B4-BE49-F238E27FC236}">
                <a16:creationId xmlns:a16="http://schemas.microsoft.com/office/drawing/2014/main" id="{8A17BEFF-CEA2-45DF-9E69-0E06CC82FC2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123700" y="3430919"/>
            <a:ext cx="5753599" cy="2168778"/>
          </a:xfrm>
          <a:prstGeom prst="rect">
            <a:avLst/>
          </a:prstGeom>
        </p:spPr>
      </p:pic>
      <p:sp>
        <p:nvSpPr>
          <p:cNvPr id="6" name="Freeform: Shape 5">
            <a:extLst>
              <a:ext uri="{FF2B5EF4-FFF2-40B4-BE49-F238E27FC236}">
                <a16:creationId xmlns:a16="http://schemas.microsoft.com/office/drawing/2014/main" id="{23105B1D-4B0B-4757-ABD4-CB22EDD172F9}"/>
              </a:ext>
            </a:extLst>
          </p:cNvPr>
          <p:cNvSpPr/>
          <p:nvPr/>
        </p:nvSpPr>
        <p:spPr>
          <a:xfrm>
            <a:off x="4332302" y="862406"/>
            <a:ext cx="3421047" cy="2999373"/>
          </a:xfrm>
          <a:custGeom>
            <a:avLst/>
            <a:gdLst>
              <a:gd name="connsiteX0" fmla="*/ 3562350 w 3562350"/>
              <a:gd name="connsiteY0" fmla="*/ 0 h 1162050"/>
              <a:gd name="connsiteX1" fmla="*/ 3562350 w 3562350"/>
              <a:gd name="connsiteY1" fmla="*/ 1162050 h 1162050"/>
              <a:gd name="connsiteX2" fmla="*/ 0 w 3562350"/>
              <a:gd name="connsiteY2" fmla="*/ 1162050 h 1162050"/>
            </a:gdLst>
            <a:ahLst/>
            <a:cxnLst>
              <a:cxn ang="0">
                <a:pos x="connsiteX0" y="connsiteY0"/>
              </a:cxn>
              <a:cxn ang="0">
                <a:pos x="connsiteX1" y="connsiteY1"/>
              </a:cxn>
              <a:cxn ang="0">
                <a:pos x="connsiteX2" y="connsiteY2"/>
              </a:cxn>
            </a:cxnLst>
            <a:rect l="l" t="t" r="r" b="b"/>
            <a:pathLst>
              <a:path w="3562350" h="1162050">
                <a:moveTo>
                  <a:pt x="3562350" y="0"/>
                </a:moveTo>
                <a:lnTo>
                  <a:pt x="3562350" y="1162050"/>
                </a:lnTo>
                <a:lnTo>
                  <a:pt x="0" y="1162050"/>
                </a:ln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descr="Text&#10;&#10;Description automatically generated">
            <a:extLst>
              <a:ext uri="{FF2B5EF4-FFF2-40B4-BE49-F238E27FC236}">
                <a16:creationId xmlns:a16="http://schemas.microsoft.com/office/drawing/2014/main" id="{F7F4FE4C-A31B-4F82-B98F-DB3149E1D2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8912" y="4049459"/>
            <a:ext cx="2217612" cy="1745131"/>
          </a:xfrm>
          <a:prstGeom prst="rect">
            <a:avLst/>
          </a:prstGeom>
        </p:spPr>
      </p:pic>
      <p:cxnSp>
        <p:nvCxnSpPr>
          <p:cNvPr id="13" name="Straight Arrow Connector 12">
            <a:extLst>
              <a:ext uri="{FF2B5EF4-FFF2-40B4-BE49-F238E27FC236}">
                <a16:creationId xmlns:a16="http://schemas.microsoft.com/office/drawing/2014/main" id="{34054084-EFF3-4037-B588-5507600CD18E}"/>
              </a:ext>
            </a:extLst>
          </p:cNvPr>
          <p:cNvCxnSpPr/>
          <p:nvPr/>
        </p:nvCxnSpPr>
        <p:spPr>
          <a:xfrm>
            <a:off x="6067425" y="4448175"/>
            <a:ext cx="1266825" cy="0"/>
          </a:xfrm>
          <a:prstGeom prst="straightConnector1">
            <a:avLst/>
          </a:prstGeom>
          <a:ln w="508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2D462D77-9013-4371-AC0E-BCC70819B12E}"/>
              </a:ext>
            </a:extLst>
          </p:cNvPr>
          <p:cNvCxnSpPr>
            <a:cxnSpLocks/>
          </p:cNvCxnSpPr>
          <p:nvPr/>
        </p:nvCxnSpPr>
        <p:spPr>
          <a:xfrm>
            <a:off x="6791325" y="5145223"/>
            <a:ext cx="2647950" cy="0"/>
          </a:xfrm>
          <a:prstGeom prst="straightConnector1">
            <a:avLst/>
          </a:prstGeom>
          <a:ln w="508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 name="Freeform: Shape 2">
            <a:extLst>
              <a:ext uri="{FF2B5EF4-FFF2-40B4-BE49-F238E27FC236}">
                <a16:creationId xmlns:a16="http://schemas.microsoft.com/office/drawing/2014/main" id="{F38CBDFD-07A5-45B9-BAA1-8D9BBA54FEDE}"/>
              </a:ext>
            </a:extLst>
          </p:cNvPr>
          <p:cNvSpPr/>
          <p:nvPr/>
        </p:nvSpPr>
        <p:spPr>
          <a:xfrm>
            <a:off x="2466975" y="862407"/>
            <a:ext cx="1533525" cy="2680894"/>
          </a:xfrm>
          <a:custGeom>
            <a:avLst/>
            <a:gdLst>
              <a:gd name="connsiteX0" fmla="*/ 1152525 w 1152525"/>
              <a:gd name="connsiteY0" fmla="*/ 0 h 981075"/>
              <a:gd name="connsiteX1" fmla="*/ 1152525 w 1152525"/>
              <a:gd name="connsiteY1" fmla="*/ 504825 h 981075"/>
              <a:gd name="connsiteX2" fmla="*/ 0 w 1152525"/>
              <a:gd name="connsiteY2" fmla="*/ 504825 h 981075"/>
              <a:gd name="connsiteX3" fmla="*/ 0 w 1152525"/>
              <a:gd name="connsiteY3" fmla="*/ 981075 h 981075"/>
            </a:gdLst>
            <a:ahLst/>
            <a:cxnLst>
              <a:cxn ang="0">
                <a:pos x="connsiteX0" y="connsiteY0"/>
              </a:cxn>
              <a:cxn ang="0">
                <a:pos x="connsiteX1" y="connsiteY1"/>
              </a:cxn>
              <a:cxn ang="0">
                <a:pos x="connsiteX2" y="connsiteY2"/>
              </a:cxn>
              <a:cxn ang="0">
                <a:pos x="connsiteX3" y="connsiteY3"/>
              </a:cxn>
            </a:cxnLst>
            <a:rect l="l" t="t" r="r" b="b"/>
            <a:pathLst>
              <a:path w="1152525" h="981075">
                <a:moveTo>
                  <a:pt x="1152525" y="0"/>
                </a:moveTo>
                <a:lnTo>
                  <a:pt x="1152525" y="504825"/>
                </a:lnTo>
                <a:lnTo>
                  <a:pt x="0" y="504825"/>
                </a:lnTo>
                <a:lnTo>
                  <a:pt x="0" y="981075"/>
                </a:ln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686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DDCD1A90-680D-4623-AC18-66A3B9E41E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898" y="3487873"/>
            <a:ext cx="5829805" cy="2796782"/>
          </a:xfrm>
          <a:prstGeom prst="rect">
            <a:avLst/>
          </a:prstGeom>
        </p:spPr>
      </p:pic>
      <p:sp>
        <p:nvSpPr>
          <p:cNvPr id="7" name="Right Brace 6">
            <a:extLst>
              <a:ext uri="{FF2B5EF4-FFF2-40B4-BE49-F238E27FC236}">
                <a16:creationId xmlns:a16="http://schemas.microsoft.com/office/drawing/2014/main" id="{74F79596-FA6B-4C9B-A708-02D4C4FBE06C}"/>
              </a:ext>
            </a:extLst>
          </p:cNvPr>
          <p:cNvSpPr/>
          <p:nvPr/>
        </p:nvSpPr>
        <p:spPr>
          <a:xfrm>
            <a:off x="4686300" y="3571875"/>
            <a:ext cx="590550" cy="1125673"/>
          </a:xfrm>
          <a:prstGeom prst="rightBrace">
            <a:avLst/>
          </a:prstGeom>
          <a:ln w="31750">
            <a:solidFill>
              <a:srgbClr val="FF99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4FDB2772-88E9-452D-92BF-4E3584E27420}"/>
              </a:ext>
            </a:extLst>
          </p:cNvPr>
          <p:cNvSpPr txBox="1"/>
          <p:nvPr/>
        </p:nvSpPr>
        <p:spPr>
          <a:xfrm>
            <a:off x="7772398" y="3429000"/>
            <a:ext cx="3333749" cy="2552700"/>
          </a:xfrm>
          <a:prstGeom prst="rect">
            <a:avLst/>
          </a:prstGeom>
          <a:solidFill>
            <a:srgbClr val="0070C0"/>
          </a:solidFill>
        </p:spPr>
        <p:txBody>
          <a:bodyPr wrap="square" rtlCol="0" anchor="ctr" anchorCtr="0">
            <a:noAutofit/>
          </a:bodyPr>
          <a:lstStyle/>
          <a:p>
            <a:r>
              <a:rPr lang="en-GB" sz="3200" dirty="0">
                <a:solidFill>
                  <a:schemeClr val="bg1"/>
                </a:solidFill>
              </a:rPr>
              <a:t>Use the ask and answer block to get the user to put in their own value</a:t>
            </a:r>
          </a:p>
        </p:txBody>
      </p:sp>
      <p:sp>
        <p:nvSpPr>
          <p:cNvPr id="8" name="TextBox 7">
            <a:extLst>
              <a:ext uri="{FF2B5EF4-FFF2-40B4-BE49-F238E27FC236}">
                <a16:creationId xmlns:a16="http://schemas.microsoft.com/office/drawing/2014/main" id="{F9ACE3D2-75E9-4DD6-8D68-B367CE41292A}"/>
              </a:ext>
            </a:extLst>
          </p:cNvPr>
          <p:cNvSpPr txBox="1"/>
          <p:nvPr/>
        </p:nvSpPr>
        <p:spPr>
          <a:xfrm>
            <a:off x="1104898" y="0"/>
            <a:ext cx="6667500" cy="1729706"/>
          </a:xfrm>
          <a:prstGeom prst="rect">
            <a:avLst/>
          </a:prstGeom>
          <a:solidFill>
            <a:srgbClr val="0070C0"/>
          </a:solidFill>
        </p:spPr>
        <p:txBody>
          <a:bodyPr wrap="square" rtlCol="0" anchor="ctr" anchorCtr="0">
            <a:noAutofit/>
          </a:bodyPr>
          <a:lstStyle/>
          <a:p>
            <a:r>
              <a:rPr lang="en-GB" sz="4400" dirty="0">
                <a:solidFill>
                  <a:schemeClr val="bg1"/>
                </a:solidFill>
              </a:rPr>
              <a:t>Get user to assign a value to a variable before using it</a:t>
            </a:r>
          </a:p>
        </p:txBody>
      </p:sp>
      <p:sp>
        <p:nvSpPr>
          <p:cNvPr id="3" name="Freeform: Shape 2">
            <a:extLst>
              <a:ext uri="{FF2B5EF4-FFF2-40B4-BE49-F238E27FC236}">
                <a16:creationId xmlns:a16="http://schemas.microsoft.com/office/drawing/2014/main" id="{497FCF11-9B29-4C40-A0C5-488E6356EFBA}"/>
              </a:ext>
            </a:extLst>
          </p:cNvPr>
          <p:cNvSpPr/>
          <p:nvPr/>
        </p:nvSpPr>
        <p:spPr>
          <a:xfrm>
            <a:off x="5334000" y="1733550"/>
            <a:ext cx="1162050" cy="2390775"/>
          </a:xfrm>
          <a:custGeom>
            <a:avLst/>
            <a:gdLst>
              <a:gd name="connsiteX0" fmla="*/ 1162050 w 1162050"/>
              <a:gd name="connsiteY0" fmla="*/ 0 h 2390775"/>
              <a:gd name="connsiteX1" fmla="*/ 1162050 w 1162050"/>
              <a:gd name="connsiteY1" fmla="*/ 2390775 h 2390775"/>
              <a:gd name="connsiteX2" fmla="*/ 0 w 1162050"/>
              <a:gd name="connsiteY2" fmla="*/ 2390775 h 2390775"/>
            </a:gdLst>
            <a:ahLst/>
            <a:cxnLst>
              <a:cxn ang="0">
                <a:pos x="connsiteX0" y="connsiteY0"/>
              </a:cxn>
              <a:cxn ang="0">
                <a:pos x="connsiteX1" y="connsiteY1"/>
              </a:cxn>
              <a:cxn ang="0">
                <a:pos x="connsiteX2" y="connsiteY2"/>
              </a:cxn>
            </a:cxnLst>
            <a:rect l="l" t="t" r="r" b="b"/>
            <a:pathLst>
              <a:path w="1162050" h="2390775">
                <a:moveTo>
                  <a:pt x="1162050" y="0"/>
                </a:moveTo>
                <a:lnTo>
                  <a:pt x="1162050" y="2390775"/>
                </a:lnTo>
                <a:lnTo>
                  <a:pt x="0" y="2390775"/>
                </a:ln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60002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DDCD1A90-680D-4623-AC18-66A3B9E41E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898" y="3487873"/>
            <a:ext cx="5829805" cy="2796782"/>
          </a:xfrm>
          <a:prstGeom prst="rect">
            <a:avLst/>
          </a:prstGeom>
        </p:spPr>
      </p:pic>
      <p:sp>
        <p:nvSpPr>
          <p:cNvPr id="14" name="TextBox 13">
            <a:extLst>
              <a:ext uri="{FF2B5EF4-FFF2-40B4-BE49-F238E27FC236}">
                <a16:creationId xmlns:a16="http://schemas.microsoft.com/office/drawing/2014/main" id="{4FDB2772-88E9-452D-92BF-4E3584E27420}"/>
              </a:ext>
            </a:extLst>
          </p:cNvPr>
          <p:cNvSpPr txBox="1"/>
          <p:nvPr/>
        </p:nvSpPr>
        <p:spPr>
          <a:xfrm>
            <a:off x="7772398" y="3429000"/>
            <a:ext cx="3333749" cy="2552700"/>
          </a:xfrm>
          <a:prstGeom prst="rect">
            <a:avLst/>
          </a:prstGeom>
          <a:solidFill>
            <a:srgbClr val="0070C0"/>
          </a:solidFill>
        </p:spPr>
        <p:txBody>
          <a:bodyPr wrap="square" rtlCol="0" anchor="ctr" anchorCtr="0">
            <a:noAutofit/>
          </a:bodyPr>
          <a:lstStyle/>
          <a:p>
            <a:r>
              <a:rPr lang="en-GB" sz="3200" dirty="0">
                <a:solidFill>
                  <a:schemeClr val="bg1"/>
                </a:solidFill>
              </a:rPr>
              <a:t>If the user inputs </a:t>
            </a:r>
            <a:r>
              <a:rPr lang="en-GB" sz="3200" dirty="0">
                <a:solidFill>
                  <a:srgbClr val="FF9900"/>
                </a:solidFill>
              </a:rPr>
              <a:t>Lana</a:t>
            </a:r>
            <a:r>
              <a:rPr lang="en-GB" sz="3200" dirty="0">
                <a:solidFill>
                  <a:schemeClr val="bg1"/>
                </a:solidFill>
              </a:rPr>
              <a:t> what will line 3 say when the code is run?</a:t>
            </a:r>
          </a:p>
        </p:txBody>
      </p:sp>
      <p:sp>
        <p:nvSpPr>
          <p:cNvPr id="8" name="TextBox 7">
            <a:extLst>
              <a:ext uri="{FF2B5EF4-FFF2-40B4-BE49-F238E27FC236}">
                <a16:creationId xmlns:a16="http://schemas.microsoft.com/office/drawing/2014/main" id="{F9ACE3D2-75E9-4DD6-8D68-B367CE41292A}"/>
              </a:ext>
            </a:extLst>
          </p:cNvPr>
          <p:cNvSpPr txBox="1"/>
          <p:nvPr/>
        </p:nvSpPr>
        <p:spPr>
          <a:xfrm>
            <a:off x="1104898" y="0"/>
            <a:ext cx="6667500" cy="1729706"/>
          </a:xfrm>
          <a:prstGeom prst="rect">
            <a:avLst/>
          </a:prstGeom>
          <a:solidFill>
            <a:srgbClr val="0070C0"/>
          </a:solidFill>
        </p:spPr>
        <p:txBody>
          <a:bodyPr wrap="square" rtlCol="0" anchor="ctr" anchorCtr="0">
            <a:noAutofit/>
          </a:bodyPr>
          <a:lstStyle/>
          <a:p>
            <a:r>
              <a:rPr lang="en-GB" sz="4400" dirty="0">
                <a:solidFill>
                  <a:schemeClr val="bg1"/>
                </a:solidFill>
              </a:rPr>
              <a:t>Get user to assign a value to a variable before using it</a:t>
            </a:r>
          </a:p>
        </p:txBody>
      </p:sp>
      <p:sp>
        <p:nvSpPr>
          <p:cNvPr id="9" name="TextBox 8">
            <a:extLst>
              <a:ext uri="{FF2B5EF4-FFF2-40B4-BE49-F238E27FC236}">
                <a16:creationId xmlns:a16="http://schemas.microsoft.com/office/drawing/2014/main" id="{538429A6-E204-4CA8-86C9-DF6913D3D25C}"/>
              </a:ext>
            </a:extLst>
          </p:cNvPr>
          <p:cNvSpPr txBox="1"/>
          <p:nvPr/>
        </p:nvSpPr>
        <p:spPr>
          <a:xfrm>
            <a:off x="162426" y="4943629"/>
            <a:ext cx="990600" cy="369332"/>
          </a:xfrm>
          <a:prstGeom prst="rect">
            <a:avLst/>
          </a:prstGeom>
          <a:noFill/>
        </p:spPr>
        <p:txBody>
          <a:bodyPr wrap="square" rtlCol="0">
            <a:spAutoFit/>
          </a:bodyPr>
          <a:lstStyle/>
          <a:p>
            <a:pPr algn="r"/>
            <a:r>
              <a:rPr lang="en-GB" b="1" dirty="0"/>
              <a:t>Line 3</a:t>
            </a:r>
          </a:p>
        </p:txBody>
      </p:sp>
      <p:sp>
        <p:nvSpPr>
          <p:cNvPr id="10" name="TextBox 9">
            <a:extLst>
              <a:ext uri="{FF2B5EF4-FFF2-40B4-BE49-F238E27FC236}">
                <a16:creationId xmlns:a16="http://schemas.microsoft.com/office/drawing/2014/main" id="{11FAF611-7CE6-4BD2-8514-00AFBCA218D6}"/>
              </a:ext>
            </a:extLst>
          </p:cNvPr>
          <p:cNvSpPr txBox="1"/>
          <p:nvPr/>
        </p:nvSpPr>
        <p:spPr>
          <a:xfrm>
            <a:off x="162426" y="5612368"/>
            <a:ext cx="990600" cy="369332"/>
          </a:xfrm>
          <a:prstGeom prst="rect">
            <a:avLst/>
          </a:prstGeom>
          <a:noFill/>
        </p:spPr>
        <p:txBody>
          <a:bodyPr wrap="square" rtlCol="0">
            <a:spAutoFit/>
          </a:bodyPr>
          <a:lstStyle/>
          <a:p>
            <a:pPr algn="r"/>
            <a:r>
              <a:rPr lang="en-GB" dirty="0"/>
              <a:t>Line 4</a:t>
            </a:r>
          </a:p>
        </p:txBody>
      </p:sp>
      <p:sp>
        <p:nvSpPr>
          <p:cNvPr id="11" name="TextBox 10">
            <a:extLst>
              <a:ext uri="{FF2B5EF4-FFF2-40B4-BE49-F238E27FC236}">
                <a16:creationId xmlns:a16="http://schemas.microsoft.com/office/drawing/2014/main" id="{FAFF755C-150D-43FC-8700-B714CB2D2061}"/>
              </a:ext>
            </a:extLst>
          </p:cNvPr>
          <p:cNvSpPr txBox="1"/>
          <p:nvPr/>
        </p:nvSpPr>
        <p:spPr>
          <a:xfrm>
            <a:off x="190751" y="3695214"/>
            <a:ext cx="990600" cy="369332"/>
          </a:xfrm>
          <a:prstGeom prst="rect">
            <a:avLst/>
          </a:prstGeom>
          <a:noFill/>
        </p:spPr>
        <p:txBody>
          <a:bodyPr wrap="square" rtlCol="0">
            <a:spAutoFit/>
          </a:bodyPr>
          <a:lstStyle/>
          <a:p>
            <a:pPr algn="r"/>
            <a:r>
              <a:rPr lang="en-GB" dirty="0"/>
              <a:t>Line 1</a:t>
            </a:r>
          </a:p>
        </p:txBody>
      </p:sp>
      <p:sp>
        <p:nvSpPr>
          <p:cNvPr id="12" name="TextBox 11">
            <a:extLst>
              <a:ext uri="{FF2B5EF4-FFF2-40B4-BE49-F238E27FC236}">
                <a16:creationId xmlns:a16="http://schemas.microsoft.com/office/drawing/2014/main" id="{166DAF49-7300-4154-B1EC-B432D26F0880}"/>
              </a:ext>
            </a:extLst>
          </p:cNvPr>
          <p:cNvSpPr txBox="1"/>
          <p:nvPr/>
        </p:nvSpPr>
        <p:spPr>
          <a:xfrm>
            <a:off x="190751" y="4319421"/>
            <a:ext cx="990600" cy="369332"/>
          </a:xfrm>
          <a:prstGeom prst="rect">
            <a:avLst/>
          </a:prstGeom>
          <a:noFill/>
        </p:spPr>
        <p:txBody>
          <a:bodyPr wrap="square" rtlCol="0">
            <a:spAutoFit/>
          </a:bodyPr>
          <a:lstStyle/>
          <a:p>
            <a:pPr algn="r"/>
            <a:r>
              <a:rPr lang="en-GB" dirty="0"/>
              <a:t>Line 2</a:t>
            </a:r>
          </a:p>
        </p:txBody>
      </p:sp>
      <p:sp>
        <p:nvSpPr>
          <p:cNvPr id="2" name="Arrow: Right 1">
            <a:extLst>
              <a:ext uri="{FF2B5EF4-FFF2-40B4-BE49-F238E27FC236}">
                <a16:creationId xmlns:a16="http://schemas.microsoft.com/office/drawing/2014/main" id="{F70C61FD-194B-48FE-8E54-C4BCAC7BB4E6}"/>
              </a:ext>
            </a:extLst>
          </p:cNvPr>
          <p:cNvSpPr/>
          <p:nvPr/>
        </p:nvSpPr>
        <p:spPr>
          <a:xfrm flipH="1">
            <a:off x="6257925" y="4876678"/>
            <a:ext cx="990600" cy="426697"/>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Graphic 12" descr="Clipboard outline">
            <a:extLst>
              <a:ext uri="{FF2B5EF4-FFF2-40B4-BE49-F238E27FC236}">
                <a16:creationId xmlns:a16="http://schemas.microsoft.com/office/drawing/2014/main" id="{E0A91EC5-68B4-4E15-ADBC-D62A6B3687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73330" y="4248150"/>
            <a:ext cx="914400" cy="914400"/>
          </a:xfrm>
          <a:prstGeom prst="rect">
            <a:avLst/>
          </a:prstGeom>
        </p:spPr>
      </p:pic>
    </p:spTree>
    <p:extLst>
      <p:ext uri="{BB962C8B-B14F-4D97-AF65-F5344CB8AC3E}">
        <p14:creationId xmlns:p14="http://schemas.microsoft.com/office/powerpoint/2010/main" val="27030481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DDCD1A90-680D-4623-AC18-66A3B9E41E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4898" y="3487873"/>
            <a:ext cx="5829805" cy="2796782"/>
          </a:xfrm>
          <a:prstGeom prst="rect">
            <a:avLst/>
          </a:prstGeom>
        </p:spPr>
      </p:pic>
      <p:sp>
        <p:nvSpPr>
          <p:cNvPr id="8" name="TextBox 7">
            <a:extLst>
              <a:ext uri="{FF2B5EF4-FFF2-40B4-BE49-F238E27FC236}">
                <a16:creationId xmlns:a16="http://schemas.microsoft.com/office/drawing/2014/main" id="{F9ACE3D2-75E9-4DD6-8D68-B367CE41292A}"/>
              </a:ext>
            </a:extLst>
          </p:cNvPr>
          <p:cNvSpPr txBox="1"/>
          <p:nvPr/>
        </p:nvSpPr>
        <p:spPr>
          <a:xfrm>
            <a:off x="1104898" y="0"/>
            <a:ext cx="6667500" cy="1729706"/>
          </a:xfrm>
          <a:prstGeom prst="rect">
            <a:avLst/>
          </a:prstGeom>
          <a:solidFill>
            <a:srgbClr val="0070C0"/>
          </a:solidFill>
        </p:spPr>
        <p:txBody>
          <a:bodyPr wrap="square" rtlCol="0" anchor="ctr" anchorCtr="0">
            <a:noAutofit/>
          </a:bodyPr>
          <a:lstStyle/>
          <a:p>
            <a:r>
              <a:rPr lang="en-GB" sz="4400" dirty="0">
                <a:solidFill>
                  <a:schemeClr val="bg1"/>
                </a:solidFill>
              </a:rPr>
              <a:t>Get user to assign a value to a variable before using it</a:t>
            </a:r>
          </a:p>
        </p:txBody>
      </p:sp>
      <p:sp>
        <p:nvSpPr>
          <p:cNvPr id="9" name="TextBox 8">
            <a:extLst>
              <a:ext uri="{FF2B5EF4-FFF2-40B4-BE49-F238E27FC236}">
                <a16:creationId xmlns:a16="http://schemas.microsoft.com/office/drawing/2014/main" id="{538429A6-E204-4CA8-86C9-DF6913D3D25C}"/>
              </a:ext>
            </a:extLst>
          </p:cNvPr>
          <p:cNvSpPr txBox="1"/>
          <p:nvPr/>
        </p:nvSpPr>
        <p:spPr>
          <a:xfrm>
            <a:off x="162426" y="4943629"/>
            <a:ext cx="990600" cy="369332"/>
          </a:xfrm>
          <a:prstGeom prst="rect">
            <a:avLst/>
          </a:prstGeom>
          <a:noFill/>
        </p:spPr>
        <p:txBody>
          <a:bodyPr wrap="square" rtlCol="0">
            <a:spAutoFit/>
          </a:bodyPr>
          <a:lstStyle/>
          <a:p>
            <a:pPr algn="r"/>
            <a:r>
              <a:rPr lang="en-GB" b="1" dirty="0"/>
              <a:t>Line 3</a:t>
            </a:r>
          </a:p>
        </p:txBody>
      </p:sp>
      <p:sp>
        <p:nvSpPr>
          <p:cNvPr id="10" name="TextBox 9">
            <a:extLst>
              <a:ext uri="{FF2B5EF4-FFF2-40B4-BE49-F238E27FC236}">
                <a16:creationId xmlns:a16="http://schemas.microsoft.com/office/drawing/2014/main" id="{11FAF611-7CE6-4BD2-8514-00AFBCA218D6}"/>
              </a:ext>
            </a:extLst>
          </p:cNvPr>
          <p:cNvSpPr txBox="1"/>
          <p:nvPr/>
        </p:nvSpPr>
        <p:spPr>
          <a:xfrm>
            <a:off x="162426" y="5612368"/>
            <a:ext cx="990600" cy="369332"/>
          </a:xfrm>
          <a:prstGeom prst="rect">
            <a:avLst/>
          </a:prstGeom>
          <a:noFill/>
        </p:spPr>
        <p:txBody>
          <a:bodyPr wrap="square" rtlCol="0">
            <a:spAutoFit/>
          </a:bodyPr>
          <a:lstStyle/>
          <a:p>
            <a:pPr algn="r"/>
            <a:r>
              <a:rPr lang="en-GB" dirty="0"/>
              <a:t>Line 4</a:t>
            </a:r>
          </a:p>
        </p:txBody>
      </p:sp>
      <p:sp>
        <p:nvSpPr>
          <p:cNvPr id="11" name="TextBox 10">
            <a:extLst>
              <a:ext uri="{FF2B5EF4-FFF2-40B4-BE49-F238E27FC236}">
                <a16:creationId xmlns:a16="http://schemas.microsoft.com/office/drawing/2014/main" id="{FAFF755C-150D-43FC-8700-B714CB2D2061}"/>
              </a:ext>
            </a:extLst>
          </p:cNvPr>
          <p:cNvSpPr txBox="1"/>
          <p:nvPr/>
        </p:nvSpPr>
        <p:spPr>
          <a:xfrm>
            <a:off x="190751" y="3695214"/>
            <a:ext cx="990600" cy="369332"/>
          </a:xfrm>
          <a:prstGeom prst="rect">
            <a:avLst/>
          </a:prstGeom>
          <a:noFill/>
        </p:spPr>
        <p:txBody>
          <a:bodyPr wrap="square" rtlCol="0">
            <a:spAutoFit/>
          </a:bodyPr>
          <a:lstStyle/>
          <a:p>
            <a:pPr algn="r"/>
            <a:r>
              <a:rPr lang="en-GB" dirty="0"/>
              <a:t>Line 1</a:t>
            </a:r>
          </a:p>
        </p:txBody>
      </p:sp>
      <p:sp>
        <p:nvSpPr>
          <p:cNvPr id="12" name="TextBox 11">
            <a:extLst>
              <a:ext uri="{FF2B5EF4-FFF2-40B4-BE49-F238E27FC236}">
                <a16:creationId xmlns:a16="http://schemas.microsoft.com/office/drawing/2014/main" id="{166DAF49-7300-4154-B1EC-B432D26F0880}"/>
              </a:ext>
            </a:extLst>
          </p:cNvPr>
          <p:cNvSpPr txBox="1"/>
          <p:nvPr/>
        </p:nvSpPr>
        <p:spPr>
          <a:xfrm>
            <a:off x="190751" y="4319421"/>
            <a:ext cx="990600" cy="369332"/>
          </a:xfrm>
          <a:prstGeom prst="rect">
            <a:avLst/>
          </a:prstGeom>
          <a:noFill/>
        </p:spPr>
        <p:txBody>
          <a:bodyPr wrap="square" rtlCol="0">
            <a:spAutoFit/>
          </a:bodyPr>
          <a:lstStyle/>
          <a:p>
            <a:pPr algn="r"/>
            <a:r>
              <a:rPr lang="en-GB" dirty="0"/>
              <a:t>Line 2</a:t>
            </a:r>
          </a:p>
        </p:txBody>
      </p:sp>
      <p:pic>
        <p:nvPicPr>
          <p:cNvPr id="15" name="Picture 14" descr="A picture containing text&#10;&#10;Description automatically generated">
            <a:extLst>
              <a:ext uri="{FF2B5EF4-FFF2-40B4-BE49-F238E27FC236}">
                <a16:creationId xmlns:a16="http://schemas.microsoft.com/office/drawing/2014/main" id="{201D72D9-7601-406D-9ED4-281928BF72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398" y="3429000"/>
            <a:ext cx="2773756" cy="2822417"/>
          </a:xfrm>
          <a:prstGeom prst="rect">
            <a:avLst/>
          </a:prstGeom>
        </p:spPr>
      </p:pic>
      <p:sp>
        <p:nvSpPr>
          <p:cNvPr id="2" name="Arrow: Right 1">
            <a:extLst>
              <a:ext uri="{FF2B5EF4-FFF2-40B4-BE49-F238E27FC236}">
                <a16:creationId xmlns:a16="http://schemas.microsoft.com/office/drawing/2014/main" id="{F70C61FD-194B-48FE-8E54-C4BCAC7BB4E6}"/>
              </a:ext>
            </a:extLst>
          </p:cNvPr>
          <p:cNvSpPr/>
          <p:nvPr/>
        </p:nvSpPr>
        <p:spPr>
          <a:xfrm>
            <a:off x="6257924" y="4876678"/>
            <a:ext cx="1857375" cy="426697"/>
          </a:xfrm>
          <a:prstGeom prst="right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154605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8AECF5-5353-4124-BD91-D2CDBEECD1BF}"/>
              </a:ext>
            </a:extLst>
          </p:cNvPr>
          <p:cNvSpPr txBox="1"/>
          <p:nvPr/>
        </p:nvSpPr>
        <p:spPr>
          <a:xfrm>
            <a:off x="1104898" y="0"/>
            <a:ext cx="9963151" cy="874351"/>
          </a:xfrm>
          <a:prstGeom prst="rect">
            <a:avLst/>
          </a:prstGeom>
          <a:solidFill>
            <a:srgbClr val="0070C0"/>
          </a:solidFill>
        </p:spPr>
        <p:txBody>
          <a:bodyPr wrap="square" rtlCol="0" anchor="ctr" anchorCtr="0">
            <a:noAutofit/>
          </a:bodyPr>
          <a:lstStyle/>
          <a:p>
            <a:r>
              <a:rPr lang="en-GB" sz="4400" dirty="0">
                <a:solidFill>
                  <a:schemeClr val="bg1"/>
                </a:solidFill>
              </a:rPr>
              <a:t>Placeholder variables key knowledge</a:t>
            </a:r>
          </a:p>
        </p:txBody>
      </p:sp>
      <p:sp>
        <p:nvSpPr>
          <p:cNvPr id="7" name="TextBox 6">
            <a:extLst>
              <a:ext uri="{FF2B5EF4-FFF2-40B4-BE49-F238E27FC236}">
                <a16:creationId xmlns:a16="http://schemas.microsoft.com/office/drawing/2014/main" id="{0D348C6F-A95D-4E7A-9639-DDA7245024C9}"/>
              </a:ext>
            </a:extLst>
          </p:cNvPr>
          <p:cNvSpPr txBox="1"/>
          <p:nvPr/>
        </p:nvSpPr>
        <p:spPr>
          <a:xfrm>
            <a:off x="1123951" y="1704975"/>
            <a:ext cx="11068049" cy="3416320"/>
          </a:xfrm>
          <a:prstGeom prst="rect">
            <a:avLst/>
          </a:prstGeom>
          <a:noFill/>
        </p:spPr>
        <p:txBody>
          <a:bodyPr wrap="square" rtlCol="0">
            <a:spAutoFit/>
          </a:bodyPr>
          <a:lstStyle/>
          <a:p>
            <a:pPr marL="285750" indent="-285750">
              <a:buFont typeface="Wingdings" panose="05000000000000000000" pitchFamily="2" charset="2"/>
              <a:buChar char="q"/>
            </a:pPr>
            <a:r>
              <a:rPr lang="en-GB" sz="3600" dirty="0">
                <a:solidFill>
                  <a:srgbClr val="0070C0"/>
                </a:solidFill>
              </a:rPr>
              <a:t>Variables store data</a:t>
            </a:r>
          </a:p>
          <a:p>
            <a:pPr marL="285750" indent="-285750">
              <a:buFont typeface="Wingdings" panose="05000000000000000000" pitchFamily="2" charset="2"/>
              <a:buChar char="q"/>
            </a:pPr>
            <a:r>
              <a:rPr lang="en-GB" sz="3600" dirty="0">
                <a:solidFill>
                  <a:srgbClr val="0070C0"/>
                </a:solidFill>
              </a:rPr>
              <a:t>Variables have a name and a value</a:t>
            </a:r>
          </a:p>
          <a:p>
            <a:pPr marL="285750" indent="-285750">
              <a:buFont typeface="Wingdings" panose="05000000000000000000" pitchFamily="2" charset="2"/>
              <a:buChar char="q"/>
            </a:pPr>
            <a:r>
              <a:rPr lang="en-GB" sz="3600" dirty="0">
                <a:solidFill>
                  <a:srgbClr val="0070C0"/>
                </a:solidFill>
              </a:rPr>
              <a:t>Assign a value before using a variable</a:t>
            </a:r>
          </a:p>
          <a:p>
            <a:pPr marL="285750" indent="-285750">
              <a:buFont typeface="Wingdings" panose="05000000000000000000" pitchFamily="2" charset="2"/>
              <a:buChar char="q"/>
            </a:pPr>
            <a:r>
              <a:rPr lang="en-GB" sz="3600" dirty="0">
                <a:solidFill>
                  <a:srgbClr val="0070C0"/>
                </a:solidFill>
              </a:rPr>
              <a:t>Read the name act on the value</a:t>
            </a:r>
          </a:p>
          <a:p>
            <a:pPr marL="285750" indent="-285750">
              <a:buFont typeface="Wingdings" panose="05000000000000000000" pitchFamily="2" charset="2"/>
              <a:buChar char="q"/>
            </a:pPr>
            <a:r>
              <a:rPr lang="en-GB" sz="3600" dirty="0">
                <a:solidFill>
                  <a:srgbClr val="0070C0"/>
                </a:solidFill>
              </a:rPr>
              <a:t>You can get the user to assign a value to a variable</a:t>
            </a:r>
          </a:p>
          <a:p>
            <a:pPr marL="285750" indent="-285750">
              <a:buFont typeface="Wingdings" panose="05000000000000000000" pitchFamily="2" charset="2"/>
              <a:buChar char="q"/>
            </a:pPr>
            <a:endParaRPr lang="en-GB" sz="3600" dirty="0"/>
          </a:p>
        </p:txBody>
      </p:sp>
    </p:spTree>
    <p:extLst>
      <p:ext uri="{BB962C8B-B14F-4D97-AF65-F5344CB8AC3E}">
        <p14:creationId xmlns:p14="http://schemas.microsoft.com/office/powerpoint/2010/main" val="1267626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8AECF5-5353-4124-BD91-D2CDBEECD1BF}"/>
              </a:ext>
            </a:extLst>
          </p:cNvPr>
          <p:cNvSpPr txBox="1"/>
          <p:nvPr/>
        </p:nvSpPr>
        <p:spPr>
          <a:xfrm>
            <a:off x="1104898" y="0"/>
            <a:ext cx="9963151" cy="874351"/>
          </a:xfrm>
          <a:prstGeom prst="rect">
            <a:avLst/>
          </a:prstGeom>
          <a:solidFill>
            <a:srgbClr val="0070C0"/>
          </a:solidFill>
        </p:spPr>
        <p:txBody>
          <a:bodyPr wrap="square" rtlCol="0" anchor="ctr" anchorCtr="0">
            <a:noAutofit/>
          </a:bodyPr>
          <a:lstStyle/>
          <a:p>
            <a:r>
              <a:rPr lang="en-GB" sz="4400" dirty="0">
                <a:solidFill>
                  <a:schemeClr val="bg1"/>
                </a:solidFill>
              </a:rPr>
              <a:t>Placeholder variables further knowledge</a:t>
            </a:r>
          </a:p>
        </p:txBody>
      </p:sp>
      <p:sp>
        <p:nvSpPr>
          <p:cNvPr id="7" name="TextBox 6">
            <a:extLst>
              <a:ext uri="{FF2B5EF4-FFF2-40B4-BE49-F238E27FC236}">
                <a16:creationId xmlns:a16="http://schemas.microsoft.com/office/drawing/2014/main" id="{0D348C6F-A95D-4E7A-9639-DDA7245024C9}"/>
              </a:ext>
            </a:extLst>
          </p:cNvPr>
          <p:cNvSpPr txBox="1"/>
          <p:nvPr/>
        </p:nvSpPr>
        <p:spPr>
          <a:xfrm>
            <a:off x="1123951" y="1704975"/>
            <a:ext cx="9944098" cy="4524315"/>
          </a:xfrm>
          <a:prstGeom prst="rect">
            <a:avLst/>
          </a:prstGeom>
          <a:noFill/>
        </p:spPr>
        <p:txBody>
          <a:bodyPr wrap="square" rtlCol="0">
            <a:spAutoFit/>
          </a:bodyPr>
          <a:lstStyle/>
          <a:p>
            <a:pPr marL="285750" indent="-285750">
              <a:buFont typeface="Wingdings" panose="05000000000000000000" pitchFamily="2" charset="2"/>
              <a:buChar char="q"/>
            </a:pPr>
            <a:r>
              <a:rPr lang="en-GB" sz="3600" dirty="0">
                <a:solidFill>
                  <a:srgbClr val="0070C0"/>
                </a:solidFill>
              </a:rPr>
              <a:t>Variables can be assigned numbers, text or both (strings)</a:t>
            </a:r>
          </a:p>
          <a:p>
            <a:pPr marL="285750" indent="-285750">
              <a:buFont typeface="Wingdings" panose="05000000000000000000" pitchFamily="2" charset="2"/>
              <a:buChar char="q"/>
            </a:pPr>
            <a:r>
              <a:rPr lang="en-GB" sz="3600" dirty="0">
                <a:solidFill>
                  <a:srgbClr val="0070C0"/>
                </a:solidFill>
              </a:rPr>
              <a:t>We name variables without spaces so user name becomes </a:t>
            </a:r>
            <a:r>
              <a:rPr lang="en-GB" sz="3600" b="1" dirty="0">
                <a:solidFill>
                  <a:srgbClr val="0070C0"/>
                </a:solidFill>
              </a:rPr>
              <a:t>user_name </a:t>
            </a:r>
            <a:r>
              <a:rPr lang="en-GB" sz="3600" dirty="0">
                <a:solidFill>
                  <a:srgbClr val="0070C0"/>
                </a:solidFill>
              </a:rPr>
              <a:t>or </a:t>
            </a:r>
            <a:r>
              <a:rPr lang="en-GB" sz="3600" b="1" dirty="0">
                <a:solidFill>
                  <a:srgbClr val="0070C0"/>
                </a:solidFill>
              </a:rPr>
              <a:t>userName </a:t>
            </a:r>
            <a:r>
              <a:rPr lang="en-GB" sz="3600" dirty="0">
                <a:solidFill>
                  <a:srgbClr val="0070C0"/>
                </a:solidFill>
              </a:rPr>
              <a:t>(camel case). </a:t>
            </a:r>
          </a:p>
          <a:p>
            <a:endParaRPr lang="en-GB" sz="3600" dirty="0">
              <a:solidFill>
                <a:srgbClr val="0070C0"/>
              </a:solidFill>
            </a:endParaRPr>
          </a:p>
          <a:p>
            <a:r>
              <a:rPr lang="en-GB" sz="3200" dirty="0">
                <a:solidFill>
                  <a:srgbClr val="0070C0"/>
                </a:solidFill>
              </a:rPr>
              <a:t>Scratch will allow you to use multiple words in the name but most programming languages will not.</a:t>
            </a:r>
          </a:p>
          <a:p>
            <a:pPr marL="285750" indent="-285750">
              <a:buFont typeface="Wingdings" panose="05000000000000000000" pitchFamily="2" charset="2"/>
              <a:buChar char="q"/>
            </a:pPr>
            <a:endParaRPr lang="en-GB" sz="3600" dirty="0"/>
          </a:p>
        </p:txBody>
      </p:sp>
      <p:pic>
        <p:nvPicPr>
          <p:cNvPr id="5" name="Picture 4" descr="A picture containing diagram&#10;&#10;Description automatically generated">
            <a:extLst>
              <a:ext uri="{FF2B5EF4-FFF2-40B4-BE49-F238E27FC236}">
                <a16:creationId xmlns:a16="http://schemas.microsoft.com/office/drawing/2014/main" id="{7CA8CDE2-FBDC-4D42-985E-8E302997F795}"/>
              </a:ext>
            </a:extLst>
          </p:cNvPr>
          <p:cNvPicPr>
            <a:picLocks noChangeAspect="1"/>
          </p:cNvPicPr>
          <p:nvPr/>
        </p:nvPicPr>
        <p:blipFill rotWithShape="1">
          <a:blip r:embed="rId2">
            <a:extLst>
              <a:ext uri="{28A0092B-C50C-407E-A947-70E740481C1C}">
                <a14:useLocalDpi xmlns:a14="http://schemas.microsoft.com/office/drawing/2010/main" val="0"/>
              </a:ext>
            </a:extLst>
          </a:blip>
          <a:srcRect l="29748" b="6671"/>
          <a:stretch/>
        </p:blipFill>
        <p:spPr>
          <a:xfrm>
            <a:off x="9144000" y="6130755"/>
            <a:ext cx="2924174" cy="489120"/>
          </a:xfrm>
          <a:prstGeom prst="rect">
            <a:avLst/>
          </a:prstGeom>
        </p:spPr>
      </p:pic>
      <p:sp>
        <p:nvSpPr>
          <p:cNvPr id="6" name="TextBox 5">
            <a:extLst>
              <a:ext uri="{FF2B5EF4-FFF2-40B4-BE49-F238E27FC236}">
                <a16:creationId xmlns:a16="http://schemas.microsoft.com/office/drawing/2014/main" id="{598C7A54-F8B0-4B44-A306-7677FE503B5C}"/>
              </a:ext>
            </a:extLst>
          </p:cNvPr>
          <p:cNvSpPr txBox="1"/>
          <p:nvPr/>
        </p:nvSpPr>
        <p:spPr>
          <a:xfrm>
            <a:off x="8183894" y="6249852"/>
            <a:ext cx="1133058"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Calibri" panose="020F0502020204030204" pitchFamily="34" charset="0"/>
                <a:cs typeface="Calibri" panose="020F0502020204030204" pitchFamily="34" charset="0"/>
              </a:rPr>
              <a:t>©HIAS</a:t>
            </a:r>
            <a:endParaRPr lang="en-GB" sz="2400" dirty="0"/>
          </a:p>
        </p:txBody>
      </p:sp>
    </p:spTree>
    <p:extLst>
      <p:ext uri="{BB962C8B-B14F-4D97-AF65-F5344CB8AC3E}">
        <p14:creationId xmlns:p14="http://schemas.microsoft.com/office/powerpoint/2010/main" val="14482783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4439576" cy="874351"/>
          </a:xfrm>
          <a:prstGeom prst="rect">
            <a:avLst/>
          </a:prstGeom>
          <a:solidFill>
            <a:srgbClr val="0070C0"/>
          </a:solidFill>
        </p:spPr>
        <p:txBody>
          <a:bodyPr wrap="square" rtlCol="0" anchor="ctr" anchorCtr="0">
            <a:noAutofit/>
          </a:bodyPr>
          <a:lstStyle/>
          <a:p>
            <a:r>
              <a:rPr lang="en-GB" sz="4400" dirty="0">
                <a:solidFill>
                  <a:schemeClr val="bg1"/>
                </a:solidFill>
              </a:rPr>
              <a:t>Variables Defined</a:t>
            </a:r>
          </a:p>
        </p:txBody>
      </p:sp>
      <p:sp>
        <p:nvSpPr>
          <p:cNvPr id="2" name="TextBox 1">
            <a:extLst>
              <a:ext uri="{FF2B5EF4-FFF2-40B4-BE49-F238E27FC236}">
                <a16:creationId xmlns:a16="http://schemas.microsoft.com/office/drawing/2014/main" id="{649CCC03-6CB4-4B2D-A6AB-59521650264B}"/>
              </a:ext>
            </a:extLst>
          </p:cNvPr>
          <p:cNvSpPr txBox="1"/>
          <p:nvPr/>
        </p:nvSpPr>
        <p:spPr>
          <a:xfrm>
            <a:off x="2209799" y="2565647"/>
            <a:ext cx="8851778" cy="707886"/>
          </a:xfrm>
          <a:prstGeom prst="rect">
            <a:avLst/>
          </a:prstGeom>
          <a:noFill/>
        </p:spPr>
        <p:txBody>
          <a:bodyPr wrap="square" rtlCol="0">
            <a:spAutoFit/>
          </a:bodyPr>
          <a:lstStyle/>
          <a:p>
            <a:r>
              <a:rPr lang="en-GB" sz="4000" b="1" dirty="0">
                <a:solidFill>
                  <a:srgbClr val="0070C0"/>
                </a:solidFill>
              </a:rPr>
              <a:t>Named</a:t>
            </a:r>
            <a:r>
              <a:rPr lang="en-GB" sz="4000" dirty="0">
                <a:solidFill>
                  <a:srgbClr val="0070C0"/>
                </a:solidFill>
              </a:rPr>
              <a:t> unit of </a:t>
            </a:r>
            <a:r>
              <a:rPr lang="en-GB" sz="4000" b="1" dirty="0">
                <a:solidFill>
                  <a:srgbClr val="0070C0"/>
                </a:solidFill>
              </a:rPr>
              <a:t>data</a:t>
            </a:r>
            <a:r>
              <a:rPr lang="en-GB" sz="4000" dirty="0">
                <a:solidFill>
                  <a:srgbClr val="0070C0"/>
                </a:solidFill>
              </a:rPr>
              <a:t> that holds a </a:t>
            </a:r>
            <a:r>
              <a:rPr lang="en-GB" sz="4000" b="1" dirty="0">
                <a:solidFill>
                  <a:srgbClr val="0070C0"/>
                </a:solidFill>
              </a:rPr>
              <a:t>value</a:t>
            </a:r>
          </a:p>
        </p:txBody>
      </p:sp>
      <p:sp>
        <p:nvSpPr>
          <p:cNvPr id="5" name="Arrow: Down 4">
            <a:extLst>
              <a:ext uri="{FF2B5EF4-FFF2-40B4-BE49-F238E27FC236}">
                <a16:creationId xmlns:a16="http://schemas.microsoft.com/office/drawing/2014/main" id="{429E99F7-DBEC-45F1-B203-71B4B8F82A88}"/>
              </a:ext>
            </a:extLst>
          </p:cNvPr>
          <p:cNvSpPr/>
          <p:nvPr/>
        </p:nvSpPr>
        <p:spPr>
          <a:xfrm>
            <a:off x="5557421" y="1979720"/>
            <a:ext cx="754602" cy="5859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Arrow: Down 9">
            <a:extLst>
              <a:ext uri="{FF2B5EF4-FFF2-40B4-BE49-F238E27FC236}">
                <a16:creationId xmlns:a16="http://schemas.microsoft.com/office/drawing/2014/main" id="{F97DFEB0-47E2-4E57-9AA5-016939D4122F}"/>
              </a:ext>
            </a:extLst>
          </p:cNvPr>
          <p:cNvSpPr/>
          <p:nvPr/>
        </p:nvSpPr>
        <p:spPr>
          <a:xfrm rot="10800000">
            <a:off x="2718046" y="3276600"/>
            <a:ext cx="754602" cy="5859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rrow: Down 10">
            <a:extLst>
              <a:ext uri="{FF2B5EF4-FFF2-40B4-BE49-F238E27FC236}">
                <a16:creationId xmlns:a16="http://schemas.microsoft.com/office/drawing/2014/main" id="{AF45C8BC-F0A0-413B-87AE-C029273226FC}"/>
              </a:ext>
            </a:extLst>
          </p:cNvPr>
          <p:cNvSpPr/>
          <p:nvPr/>
        </p:nvSpPr>
        <p:spPr>
          <a:xfrm rot="10800000">
            <a:off x="9180990" y="3291504"/>
            <a:ext cx="754602" cy="5859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D3974569-38B3-4EBA-9E24-0BF0A8F8B4C2}"/>
              </a:ext>
            </a:extLst>
          </p:cNvPr>
          <p:cNvSpPr txBox="1"/>
          <p:nvPr/>
        </p:nvSpPr>
        <p:spPr>
          <a:xfrm>
            <a:off x="3311371" y="1489743"/>
            <a:ext cx="5869619" cy="523220"/>
          </a:xfrm>
          <a:prstGeom prst="rect">
            <a:avLst/>
          </a:prstGeom>
          <a:noFill/>
        </p:spPr>
        <p:txBody>
          <a:bodyPr wrap="square" rtlCol="0">
            <a:spAutoFit/>
          </a:bodyPr>
          <a:lstStyle/>
          <a:p>
            <a:r>
              <a:rPr lang="en-GB" sz="2800" dirty="0">
                <a:solidFill>
                  <a:srgbClr val="FF9900"/>
                </a:solidFill>
              </a:rPr>
              <a:t>Information stored by a digital device</a:t>
            </a:r>
          </a:p>
        </p:txBody>
      </p:sp>
      <p:sp>
        <p:nvSpPr>
          <p:cNvPr id="12" name="TextBox 11">
            <a:extLst>
              <a:ext uri="{FF2B5EF4-FFF2-40B4-BE49-F238E27FC236}">
                <a16:creationId xmlns:a16="http://schemas.microsoft.com/office/drawing/2014/main" id="{F8D85C64-AFF5-4E98-9F8A-61E0BE2625AA}"/>
              </a:ext>
            </a:extLst>
          </p:cNvPr>
          <p:cNvSpPr txBox="1"/>
          <p:nvPr/>
        </p:nvSpPr>
        <p:spPr>
          <a:xfrm>
            <a:off x="2005242" y="3877431"/>
            <a:ext cx="2180207" cy="523220"/>
          </a:xfrm>
          <a:prstGeom prst="rect">
            <a:avLst/>
          </a:prstGeom>
          <a:noFill/>
        </p:spPr>
        <p:txBody>
          <a:bodyPr wrap="square" rtlCol="0">
            <a:spAutoFit/>
          </a:bodyPr>
          <a:lstStyle/>
          <a:p>
            <a:r>
              <a:rPr lang="en-GB" sz="2800" dirty="0">
                <a:solidFill>
                  <a:srgbClr val="FF9900"/>
                </a:solidFill>
              </a:rPr>
              <a:t>Unique name</a:t>
            </a:r>
          </a:p>
        </p:txBody>
      </p:sp>
      <p:sp>
        <p:nvSpPr>
          <p:cNvPr id="13" name="TextBox 12">
            <a:extLst>
              <a:ext uri="{FF2B5EF4-FFF2-40B4-BE49-F238E27FC236}">
                <a16:creationId xmlns:a16="http://schemas.microsoft.com/office/drawing/2014/main" id="{495E1D8F-FDBA-45EE-A86E-1B41CB4D9D02}"/>
              </a:ext>
            </a:extLst>
          </p:cNvPr>
          <p:cNvSpPr txBox="1"/>
          <p:nvPr/>
        </p:nvSpPr>
        <p:spPr>
          <a:xfrm>
            <a:off x="8337426" y="3877431"/>
            <a:ext cx="2441730" cy="523220"/>
          </a:xfrm>
          <a:prstGeom prst="rect">
            <a:avLst/>
          </a:prstGeom>
          <a:noFill/>
        </p:spPr>
        <p:txBody>
          <a:bodyPr wrap="square" rtlCol="0">
            <a:spAutoFit/>
          </a:bodyPr>
          <a:lstStyle/>
          <a:p>
            <a:r>
              <a:rPr lang="en-GB" sz="2800" dirty="0">
                <a:solidFill>
                  <a:srgbClr val="FF9900"/>
                </a:solidFill>
              </a:rPr>
              <a:t>Text or Number</a:t>
            </a:r>
          </a:p>
        </p:txBody>
      </p:sp>
    </p:spTree>
    <p:extLst>
      <p:ext uri="{BB962C8B-B14F-4D97-AF65-F5344CB8AC3E}">
        <p14:creationId xmlns:p14="http://schemas.microsoft.com/office/powerpoint/2010/main" val="3678778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7777580" cy="874351"/>
          </a:xfrm>
          <a:prstGeom prst="rect">
            <a:avLst/>
          </a:prstGeom>
          <a:solidFill>
            <a:srgbClr val="0070C0"/>
          </a:solidFill>
        </p:spPr>
        <p:txBody>
          <a:bodyPr wrap="square" rtlCol="0" anchor="ctr" anchorCtr="0">
            <a:noAutofit/>
          </a:bodyPr>
          <a:lstStyle/>
          <a:p>
            <a:r>
              <a:rPr lang="en-GB" sz="4400" dirty="0">
                <a:solidFill>
                  <a:schemeClr val="bg1"/>
                </a:solidFill>
              </a:rPr>
              <a:t>Variables are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5540407" cy="856186"/>
          </a:xfrm>
          <a:prstGeom prst="rect">
            <a:avLst/>
          </a:prstGeom>
          <a:solidFill>
            <a:srgbClr val="0070C0"/>
          </a:solidFill>
        </p:spPr>
        <p:txBody>
          <a:bodyPr wrap="square" rtlCol="0" anchor="ctr" anchorCtr="0">
            <a:noAutofit/>
          </a:bodyPr>
          <a:lstStyle/>
          <a:p>
            <a:r>
              <a:rPr lang="en-GB" sz="3200" dirty="0">
                <a:solidFill>
                  <a:schemeClr val="bg1"/>
                </a:solidFill>
              </a:rPr>
              <a:t>You can write on a whiteboard</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222706" y="2196970"/>
            <a:ext cx="2545631" cy="2308324"/>
          </a:xfrm>
          <a:prstGeom prst="rect">
            <a:avLst/>
          </a:prstGeom>
          <a:noFill/>
        </p:spPr>
        <p:txBody>
          <a:bodyPr wrap="square" rtlCol="0">
            <a:spAutoFit/>
          </a:bodyPr>
          <a:lstStyle/>
          <a:p>
            <a:pPr algn="ctr"/>
            <a:r>
              <a:rPr lang="en-GB" sz="4800" dirty="0">
                <a:solidFill>
                  <a:srgbClr val="0070C0"/>
                </a:solidFill>
              </a:rPr>
              <a:t>Buy flowers for Gran</a:t>
            </a:r>
          </a:p>
        </p:txBody>
      </p:sp>
      <p:pic>
        <p:nvPicPr>
          <p:cNvPr id="3" name="Graphic 2" descr="Pencil with solid fill">
            <a:extLst>
              <a:ext uri="{FF2B5EF4-FFF2-40B4-BE49-F238E27FC236}">
                <a16:creationId xmlns:a16="http://schemas.microsoft.com/office/drawing/2014/main" id="{11775611-34F7-40AA-A742-88B75B5403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90225" y="3451143"/>
            <a:ext cx="914400" cy="914400"/>
          </a:xfrm>
          <a:prstGeom prst="rect">
            <a:avLst/>
          </a:prstGeom>
        </p:spPr>
      </p:pic>
    </p:spTree>
    <p:extLst>
      <p:ext uri="{BB962C8B-B14F-4D97-AF65-F5344CB8AC3E}">
        <p14:creationId xmlns:p14="http://schemas.microsoft.com/office/powerpoint/2010/main" val="117651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7777580" cy="874351"/>
          </a:xfrm>
          <a:prstGeom prst="rect">
            <a:avLst/>
          </a:prstGeom>
          <a:solidFill>
            <a:srgbClr val="0070C0"/>
          </a:solidFill>
        </p:spPr>
        <p:txBody>
          <a:bodyPr wrap="square" rtlCol="0" anchor="ctr" anchorCtr="0">
            <a:noAutofit/>
          </a:bodyPr>
          <a:lstStyle/>
          <a:p>
            <a:r>
              <a:rPr lang="en-GB" sz="4400" dirty="0">
                <a:solidFill>
                  <a:schemeClr val="bg1"/>
                </a:solidFill>
              </a:rPr>
              <a:t>Variables are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800" y="6011339"/>
            <a:ext cx="6657976" cy="856186"/>
          </a:xfrm>
          <a:prstGeom prst="rect">
            <a:avLst/>
          </a:prstGeom>
          <a:solidFill>
            <a:srgbClr val="0070C0"/>
          </a:solidFill>
        </p:spPr>
        <p:txBody>
          <a:bodyPr wrap="square" rtlCol="0" anchor="ctr" anchorCtr="0">
            <a:noAutofit/>
          </a:bodyPr>
          <a:lstStyle/>
          <a:p>
            <a:r>
              <a:rPr lang="en-GB" sz="3200" dirty="0">
                <a:solidFill>
                  <a:schemeClr val="bg1"/>
                </a:solidFill>
              </a:rPr>
              <a:t>Any type of data, text or numbers</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852859"/>
            <a:ext cx="2545631" cy="1107996"/>
          </a:xfrm>
          <a:prstGeom prst="rect">
            <a:avLst/>
          </a:prstGeom>
          <a:noFill/>
        </p:spPr>
        <p:txBody>
          <a:bodyPr wrap="square" rtlCol="0">
            <a:spAutoFit/>
          </a:bodyPr>
          <a:lstStyle/>
          <a:p>
            <a:pPr algn="ctr"/>
            <a:r>
              <a:rPr lang="en-GB" sz="6600" dirty="0">
                <a:solidFill>
                  <a:srgbClr val="0070C0"/>
                </a:solidFill>
              </a:rPr>
              <a:t>12</a:t>
            </a:r>
          </a:p>
        </p:txBody>
      </p:sp>
      <p:pic>
        <p:nvPicPr>
          <p:cNvPr id="3" name="Graphic 2" descr="Pencil with solid fill">
            <a:extLst>
              <a:ext uri="{FF2B5EF4-FFF2-40B4-BE49-F238E27FC236}">
                <a16:creationId xmlns:a16="http://schemas.microsoft.com/office/drawing/2014/main" id="{11775611-34F7-40AA-A742-88B75B5403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80002" y="2852859"/>
            <a:ext cx="914400" cy="914400"/>
          </a:xfrm>
          <a:prstGeom prst="rect">
            <a:avLst/>
          </a:prstGeom>
        </p:spPr>
      </p:pic>
    </p:spTree>
    <p:extLst>
      <p:ext uri="{BB962C8B-B14F-4D97-AF65-F5344CB8AC3E}">
        <p14:creationId xmlns:p14="http://schemas.microsoft.com/office/powerpoint/2010/main" val="1521188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7777580" cy="874351"/>
          </a:xfrm>
          <a:prstGeom prst="rect">
            <a:avLst/>
          </a:prstGeom>
          <a:solidFill>
            <a:srgbClr val="0070C0"/>
          </a:solidFill>
        </p:spPr>
        <p:txBody>
          <a:bodyPr wrap="square" rtlCol="0" anchor="ctr" anchorCtr="0">
            <a:noAutofit/>
          </a:bodyPr>
          <a:lstStyle/>
          <a:p>
            <a:r>
              <a:rPr lang="en-GB" sz="4400" dirty="0">
                <a:solidFill>
                  <a:schemeClr val="bg1"/>
                </a:solidFill>
              </a:rPr>
              <a:t>Variables are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5540407" cy="856186"/>
          </a:xfrm>
          <a:prstGeom prst="rect">
            <a:avLst/>
          </a:prstGeom>
          <a:solidFill>
            <a:srgbClr val="0070C0"/>
          </a:solidFill>
        </p:spPr>
        <p:txBody>
          <a:bodyPr wrap="square" rtlCol="0" anchor="ctr" anchorCtr="0">
            <a:noAutofit/>
          </a:bodyPr>
          <a:lstStyle/>
          <a:p>
            <a:r>
              <a:rPr lang="en-GB" sz="3200" dirty="0">
                <a:solidFill>
                  <a:schemeClr val="bg1"/>
                </a:solidFill>
              </a:rPr>
              <a:t>You can rub out your message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222706" y="2196970"/>
            <a:ext cx="2545631" cy="2308324"/>
          </a:xfrm>
          <a:prstGeom prst="rect">
            <a:avLst/>
          </a:prstGeom>
          <a:noFill/>
        </p:spPr>
        <p:txBody>
          <a:bodyPr wrap="square" rtlCol="0">
            <a:spAutoFit/>
          </a:bodyPr>
          <a:lstStyle/>
          <a:p>
            <a:pPr algn="ctr"/>
            <a:r>
              <a:rPr lang="en-GB" sz="4800" dirty="0">
                <a:solidFill>
                  <a:srgbClr val="0070C0"/>
                </a:solidFill>
              </a:rPr>
              <a:t>Buy flowers for Gran</a:t>
            </a:r>
          </a:p>
        </p:txBody>
      </p:sp>
      <p:sp>
        <p:nvSpPr>
          <p:cNvPr id="10" name="Freeform: Shape 9">
            <a:extLst>
              <a:ext uri="{FF2B5EF4-FFF2-40B4-BE49-F238E27FC236}">
                <a16:creationId xmlns:a16="http://schemas.microsoft.com/office/drawing/2014/main" id="{A7DDCA72-E16B-4CA7-93DF-1155B6893200}"/>
              </a:ext>
            </a:extLst>
          </p:cNvPr>
          <p:cNvSpPr/>
          <p:nvPr/>
        </p:nvSpPr>
        <p:spPr>
          <a:xfrm>
            <a:off x="3638550" y="2644115"/>
            <a:ext cx="2141088" cy="1842160"/>
          </a:xfrm>
          <a:custGeom>
            <a:avLst/>
            <a:gdLst>
              <a:gd name="connsiteX0" fmla="*/ 0 w 2141088"/>
              <a:gd name="connsiteY0" fmla="*/ 1699285 h 1842160"/>
              <a:gd name="connsiteX1" fmla="*/ 0 w 2141088"/>
              <a:gd name="connsiteY1" fmla="*/ 1699285 h 1842160"/>
              <a:gd name="connsiteX2" fmla="*/ 304800 w 2141088"/>
              <a:gd name="connsiteY2" fmla="*/ 1461160 h 1842160"/>
              <a:gd name="connsiteX3" fmla="*/ 485775 w 2141088"/>
              <a:gd name="connsiteY3" fmla="*/ 1251610 h 1842160"/>
              <a:gd name="connsiteX4" fmla="*/ 542925 w 2141088"/>
              <a:gd name="connsiteY4" fmla="*/ 1089685 h 1842160"/>
              <a:gd name="connsiteX5" fmla="*/ 609600 w 2141088"/>
              <a:gd name="connsiteY5" fmla="*/ 1003960 h 1842160"/>
              <a:gd name="connsiteX6" fmla="*/ 695325 w 2141088"/>
              <a:gd name="connsiteY6" fmla="*/ 861085 h 1842160"/>
              <a:gd name="connsiteX7" fmla="*/ 790575 w 2141088"/>
              <a:gd name="connsiteY7" fmla="*/ 737260 h 1842160"/>
              <a:gd name="connsiteX8" fmla="*/ 828675 w 2141088"/>
              <a:gd name="connsiteY8" fmla="*/ 632485 h 1842160"/>
              <a:gd name="connsiteX9" fmla="*/ 962025 w 2141088"/>
              <a:gd name="connsiteY9" fmla="*/ 375310 h 1842160"/>
              <a:gd name="connsiteX10" fmla="*/ 990600 w 2141088"/>
              <a:gd name="connsiteY10" fmla="*/ 346735 h 1842160"/>
              <a:gd name="connsiteX11" fmla="*/ 1085850 w 2141088"/>
              <a:gd name="connsiteY11" fmla="*/ 280060 h 1842160"/>
              <a:gd name="connsiteX12" fmla="*/ 1343025 w 2141088"/>
              <a:gd name="connsiteY12" fmla="*/ 241960 h 1842160"/>
              <a:gd name="connsiteX13" fmla="*/ 1409700 w 2141088"/>
              <a:gd name="connsiteY13" fmla="*/ 184810 h 1842160"/>
              <a:gd name="connsiteX14" fmla="*/ 1533525 w 2141088"/>
              <a:gd name="connsiteY14" fmla="*/ 146710 h 1842160"/>
              <a:gd name="connsiteX15" fmla="*/ 1609725 w 2141088"/>
              <a:gd name="connsiteY15" fmla="*/ 118135 h 1842160"/>
              <a:gd name="connsiteX16" fmla="*/ 1685925 w 2141088"/>
              <a:gd name="connsiteY16" fmla="*/ 70510 h 1842160"/>
              <a:gd name="connsiteX17" fmla="*/ 1828800 w 2141088"/>
              <a:gd name="connsiteY17" fmla="*/ 13360 h 1842160"/>
              <a:gd name="connsiteX18" fmla="*/ 2114550 w 2141088"/>
              <a:gd name="connsiteY18" fmla="*/ 32410 h 1842160"/>
              <a:gd name="connsiteX19" fmla="*/ 2057400 w 2141088"/>
              <a:gd name="connsiteY19" fmla="*/ 375310 h 1842160"/>
              <a:gd name="connsiteX20" fmla="*/ 2009775 w 2141088"/>
              <a:gd name="connsiteY20" fmla="*/ 622960 h 1842160"/>
              <a:gd name="connsiteX21" fmla="*/ 1981200 w 2141088"/>
              <a:gd name="connsiteY21" fmla="*/ 1175410 h 1842160"/>
              <a:gd name="connsiteX22" fmla="*/ 1943100 w 2141088"/>
              <a:gd name="connsiteY22" fmla="*/ 1575460 h 1842160"/>
              <a:gd name="connsiteX23" fmla="*/ 1952625 w 2141088"/>
              <a:gd name="connsiteY23" fmla="*/ 1756435 h 1842160"/>
              <a:gd name="connsiteX24" fmla="*/ 1933575 w 2141088"/>
              <a:gd name="connsiteY24" fmla="*/ 1813585 h 1842160"/>
              <a:gd name="connsiteX25" fmla="*/ 1809750 w 2141088"/>
              <a:gd name="connsiteY25" fmla="*/ 1823110 h 1842160"/>
              <a:gd name="connsiteX26" fmla="*/ 1676400 w 2141088"/>
              <a:gd name="connsiteY26" fmla="*/ 1842160 h 1842160"/>
              <a:gd name="connsiteX27" fmla="*/ 1181100 w 2141088"/>
              <a:gd name="connsiteY27" fmla="*/ 1823110 h 1842160"/>
              <a:gd name="connsiteX28" fmla="*/ 104775 w 2141088"/>
              <a:gd name="connsiteY28" fmla="*/ 1775485 h 1842160"/>
              <a:gd name="connsiteX29" fmla="*/ 95250 w 2141088"/>
              <a:gd name="connsiteY29" fmla="*/ 1746910 h 1842160"/>
              <a:gd name="connsiteX30" fmla="*/ 0 w 2141088"/>
              <a:gd name="connsiteY30" fmla="*/ 1699285 h 1842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141088" h="1842160">
                <a:moveTo>
                  <a:pt x="0" y="1699285"/>
                </a:moveTo>
                <a:lnTo>
                  <a:pt x="0" y="1699285"/>
                </a:lnTo>
                <a:cubicBezTo>
                  <a:pt x="189271" y="1587949"/>
                  <a:pt x="150673" y="1628887"/>
                  <a:pt x="304800" y="1461160"/>
                </a:cubicBezTo>
                <a:cubicBezTo>
                  <a:pt x="367248" y="1393202"/>
                  <a:pt x="485775" y="1251610"/>
                  <a:pt x="485775" y="1251610"/>
                </a:cubicBezTo>
                <a:cubicBezTo>
                  <a:pt x="504825" y="1197635"/>
                  <a:pt x="517327" y="1140880"/>
                  <a:pt x="542925" y="1089685"/>
                </a:cubicBezTo>
                <a:cubicBezTo>
                  <a:pt x="559114" y="1057306"/>
                  <a:pt x="589520" y="1034081"/>
                  <a:pt x="609600" y="1003960"/>
                </a:cubicBezTo>
                <a:cubicBezTo>
                  <a:pt x="742565" y="804513"/>
                  <a:pt x="482803" y="1144448"/>
                  <a:pt x="695325" y="861085"/>
                </a:cubicBezTo>
                <a:cubicBezTo>
                  <a:pt x="727698" y="817921"/>
                  <a:pt x="767272" y="786780"/>
                  <a:pt x="790575" y="737260"/>
                </a:cubicBezTo>
                <a:cubicBezTo>
                  <a:pt x="806399" y="703635"/>
                  <a:pt x="815086" y="667074"/>
                  <a:pt x="828675" y="632485"/>
                </a:cubicBezTo>
                <a:cubicBezTo>
                  <a:pt x="886893" y="484294"/>
                  <a:pt x="877289" y="485467"/>
                  <a:pt x="962025" y="375310"/>
                </a:cubicBezTo>
                <a:cubicBezTo>
                  <a:pt x="970238" y="364633"/>
                  <a:pt x="979923" y="354948"/>
                  <a:pt x="990600" y="346735"/>
                </a:cubicBezTo>
                <a:cubicBezTo>
                  <a:pt x="1021319" y="323105"/>
                  <a:pt x="1049507" y="293520"/>
                  <a:pt x="1085850" y="280060"/>
                </a:cubicBezTo>
                <a:cubicBezTo>
                  <a:pt x="1140536" y="259806"/>
                  <a:pt x="1273963" y="248866"/>
                  <a:pt x="1343025" y="241960"/>
                </a:cubicBezTo>
                <a:cubicBezTo>
                  <a:pt x="1365250" y="222910"/>
                  <a:pt x="1383518" y="197901"/>
                  <a:pt x="1409700" y="184810"/>
                </a:cubicBezTo>
                <a:cubicBezTo>
                  <a:pt x="1448326" y="165497"/>
                  <a:pt x="1492556" y="160366"/>
                  <a:pt x="1533525" y="146710"/>
                </a:cubicBezTo>
                <a:cubicBezTo>
                  <a:pt x="1559260" y="138132"/>
                  <a:pt x="1585462" y="130267"/>
                  <a:pt x="1609725" y="118135"/>
                </a:cubicBezTo>
                <a:cubicBezTo>
                  <a:pt x="1636516" y="104740"/>
                  <a:pt x="1659419" y="84460"/>
                  <a:pt x="1685925" y="70510"/>
                </a:cubicBezTo>
                <a:cubicBezTo>
                  <a:pt x="1772308" y="25045"/>
                  <a:pt x="1763824" y="29604"/>
                  <a:pt x="1828800" y="13360"/>
                </a:cubicBezTo>
                <a:cubicBezTo>
                  <a:pt x="1924050" y="19710"/>
                  <a:pt x="2043472" y="-31315"/>
                  <a:pt x="2114550" y="32410"/>
                </a:cubicBezTo>
                <a:cubicBezTo>
                  <a:pt x="2188219" y="98459"/>
                  <a:pt x="2088404" y="300901"/>
                  <a:pt x="2057400" y="375310"/>
                </a:cubicBezTo>
                <a:cubicBezTo>
                  <a:pt x="2041525" y="457860"/>
                  <a:pt x="2012576" y="538944"/>
                  <a:pt x="2009775" y="622960"/>
                </a:cubicBezTo>
                <a:cubicBezTo>
                  <a:pt x="1989066" y="1244223"/>
                  <a:pt x="2014722" y="583184"/>
                  <a:pt x="1981200" y="1175410"/>
                </a:cubicBezTo>
                <a:cubicBezTo>
                  <a:pt x="1962325" y="1508871"/>
                  <a:pt x="1990420" y="1307313"/>
                  <a:pt x="1943100" y="1575460"/>
                </a:cubicBezTo>
                <a:cubicBezTo>
                  <a:pt x="1946275" y="1635785"/>
                  <a:pt x="1947156" y="1696275"/>
                  <a:pt x="1952625" y="1756435"/>
                </a:cubicBezTo>
                <a:cubicBezTo>
                  <a:pt x="1954835" y="1780740"/>
                  <a:pt x="1984779" y="1800784"/>
                  <a:pt x="1933575" y="1813585"/>
                </a:cubicBezTo>
                <a:cubicBezTo>
                  <a:pt x="1893414" y="1823625"/>
                  <a:pt x="1850894" y="1818538"/>
                  <a:pt x="1809750" y="1823110"/>
                </a:cubicBezTo>
                <a:cubicBezTo>
                  <a:pt x="1765123" y="1828069"/>
                  <a:pt x="1720850" y="1835810"/>
                  <a:pt x="1676400" y="1842160"/>
                </a:cubicBezTo>
                <a:lnTo>
                  <a:pt x="1181100" y="1823110"/>
                </a:lnTo>
                <a:cubicBezTo>
                  <a:pt x="144051" y="1789871"/>
                  <a:pt x="514494" y="1866534"/>
                  <a:pt x="104775" y="1775485"/>
                </a:cubicBezTo>
                <a:cubicBezTo>
                  <a:pt x="101600" y="1765960"/>
                  <a:pt x="104230" y="1751400"/>
                  <a:pt x="95250" y="1746910"/>
                </a:cubicBezTo>
                <a:lnTo>
                  <a:pt x="0" y="169928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Graphic 4" descr="Eraser with solid fill">
            <a:extLst>
              <a:ext uri="{FF2B5EF4-FFF2-40B4-BE49-F238E27FC236}">
                <a16:creationId xmlns:a16="http://schemas.microsoft.com/office/drawing/2014/main" id="{838F6A70-60AD-4F4E-9961-CCD033F09C0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29124" y="2781300"/>
            <a:ext cx="914400" cy="914400"/>
          </a:xfrm>
          <a:prstGeom prst="rect">
            <a:avLst/>
          </a:prstGeom>
        </p:spPr>
      </p:pic>
    </p:spTree>
    <p:extLst>
      <p:ext uri="{BB962C8B-B14F-4D97-AF65-F5344CB8AC3E}">
        <p14:creationId xmlns:p14="http://schemas.microsoft.com/office/powerpoint/2010/main" val="1839734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7777580" cy="874351"/>
          </a:xfrm>
          <a:prstGeom prst="rect">
            <a:avLst/>
          </a:prstGeom>
          <a:solidFill>
            <a:srgbClr val="0070C0"/>
          </a:solidFill>
        </p:spPr>
        <p:txBody>
          <a:bodyPr wrap="square" rtlCol="0" anchor="ctr" anchorCtr="0">
            <a:noAutofit/>
          </a:bodyPr>
          <a:lstStyle/>
          <a:p>
            <a:r>
              <a:rPr lang="en-GB" sz="4400" dirty="0">
                <a:solidFill>
                  <a:schemeClr val="bg1"/>
                </a:solidFill>
              </a:rPr>
              <a:t>Variables are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5540407" cy="856186"/>
          </a:xfrm>
          <a:prstGeom prst="rect">
            <a:avLst/>
          </a:prstGeom>
          <a:solidFill>
            <a:srgbClr val="0070C0"/>
          </a:solidFill>
        </p:spPr>
        <p:txBody>
          <a:bodyPr wrap="square" rtlCol="0" anchor="ctr" anchorCtr="0">
            <a:noAutofit/>
          </a:bodyPr>
          <a:lstStyle/>
          <a:p>
            <a:r>
              <a:rPr lang="en-GB" sz="3200" dirty="0">
                <a:solidFill>
                  <a:schemeClr val="bg1"/>
                </a:solidFill>
              </a:rPr>
              <a:t>You can write a new message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644169"/>
            <a:ext cx="2545631" cy="1569660"/>
          </a:xfrm>
          <a:prstGeom prst="rect">
            <a:avLst/>
          </a:prstGeom>
          <a:noFill/>
        </p:spPr>
        <p:txBody>
          <a:bodyPr wrap="square" rtlCol="0">
            <a:spAutoFit/>
          </a:bodyPr>
          <a:lstStyle/>
          <a:p>
            <a:pPr algn="ctr"/>
            <a:r>
              <a:rPr lang="en-GB" sz="4800" dirty="0">
                <a:solidFill>
                  <a:srgbClr val="0070C0"/>
                </a:solidFill>
              </a:rPr>
              <a:t>text</a:t>
            </a:r>
          </a:p>
          <a:p>
            <a:pPr algn="ctr"/>
            <a:r>
              <a:rPr lang="en-GB" sz="4800" dirty="0">
                <a:solidFill>
                  <a:srgbClr val="0070C0"/>
                </a:solidFill>
              </a:rPr>
              <a:t>mum</a:t>
            </a:r>
          </a:p>
        </p:txBody>
      </p:sp>
      <p:pic>
        <p:nvPicPr>
          <p:cNvPr id="8" name="Graphic 7" descr="Pencil with solid fill">
            <a:extLst>
              <a:ext uri="{FF2B5EF4-FFF2-40B4-BE49-F238E27FC236}">
                <a16:creationId xmlns:a16="http://schemas.microsoft.com/office/drawing/2014/main" id="{F2DD76FD-D033-4BBF-AF54-702B4ED075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80002" y="3167184"/>
            <a:ext cx="914400" cy="914400"/>
          </a:xfrm>
          <a:prstGeom prst="rect">
            <a:avLst/>
          </a:prstGeom>
        </p:spPr>
      </p:pic>
    </p:spTree>
    <p:extLst>
      <p:ext uri="{BB962C8B-B14F-4D97-AF65-F5344CB8AC3E}">
        <p14:creationId xmlns:p14="http://schemas.microsoft.com/office/powerpoint/2010/main" val="3668990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8" y="0"/>
            <a:ext cx="8877301" cy="874351"/>
          </a:xfrm>
          <a:prstGeom prst="rect">
            <a:avLst/>
          </a:prstGeom>
          <a:solidFill>
            <a:srgbClr val="0070C0"/>
          </a:solidFill>
        </p:spPr>
        <p:txBody>
          <a:bodyPr wrap="square" rtlCol="0" anchor="ctr" anchorCtr="0">
            <a:noAutofit/>
          </a:bodyPr>
          <a:lstStyle/>
          <a:p>
            <a:r>
              <a:rPr lang="en-GB" sz="4400" dirty="0">
                <a:solidFill>
                  <a:schemeClr val="bg1"/>
                </a:solidFill>
              </a:rPr>
              <a:t>Variables are </a:t>
            </a:r>
            <a:r>
              <a:rPr lang="en-GB" sz="4400" dirty="0">
                <a:solidFill>
                  <a:srgbClr val="FF9900"/>
                </a:solidFill>
              </a:rPr>
              <a:t>NOT</a:t>
            </a:r>
            <a:r>
              <a:rPr lang="en-GB" sz="4400" dirty="0">
                <a:solidFill>
                  <a:schemeClr val="bg1"/>
                </a:solidFill>
              </a:rPr>
              <a:t>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6648451" cy="856186"/>
          </a:xfrm>
          <a:prstGeom prst="rect">
            <a:avLst/>
          </a:prstGeom>
          <a:solidFill>
            <a:srgbClr val="0070C0"/>
          </a:solidFill>
        </p:spPr>
        <p:txBody>
          <a:bodyPr wrap="square" rtlCol="0" anchor="ctr" anchorCtr="0">
            <a:noAutofit/>
          </a:bodyPr>
          <a:lstStyle/>
          <a:p>
            <a:r>
              <a:rPr lang="en-GB" sz="3200" dirty="0">
                <a:solidFill>
                  <a:schemeClr val="bg1"/>
                </a:solidFill>
              </a:rPr>
              <a:t>You </a:t>
            </a:r>
            <a:r>
              <a:rPr lang="en-GB" sz="3200" dirty="0">
                <a:solidFill>
                  <a:srgbClr val="FF9900"/>
                </a:solidFill>
              </a:rPr>
              <a:t>have</a:t>
            </a:r>
            <a:r>
              <a:rPr lang="en-GB" sz="3200" dirty="0">
                <a:solidFill>
                  <a:schemeClr val="bg1"/>
                </a:solidFill>
              </a:rPr>
              <a:t> to give a variable a name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644169"/>
            <a:ext cx="2545631" cy="1569660"/>
          </a:xfrm>
          <a:prstGeom prst="rect">
            <a:avLst/>
          </a:prstGeom>
          <a:noFill/>
        </p:spPr>
        <p:txBody>
          <a:bodyPr wrap="square" rtlCol="0">
            <a:spAutoFit/>
          </a:bodyPr>
          <a:lstStyle/>
          <a:p>
            <a:pPr algn="ctr"/>
            <a:r>
              <a:rPr lang="en-GB" sz="4800" dirty="0">
                <a:solidFill>
                  <a:srgbClr val="0070C0"/>
                </a:solidFill>
              </a:rPr>
              <a:t>text</a:t>
            </a:r>
          </a:p>
          <a:p>
            <a:pPr algn="ctr"/>
            <a:r>
              <a:rPr lang="en-GB" sz="4800" dirty="0">
                <a:solidFill>
                  <a:srgbClr val="0070C0"/>
                </a:solidFill>
              </a:rPr>
              <a:t>mum</a:t>
            </a:r>
          </a:p>
        </p:txBody>
      </p:sp>
      <p:sp>
        <p:nvSpPr>
          <p:cNvPr id="8" name="TextBox 7">
            <a:extLst>
              <a:ext uri="{FF2B5EF4-FFF2-40B4-BE49-F238E27FC236}">
                <a16:creationId xmlns:a16="http://schemas.microsoft.com/office/drawing/2014/main" id="{71DDFDA3-3886-437E-97FF-A1B1BBF57967}"/>
              </a:ext>
            </a:extLst>
          </p:cNvPr>
          <p:cNvSpPr txBox="1"/>
          <p:nvPr/>
        </p:nvSpPr>
        <p:spPr>
          <a:xfrm>
            <a:off x="2880191" y="1624590"/>
            <a:ext cx="3402883" cy="830997"/>
          </a:xfrm>
          <a:prstGeom prst="rect">
            <a:avLst/>
          </a:prstGeom>
          <a:noFill/>
        </p:spPr>
        <p:txBody>
          <a:bodyPr wrap="square" rtlCol="0">
            <a:spAutoFit/>
          </a:bodyPr>
          <a:lstStyle/>
          <a:p>
            <a:pPr algn="ctr"/>
            <a:r>
              <a:rPr lang="en-GB" sz="4800" dirty="0" err="1">
                <a:solidFill>
                  <a:srgbClr val="0070C0"/>
                </a:solidFill>
              </a:rPr>
              <a:t>to_do</a:t>
            </a:r>
            <a:endParaRPr lang="en-GB" sz="4800" dirty="0">
              <a:solidFill>
                <a:srgbClr val="0070C0"/>
              </a:solidFill>
            </a:endParaRPr>
          </a:p>
        </p:txBody>
      </p:sp>
      <p:sp>
        <p:nvSpPr>
          <p:cNvPr id="10" name="TextBox 9">
            <a:extLst>
              <a:ext uri="{FF2B5EF4-FFF2-40B4-BE49-F238E27FC236}">
                <a16:creationId xmlns:a16="http://schemas.microsoft.com/office/drawing/2014/main" id="{8F611A56-29DC-4794-8570-7BC99453D804}"/>
              </a:ext>
            </a:extLst>
          </p:cNvPr>
          <p:cNvSpPr txBox="1"/>
          <p:nvPr/>
        </p:nvSpPr>
        <p:spPr>
          <a:xfrm>
            <a:off x="6766053" y="1747701"/>
            <a:ext cx="1375285" cy="707886"/>
          </a:xfrm>
          <a:prstGeom prst="rect">
            <a:avLst/>
          </a:prstGeom>
          <a:noFill/>
        </p:spPr>
        <p:txBody>
          <a:bodyPr wrap="square" rtlCol="0">
            <a:spAutoFit/>
          </a:bodyPr>
          <a:lstStyle/>
          <a:p>
            <a:r>
              <a:rPr lang="en-GB" sz="4000" dirty="0">
                <a:solidFill>
                  <a:srgbClr val="0070C0"/>
                </a:solidFill>
              </a:rPr>
              <a:t>name</a:t>
            </a:r>
          </a:p>
        </p:txBody>
      </p:sp>
      <p:cxnSp>
        <p:nvCxnSpPr>
          <p:cNvPr id="12" name="Straight Arrow Connector 11">
            <a:extLst>
              <a:ext uri="{FF2B5EF4-FFF2-40B4-BE49-F238E27FC236}">
                <a16:creationId xmlns:a16="http://schemas.microsoft.com/office/drawing/2014/main" id="{66500D69-B8B4-42E7-8F39-F9D3FB350EF6}"/>
              </a:ext>
            </a:extLst>
          </p:cNvPr>
          <p:cNvCxnSpPr>
            <a:cxnSpLocks/>
          </p:cNvCxnSpPr>
          <p:nvPr/>
        </p:nvCxnSpPr>
        <p:spPr>
          <a:xfrm flipH="1" flipV="1">
            <a:off x="5956917" y="2149018"/>
            <a:ext cx="809137" cy="1"/>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9715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8" y="0"/>
            <a:ext cx="8877301" cy="874351"/>
          </a:xfrm>
          <a:prstGeom prst="rect">
            <a:avLst/>
          </a:prstGeom>
          <a:solidFill>
            <a:srgbClr val="0070C0"/>
          </a:solidFill>
        </p:spPr>
        <p:txBody>
          <a:bodyPr wrap="square" rtlCol="0" anchor="ctr" anchorCtr="0">
            <a:noAutofit/>
          </a:bodyPr>
          <a:lstStyle/>
          <a:p>
            <a:r>
              <a:rPr lang="en-GB" sz="4400" dirty="0">
                <a:solidFill>
                  <a:schemeClr val="bg1"/>
                </a:solidFill>
              </a:rPr>
              <a:t>Variables are </a:t>
            </a:r>
            <a:r>
              <a:rPr lang="en-GB" sz="4400" dirty="0">
                <a:solidFill>
                  <a:srgbClr val="FF9900"/>
                </a:solidFill>
              </a:rPr>
              <a:t>NOT</a:t>
            </a:r>
            <a:r>
              <a:rPr lang="en-GB" sz="4400" dirty="0">
                <a:solidFill>
                  <a:schemeClr val="bg1"/>
                </a:solidFill>
              </a:rPr>
              <a:t>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6667871" cy="856186"/>
          </a:xfrm>
          <a:prstGeom prst="rect">
            <a:avLst/>
          </a:prstGeom>
          <a:solidFill>
            <a:srgbClr val="0070C0"/>
          </a:solidFill>
        </p:spPr>
        <p:txBody>
          <a:bodyPr wrap="square" rtlCol="0" anchor="ctr" anchorCtr="0">
            <a:noAutofit/>
          </a:bodyPr>
          <a:lstStyle/>
          <a:p>
            <a:r>
              <a:rPr lang="en-GB" sz="3200" dirty="0">
                <a:solidFill>
                  <a:schemeClr val="bg1"/>
                </a:solidFill>
              </a:rPr>
              <a:t>We call the data written the value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644169"/>
            <a:ext cx="2545631" cy="1569660"/>
          </a:xfrm>
          <a:prstGeom prst="rect">
            <a:avLst/>
          </a:prstGeom>
          <a:noFill/>
        </p:spPr>
        <p:txBody>
          <a:bodyPr wrap="square" rtlCol="0">
            <a:spAutoFit/>
          </a:bodyPr>
          <a:lstStyle/>
          <a:p>
            <a:pPr algn="ctr"/>
            <a:r>
              <a:rPr lang="en-GB" sz="4800" dirty="0">
                <a:solidFill>
                  <a:srgbClr val="0070C0"/>
                </a:solidFill>
              </a:rPr>
              <a:t>text</a:t>
            </a:r>
          </a:p>
          <a:p>
            <a:pPr algn="ctr"/>
            <a:r>
              <a:rPr lang="en-GB" sz="4800" dirty="0">
                <a:solidFill>
                  <a:srgbClr val="0070C0"/>
                </a:solidFill>
              </a:rPr>
              <a:t>mum</a:t>
            </a:r>
          </a:p>
        </p:txBody>
      </p:sp>
      <p:sp>
        <p:nvSpPr>
          <p:cNvPr id="10" name="TextBox 9">
            <a:extLst>
              <a:ext uri="{FF2B5EF4-FFF2-40B4-BE49-F238E27FC236}">
                <a16:creationId xmlns:a16="http://schemas.microsoft.com/office/drawing/2014/main" id="{8F611A56-29DC-4794-8570-7BC99453D804}"/>
              </a:ext>
            </a:extLst>
          </p:cNvPr>
          <p:cNvSpPr txBox="1"/>
          <p:nvPr/>
        </p:nvSpPr>
        <p:spPr>
          <a:xfrm>
            <a:off x="6766053" y="1747701"/>
            <a:ext cx="1375285" cy="707886"/>
          </a:xfrm>
          <a:prstGeom prst="rect">
            <a:avLst/>
          </a:prstGeom>
          <a:noFill/>
        </p:spPr>
        <p:txBody>
          <a:bodyPr wrap="square" rtlCol="0">
            <a:spAutoFit/>
          </a:bodyPr>
          <a:lstStyle/>
          <a:p>
            <a:r>
              <a:rPr lang="en-GB" sz="4000" dirty="0">
                <a:solidFill>
                  <a:srgbClr val="0070C0"/>
                </a:solidFill>
              </a:rPr>
              <a:t>name</a:t>
            </a:r>
          </a:p>
        </p:txBody>
      </p:sp>
      <p:cxnSp>
        <p:nvCxnSpPr>
          <p:cNvPr id="12" name="Straight Arrow Connector 11">
            <a:extLst>
              <a:ext uri="{FF2B5EF4-FFF2-40B4-BE49-F238E27FC236}">
                <a16:creationId xmlns:a16="http://schemas.microsoft.com/office/drawing/2014/main" id="{66500D69-B8B4-42E7-8F39-F9D3FB350EF6}"/>
              </a:ext>
            </a:extLst>
          </p:cNvPr>
          <p:cNvCxnSpPr>
            <a:cxnSpLocks/>
          </p:cNvCxnSpPr>
          <p:nvPr/>
        </p:nvCxnSpPr>
        <p:spPr>
          <a:xfrm flipH="1" flipV="1">
            <a:off x="5701939" y="2149018"/>
            <a:ext cx="1064115" cy="1"/>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D513F743-AE95-47BC-9334-520136CA154B}"/>
              </a:ext>
            </a:extLst>
          </p:cNvPr>
          <p:cNvSpPr txBox="1"/>
          <p:nvPr/>
        </p:nvSpPr>
        <p:spPr>
          <a:xfrm>
            <a:off x="6766052" y="3014677"/>
            <a:ext cx="1375285" cy="707886"/>
          </a:xfrm>
          <a:prstGeom prst="rect">
            <a:avLst/>
          </a:prstGeom>
          <a:noFill/>
        </p:spPr>
        <p:txBody>
          <a:bodyPr wrap="square" rtlCol="0">
            <a:spAutoFit/>
          </a:bodyPr>
          <a:lstStyle/>
          <a:p>
            <a:r>
              <a:rPr lang="en-GB" sz="4000" dirty="0">
                <a:solidFill>
                  <a:srgbClr val="0070C0"/>
                </a:solidFill>
              </a:rPr>
              <a:t>value</a:t>
            </a:r>
          </a:p>
        </p:txBody>
      </p:sp>
      <p:cxnSp>
        <p:nvCxnSpPr>
          <p:cNvPr id="14" name="Straight Arrow Connector 13">
            <a:extLst>
              <a:ext uri="{FF2B5EF4-FFF2-40B4-BE49-F238E27FC236}">
                <a16:creationId xmlns:a16="http://schemas.microsoft.com/office/drawing/2014/main" id="{9AEE0F30-738D-4014-B585-C94BDC563778}"/>
              </a:ext>
            </a:extLst>
          </p:cNvPr>
          <p:cNvCxnSpPr>
            <a:cxnSpLocks/>
          </p:cNvCxnSpPr>
          <p:nvPr/>
        </p:nvCxnSpPr>
        <p:spPr>
          <a:xfrm flipH="1" flipV="1">
            <a:off x="5219699" y="3442844"/>
            <a:ext cx="1546354" cy="1"/>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0ADDD20-31B5-454E-A7DA-C95CF1799B36}"/>
              </a:ext>
            </a:extLst>
          </p:cNvPr>
          <p:cNvSpPr txBox="1"/>
          <p:nvPr/>
        </p:nvSpPr>
        <p:spPr>
          <a:xfrm>
            <a:off x="2880191" y="1624590"/>
            <a:ext cx="3402883" cy="830997"/>
          </a:xfrm>
          <a:prstGeom prst="rect">
            <a:avLst/>
          </a:prstGeom>
          <a:noFill/>
        </p:spPr>
        <p:txBody>
          <a:bodyPr wrap="square" rtlCol="0">
            <a:spAutoFit/>
          </a:bodyPr>
          <a:lstStyle/>
          <a:p>
            <a:pPr algn="ctr"/>
            <a:r>
              <a:rPr lang="en-GB" sz="4800" dirty="0" err="1">
                <a:solidFill>
                  <a:srgbClr val="0070C0"/>
                </a:solidFill>
              </a:rPr>
              <a:t>to_do</a:t>
            </a:r>
            <a:endParaRPr lang="en-GB" sz="4800" dirty="0">
              <a:solidFill>
                <a:srgbClr val="0070C0"/>
              </a:solidFill>
            </a:endParaRPr>
          </a:p>
        </p:txBody>
      </p:sp>
    </p:spTree>
    <p:extLst>
      <p:ext uri="{BB962C8B-B14F-4D97-AF65-F5344CB8AC3E}">
        <p14:creationId xmlns:p14="http://schemas.microsoft.com/office/powerpoint/2010/main" val="1389723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2007</TotalTime>
  <Words>860</Words>
  <Application>Microsoft Office PowerPoint</Application>
  <PresentationFormat>Widescreen</PresentationFormat>
  <Paragraphs>141</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Times New Roman</vt:lpstr>
      <vt:lpstr>Wingdings</vt:lpstr>
      <vt:lpstr>Office Theme</vt:lpstr>
      <vt:lpstr>Placeholder Variables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16</cp:revision>
  <dcterms:created xsi:type="dcterms:W3CDTF">2018-06-25T09:53:29Z</dcterms:created>
  <dcterms:modified xsi:type="dcterms:W3CDTF">2023-01-03T14:59:45Z</dcterms:modified>
</cp:coreProperties>
</file>