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98" r:id="rId3"/>
    <p:sldId id="299" r:id="rId4"/>
    <p:sldId id="261" r:id="rId5"/>
    <p:sldId id="309" r:id="rId6"/>
    <p:sldId id="300" r:id="rId7"/>
    <p:sldId id="301" r:id="rId8"/>
    <p:sldId id="310" r:id="rId9"/>
    <p:sldId id="302" r:id="rId10"/>
    <p:sldId id="303" r:id="rId11"/>
    <p:sldId id="311" r:id="rId12"/>
    <p:sldId id="312" r:id="rId13"/>
    <p:sldId id="313" r:id="rId14"/>
    <p:sldId id="314" r:id="rId15"/>
    <p:sldId id="306" r:id="rId16"/>
    <p:sldId id="307" r:id="rId17"/>
    <p:sldId id="275" r:id="rId18"/>
    <p:sldId id="55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23AFFC-1D7D-40A7-84F0-2002034F52D0}" v="3" dt="2023-01-03T14:45:15.5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sorterViewPr>
    <p:cViewPr>
      <p:scale>
        <a:sx n="44" d="100"/>
        <a:sy n="4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ip Bagge" userId="e3abba335f68304e" providerId="LiveId" clId="{AD23AFFC-1D7D-40A7-84F0-2002034F52D0}"/>
    <pc:docChg chg="modSld modMainMaster">
      <pc:chgData name="Philip Bagge" userId="e3abba335f68304e" providerId="LiveId" clId="{AD23AFFC-1D7D-40A7-84F0-2002034F52D0}" dt="2023-01-03T14:45:49.637" v="65" actId="1076"/>
      <pc:docMkLst>
        <pc:docMk/>
      </pc:docMkLst>
      <pc:sldChg chg="addSp modSp mod">
        <pc:chgData name="Philip Bagge" userId="e3abba335f68304e" providerId="LiveId" clId="{AD23AFFC-1D7D-40A7-84F0-2002034F52D0}" dt="2023-01-03T14:45:49.637" v="65" actId="1076"/>
        <pc:sldMkLst>
          <pc:docMk/>
          <pc:sldMk cId="2067189513" sldId="256"/>
        </pc:sldMkLst>
        <pc:spChg chg="add mod">
          <ac:chgData name="Philip Bagge" userId="e3abba335f68304e" providerId="LiveId" clId="{AD23AFFC-1D7D-40A7-84F0-2002034F52D0}" dt="2023-01-03T14:45:49.637" v="65" actId="1076"/>
          <ac:spMkLst>
            <pc:docMk/>
            <pc:sldMk cId="2067189513" sldId="256"/>
            <ac:spMk id="3" creationId="{614AF202-2DB7-F477-E610-6BE1824215D1}"/>
          </ac:spMkLst>
        </pc:spChg>
      </pc:sldChg>
      <pc:sldChg chg="modSp mod">
        <pc:chgData name="Philip Bagge" userId="e3abba335f68304e" providerId="LiveId" clId="{AD23AFFC-1D7D-40A7-84F0-2002034F52D0}" dt="2023-01-03T14:43:24.864" v="7" actId="14100"/>
        <pc:sldMkLst>
          <pc:docMk/>
          <pc:sldMk cId="452607167" sldId="298"/>
        </pc:sldMkLst>
        <pc:spChg chg="mod">
          <ac:chgData name="Philip Bagge" userId="e3abba335f68304e" providerId="LiveId" clId="{AD23AFFC-1D7D-40A7-84F0-2002034F52D0}" dt="2023-01-03T14:43:24.864" v="7" actId="14100"/>
          <ac:spMkLst>
            <pc:docMk/>
            <pc:sldMk cId="452607167" sldId="298"/>
            <ac:spMk id="26" creationId="{455C5DAF-B27A-4F0E-B27D-58B15DE8861A}"/>
          </ac:spMkLst>
        </pc:spChg>
      </pc:sldChg>
      <pc:sldChg chg="modSp mod">
        <pc:chgData name="Philip Bagge" userId="e3abba335f68304e" providerId="LiveId" clId="{AD23AFFC-1D7D-40A7-84F0-2002034F52D0}" dt="2023-01-03T14:44:19.601" v="8" actId="1076"/>
        <pc:sldMkLst>
          <pc:docMk/>
          <pc:sldMk cId="3013983513" sldId="303"/>
        </pc:sldMkLst>
        <pc:picChg chg="mod">
          <ac:chgData name="Philip Bagge" userId="e3abba335f68304e" providerId="LiveId" clId="{AD23AFFC-1D7D-40A7-84F0-2002034F52D0}" dt="2023-01-03T14:44:19.601" v="8" actId="1076"/>
          <ac:picMkLst>
            <pc:docMk/>
            <pc:sldMk cId="3013983513" sldId="303"/>
            <ac:picMk id="35" creationId="{F11A78BF-EC6D-4005-AC25-F5E4ACC6F9F1}"/>
          </ac:picMkLst>
        </pc:picChg>
      </pc:sldChg>
      <pc:sldChg chg="modSp mod">
        <pc:chgData name="Philip Bagge" userId="e3abba335f68304e" providerId="LiveId" clId="{AD23AFFC-1D7D-40A7-84F0-2002034F52D0}" dt="2023-01-03T14:44:24.605" v="9" actId="1076"/>
        <pc:sldMkLst>
          <pc:docMk/>
          <pc:sldMk cId="1146693792" sldId="311"/>
        </pc:sldMkLst>
        <pc:picChg chg="mod">
          <ac:chgData name="Philip Bagge" userId="e3abba335f68304e" providerId="LiveId" clId="{AD23AFFC-1D7D-40A7-84F0-2002034F52D0}" dt="2023-01-03T14:44:24.605" v="9" actId="1076"/>
          <ac:picMkLst>
            <pc:docMk/>
            <pc:sldMk cId="1146693792" sldId="311"/>
            <ac:picMk id="35" creationId="{F11A78BF-EC6D-4005-AC25-F5E4ACC6F9F1}"/>
          </ac:picMkLst>
        </pc:picChg>
      </pc:sldChg>
      <pc:sldChg chg="modSp mod">
        <pc:chgData name="Philip Bagge" userId="e3abba335f68304e" providerId="LiveId" clId="{AD23AFFC-1D7D-40A7-84F0-2002034F52D0}" dt="2023-01-03T14:44:30.973" v="10" actId="1076"/>
        <pc:sldMkLst>
          <pc:docMk/>
          <pc:sldMk cId="487505923" sldId="312"/>
        </pc:sldMkLst>
        <pc:picChg chg="mod">
          <ac:chgData name="Philip Bagge" userId="e3abba335f68304e" providerId="LiveId" clId="{AD23AFFC-1D7D-40A7-84F0-2002034F52D0}" dt="2023-01-03T14:44:30.973" v="10" actId="1076"/>
          <ac:picMkLst>
            <pc:docMk/>
            <pc:sldMk cId="487505923" sldId="312"/>
            <ac:picMk id="35" creationId="{F11A78BF-EC6D-4005-AC25-F5E4ACC6F9F1}"/>
          </ac:picMkLst>
        </pc:picChg>
      </pc:sldChg>
      <pc:sldChg chg="modSp mod">
        <pc:chgData name="Philip Bagge" userId="e3abba335f68304e" providerId="LiveId" clId="{AD23AFFC-1D7D-40A7-84F0-2002034F52D0}" dt="2023-01-03T14:44:36.629" v="11" actId="1076"/>
        <pc:sldMkLst>
          <pc:docMk/>
          <pc:sldMk cId="3303283885" sldId="313"/>
        </pc:sldMkLst>
        <pc:picChg chg="mod">
          <ac:chgData name="Philip Bagge" userId="e3abba335f68304e" providerId="LiveId" clId="{AD23AFFC-1D7D-40A7-84F0-2002034F52D0}" dt="2023-01-03T14:44:36.629" v="11" actId="1076"/>
          <ac:picMkLst>
            <pc:docMk/>
            <pc:sldMk cId="3303283885" sldId="313"/>
            <ac:picMk id="35" creationId="{F11A78BF-EC6D-4005-AC25-F5E4ACC6F9F1}"/>
          </ac:picMkLst>
        </pc:picChg>
      </pc:sldChg>
      <pc:sldMasterChg chg="addSp modSp mod">
        <pc:chgData name="Philip Bagge" userId="e3abba335f68304e" providerId="LiveId" clId="{AD23AFFC-1D7D-40A7-84F0-2002034F52D0}" dt="2023-01-03T14:42:54.648" v="4" actId="1076"/>
        <pc:sldMasterMkLst>
          <pc:docMk/>
          <pc:sldMasterMk cId="47383329" sldId="2147483648"/>
        </pc:sldMasterMkLst>
        <pc:spChg chg="add mod">
          <ac:chgData name="Philip Bagge" userId="e3abba335f68304e" providerId="LiveId" clId="{AD23AFFC-1D7D-40A7-84F0-2002034F52D0}" dt="2023-01-03T14:42:54.648" v="4" actId="1076"/>
          <ac:spMkLst>
            <pc:docMk/>
            <pc:sldMasterMk cId="47383329" sldId="2147483648"/>
            <ac:spMk id="4" creationId="{A76038D4-0CA6-272A-8C5F-120B241B9F26}"/>
          </ac:spMkLst>
        </pc:spChg>
        <pc:picChg chg="add mod">
          <ac:chgData name="Philip Bagge" userId="e3abba335f68304e" providerId="LiveId" clId="{AD23AFFC-1D7D-40A7-84F0-2002034F52D0}" dt="2023-01-03T14:42:40.805" v="1" actId="14100"/>
          <ac:picMkLst>
            <pc:docMk/>
            <pc:sldMasterMk cId="47383329" sldId="2147483648"/>
            <ac:picMk id="3" creationId="{1765651B-7D8A-AA87-C19B-8926BD8F0BF1}"/>
          </ac:picMkLst>
        </pc:pic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BB1B12-5B95-4976-A6E9-AE905AF5CA71}" type="datetimeFigureOut">
              <a:rPr lang="en-GB" smtClean="0"/>
              <a:t>03/01/2023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F30383-5168-46AC-BF4C-B9CB6CE4277A}" type="slidenum">
              <a:rPr lang="en-GB" smtClean="0"/>
              <a:t>‹#›</a:t>
            </a:fld>
            <a:endParaRPr lang="en-GB"/>
          </a:p>
        </p:txBody>
      </p:sp>
    </p:spTree>
    <p:extLst>
      <p:ext uri="{BB962C8B-B14F-4D97-AF65-F5344CB8AC3E}">
        <p14:creationId xmlns:p14="http://schemas.microsoft.com/office/powerpoint/2010/main" val="1002768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your pupils if they can think of any more </a:t>
            </a:r>
          </a:p>
          <a:p>
            <a:r>
              <a:rPr lang="en-GB" dirty="0"/>
              <a:t>(sleeping is a good one)</a:t>
            </a:r>
          </a:p>
        </p:txBody>
      </p:sp>
      <p:sp>
        <p:nvSpPr>
          <p:cNvPr id="4" name="Slide Number Placeholder 3"/>
          <p:cNvSpPr>
            <a:spLocks noGrp="1"/>
          </p:cNvSpPr>
          <p:nvPr>
            <p:ph type="sldNum" sz="quarter" idx="5"/>
          </p:nvPr>
        </p:nvSpPr>
        <p:spPr/>
        <p:txBody>
          <a:bodyPr/>
          <a:lstStyle/>
          <a:p>
            <a:fld id="{9C51C5D9-7B99-4255-BC3C-70224174BC27}" type="slidenum">
              <a:rPr lang="en-GB" smtClean="0"/>
              <a:t>4</a:t>
            </a:fld>
            <a:endParaRPr lang="en-GB"/>
          </a:p>
        </p:txBody>
      </p:sp>
    </p:spTree>
    <p:extLst>
      <p:ext uri="{BB962C8B-B14F-4D97-AF65-F5344CB8AC3E}">
        <p14:creationId xmlns:p14="http://schemas.microsoft.com/office/powerpoint/2010/main" val="1085846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Emphasise that the procedures are started from the algorithm on the right. They can be used over and over again. Read the script on the right and reference the procedures on the left.</a:t>
            </a:r>
          </a:p>
        </p:txBody>
      </p:sp>
      <p:sp>
        <p:nvSpPr>
          <p:cNvPr id="4" name="Slide Number Placeholder 3"/>
          <p:cNvSpPr>
            <a:spLocks noGrp="1"/>
          </p:cNvSpPr>
          <p:nvPr>
            <p:ph type="sldNum" sz="quarter" idx="5"/>
          </p:nvPr>
        </p:nvSpPr>
        <p:spPr/>
        <p:txBody>
          <a:bodyPr/>
          <a:lstStyle/>
          <a:p>
            <a:fld id="{9C51C5D9-7B99-4255-BC3C-70224174BC27}" type="slidenum">
              <a:rPr lang="en-GB" smtClean="0"/>
              <a:t>13</a:t>
            </a:fld>
            <a:endParaRPr lang="en-GB"/>
          </a:p>
        </p:txBody>
      </p:sp>
    </p:spTree>
    <p:extLst>
      <p:ext uri="{BB962C8B-B14F-4D97-AF65-F5344CB8AC3E}">
        <p14:creationId xmlns:p14="http://schemas.microsoft.com/office/powerpoint/2010/main" val="2946572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Emphasise that the procedures are started from the algorithm on the right. They can be used over and over again. Read the script on the right and reference the procedures on the left.</a:t>
            </a:r>
          </a:p>
        </p:txBody>
      </p:sp>
      <p:sp>
        <p:nvSpPr>
          <p:cNvPr id="4" name="Slide Number Placeholder 3"/>
          <p:cNvSpPr>
            <a:spLocks noGrp="1"/>
          </p:cNvSpPr>
          <p:nvPr>
            <p:ph type="sldNum" sz="quarter" idx="5"/>
          </p:nvPr>
        </p:nvSpPr>
        <p:spPr/>
        <p:txBody>
          <a:bodyPr/>
          <a:lstStyle/>
          <a:p>
            <a:fld id="{9C51C5D9-7B99-4255-BC3C-70224174BC27}" type="slidenum">
              <a:rPr lang="en-GB" smtClean="0"/>
              <a:t>14</a:t>
            </a:fld>
            <a:endParaRPr lang="en-GB"/>
          </a:p>
        </p:txBody>
      </p:sp>
    </p:spTree>
    <p:extLst>
      <p:ext uri="{BB962C8B-B14F-4D97-AF65-F5344CB8AC3E}">
        <p14:creationId xmlns:p14="http://schemas.microsoft.com/office/powerpoint/2010/main" val="1943368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Emphasise that the procedures are started from the algorithm on the right. They can be used over and over again. Read the script on the right and reference the procedures on the left.</a:t>
            </a:r>
          </a:p>
        </p:txBody>
      </p:sp>
      <p:sp>
        <p:nvSpPr>
          <p:cNvPr id="4" name="Slide Number Placeholder 3"/>
          <p:cNvSpPr>
            <a:spLocks noGrp="1"/>
          </p:cNvSpPr>
          <p:nvPr>
            <p:ph type="sldNum" sz="quarter" idx="5"/>
          </p:nvPr>
        </p:nvSpPr>
        <p:spPr/>
        <p:txBody>
          <a:bodyPr/>
          <a:lstStyle/>
          <a:p>
            <a:fld id="{9C51C5D9-7B99-4255-BC3C-70224174BC27}" type="slidenum">
              <a:rPr lang="en-GB" smtClean="0"/>
              <a:t>15</a:t>
            </a:fld>
            <a:endParaRPr lang="en-GB"/>
          </a:p>
        </p:txBody>
      </p:sp>
    </p:spTree>
    <p:extLst>
      <p:ext uri="{BB962C8B-B14F-4D97-AF65-F5344CB8AC3E}">
        <p14:creationId xmlns:p14="http://schemas.microsoft.com/office/powerpoint/2010/main" val="4092471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Emphasise that the procedures are started from the algorithm on the right. They can be used over and over again. Read the script on the right and reference the procedures on the left.</a:t>
            </a:r>
          </a:p>
        </p:txBody>
      </p:sp>
      <p:sp>
        <p:nvSpPr>
          <p:cNvPr id="4" name="Slide Number Placeholder 3"/>
          <p:cNvSpPr>
            <a:spLocks noGrp="1"/>
          </p:cNvSpPr>
          <p:nvPr>
            <p:ph type="sldNum" sz="quarter" idx="5"/>
          </p:nvPr>
        </p:nvSpPr>
        <p:spPr/>
        <p:txBody>
          <a:bodyPr/>
          <a:lstStyle/>
          <a:p>
            <a:fld id="{9C51C5D9-7B99-4255-BC3C-70224174BC27}" type="slidenum">
              <a:rPr lang="en-GB" smtClean="0"/>
              <a:t>16</a:t>
            </a:fld>
            <a:endParaRPr lang="en-GB"/>
          </a:p>
        </p:txBody>
      </p:sp>
    </p:spTree>
    <p:extLst>
      <p:ext uri="{BB962C8B-B14F-4D97-AF65-F5344CB8AC3E}">
        <p14:creationId xmlns:p14="http://schemas.microsoft.com/office/powerpoint/2010/main" val="3499502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51C5D9-7B99-4255-BC3C-70224174BC27}" type="slidenum">
              <a:rPr lang="en-GB" smtClean="0"/>
              <a:t>17</a:t>
            </a:fld>
            <a:endParaRPr lang="en-GB"/>
          </a:p>
        </p:txBody>
      </p:sp>
    </p:spTree>
    <p:extLst>
      <p:ext uri="{BB962C8B-B14F-4D97-AF65-F5344CB8AC3E}">
        <p14:creationId xmlns:p14="http://schemas.microsoft.com/office/powerpoint/2010/main" val="3897231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your pupils if they can think of any more </a:t>
            </a:r>
          </a:p>
          <a:p>
            <a:r>
              <a:rPr lang="en-GB" dirty="0"/>
              <a:t>(sleeping is a good one)</a:t>
            </a:r>
          </a:p>
        </p:txBody>
      </p:sp>
      <p:sp>
        <p:nvSpPr>
          <p:cNvPr id="4" name="Slide Number Placeholder 3"/>
          <p:cNvSpPr>
            <a:spLocks noGrp="1"/>
          </p:cNvSpPr>
          <p:nvPr>
            <p:ph type="sldNum" sz="quarter" idx="5"/>
          </p:nvPr>
        </p:nvSpPr>
        <p:spPr/>
        <p:txBody>
          <a:bodyPr/>
          <a:lstStyle/>
          <a:p>
            <a:fld id="{9C51C5D9-7B99-4255-BC3C-70224174BC27}" type="slidenum">
              <a:rPr lang="en-GB" smtClean="0"/>
              <a:t>5</a:t>
            </a:fld>
            <a:endParaRPr lang="en-GB"/>
          </a:p>
        </p:txBody>
      </p:sp>
    </p:spTree>
    <p:extLst>
      <p:ext uri="{BB962C8B-B14F-4D97-AF65-F5344CB8AC3E}">
        <p14:creationId xmlns:p14="http://schemas.microsoft.com/office/powerpoint/2010/main" val="3364347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Maybe get pupils to order the landing procedure or do it as a whole class.</a:t>
            </a:r>
          </a:p>
        </p:txBody>
      </p:sp>
      <p:sp>
        <p:nvSpPr>
          <p:cNvPr id="4" name="Slide Number Placeholder 3"/>
          <p:cNvSpPr>
            <a:spLocks noGrp="1"/>
          </p:cNvSpPr>
          <p:nvPr>
            <p:ph type="sldNum" sz="quarter" idx="5"/>
          </p:nvPr>
        </p:nvSpPr>
        <p:spPr/>
        <p:txBody>
          <a:bodyPr/>
          <a:lstStyle/>
          <a:p>
            <a:fld id="{9C51C5D9-7B99-4255-BC3C-70224174BC27}" type="slidenum">
              <a:rPr lang="en-GB" smtClean="0"/>
              <a:t>6</a:t>
            </a:fld>
            <a:endParaRPr lang="en-GB"/>
          </a:p>
        </p:txBody>
      </p:sp>
    </p:spTree>
    <p:extLst>
      <p:ext uri="{BB962C8B-B14F-4D97-AF65-F5344CB8AC3E}">
        <p14:creationId xmlns:p14="http://schemas.microsoft.com/office/powerpoint/2010/main" val="3686731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Emphasise that the procedures are started from the algorithm on the right. They can be used over and over again. Read the script on the right and reference the procedures on the left.</a:t>
            </a:r>
          </a:p>
        </p:txBody>
      </p:sp>
      <p:sp>
        <p:nvSpPr>
          <p:cNvPr id="4" name="Slide Number Placeholder 3"/>
          <p:cNvSpPr>
            <a:spLocks noGrp="1"/>
          </p:cNvSpPr>
          <p:nvPr>
            <p:ph type="sldNum" sz="quarter" idx="5"/>
          </p:nvPr>
        </p:nvSpPr>
        <p:spPr/>
        <p:txBody>
          <a:bodyPr/>
          <a:lstStyle/>
          <a:p>
            <a:fld id="{9C51C5D9-7B99-4255-BC3C-70224174BC27}" type="slidenum">
              <a:rPr lang="en-GB" smtClean="0"/>
              <a:t>7</a:t>
            </a:fld>
            <a:endParaRPr lang="en-GB"/>
          </a:p>
        </p:txBody>
      </p:sp>
    </p:spTree>
    <p:extLst>
      <p:ext uri="{BB962C8B-B14F-4D97-AF65-F5344CB8AC3E}">
        <p14:creationId xmlns:p14="http://schemas.microsoft.com/office/powerpoint/2010/main" val="1366970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Emphasise that the procedures are started from the algorithm on the right. They can be used over and over again. Read the script on the right and reference the procedures on the left.</a:t>
            </a:r>
          </a:p>
        </p:txBody>
      </p:sp>
      <p:sp>
        <p:nvSpPr>
          <p:cNvPr id="4" name="Slide Number Placeholder 3"/>
          <p:cNvSpPr>
            <a:spLocks noGrp="1"/>
          </p:cNvSpPr>
          <p:nvPr>
            <p:ph type="sldNum" sz="quarter" idx="5"/>
          </p:nvPr>
        </p:nvSpPr>
        <p:spPr/>
        <p:txBody>
          <a:bodyPr/>
          <a:lstStyle/>
          <a:p>
            <a:fld id="{9C51C5D9-7B99-4255-BC3C-70224174BC27}" type="slidenum">
              <a:rPr lang="en-GB" smtClean="0"/>
              <a:t>8</a:t>
            </a:fld>
            <a:endParaRPr lang="en-GB"/>
          </a:p>
        </p:txBody>
      </p:sp>
    </p:spTree>
    <p:extLst>
      <p:ext uri="{BB962C8B-B14F-4D97-AF65-F5344CB8AC3E}">
        <p14:creationId xmlns:p14="http://schemas.microsoft.com/office/powerpoint/2010/main" val="3436026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Emphasise that the procedures are started from the algorithm on the right. They can be used over and over again. Read the script on the right and reference the procedures on the left.</a:t>
            </a:r>
          </a:p>
        </p:txBody>
      </p:sp>
      <p:sp>
        <p:nvSpPr>
          <p:cNvPr id="4" name="Slide Number Placeholder 3"/>
          <p:cNvSpPr>
            <a:spLocks noGrp="1"/>
          </p:cNvSpPr>
          <p:nvPr>
            <p:ph type="sldNum" sz="quarter" idx="5"/>
          </p:nvPr>
        </p:nvSpPr>
        <p:spPr/>
        <p:txBody>
          <a:bodyPr/>
          <a:lstStyle/>
          <a:p>
            <a:fld id="{9C51C5D9-7B99-4255-BC3C-70224174BC27}" type="slidenum">
              <a:rPr lang="en-GB" smtClean="0"/>
              <a:t>9</a:t>
            </a:fld>
            <a:endParaRPr lang="en-GB"/>
          </a:p>
        </p:txBody>
      </p:sp>
    </p:spTree>
    <p:extLst>
      <p:ext uri="{BB962C8B-B14F-4D97-AF65-F5344CB8AC3E}">
        <p14:creationId xmlns:p14="http://schemas.microsoft.com/office/powerpoint/2010/main" val="2120416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Emphasise that the procedures are started from the algorithm on the right. They can be used over and over again. Read the script on the right and reference the procedures on the left.</a:t>
            </a:r>
          </a:p>
        </p:txBody>
      </p:sp>
      <p:sp>
        <p:nvSpPr>
          <p:cNvPr id="4" name="Slide Number Placeholder 3"/>
          <p:cNvSpPr>
            <a:spLocks noGrp="1"/>
          </p:cNvSpPr>
          <p:nvPr>
            <p:ph type="sldNum" sz="quarter" idx="5"/>
          </p:nvPr>
        </p:nvSpPr>
        <p:spPr/>
        <p:txBody>
          <a:bodyPr/>
          <a:lstStyle/>
          <a:p>
            <a:fld id="{9C51C5D9-7B99-4255-BC3C-70224174BC27}" type="slidenum">
              <a:rPr lang="en-GB" smtClean="0"/>
              <a:t>10</a:t>
            </a:fld>
            <a:endParaRPr lang="en-GB"/>
          </a:p>
        </p:txBody>
      </p:sp>
    </p:spTree>
    <p:extLst>
      <p:ext uri="{BB962C8B-B14F-4D97-AF65-F5344CB8AC3E}">
        <p14:creationId xmlns:p14="http://schemas.microsoft.com/office/powerpoint/2010/main" val="3860085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Emphasise that the procedures are started from the algorithm on the right. They can be used over and over again. Read the script on the right and reference the procedures on the left.</a:t>
            </a:r>
          </a:p>
        </p:txBody>
      </p:sp>
      <p:sp>
        <p:nvSpPr>
          <p:cNvPr id="4" name="Slide Number Placeholder 3"/>
          <p:cNvSpPr>
            <a:spLocks noGrp="1"/>
          </p:cNvSpPr>
          <p:nvPr>
            <p:ph type="sldNum" sz="quarter" idx="5"/>
          </p:nvPr>
        </p:nvSpPr>
        <p:spPr/>
        <p:txBody>
          <a:bodyPr/>
          <a:lstStyle/>
          <a:p>
            <a:fld id="{9C51C5D9-7B99-4255-BC3C-70224174BC27}" type="slidenum">
              <a:rPr lang="en-GB" smtClean="0"/>
              <a:t>11</a:t>
            </a:fld>
            <a:endParaRPr lang="en-GB"/>
          </a:p>
        </p:txBody>
      </p:sp>
    </p:spTree>
    <p:extLst>
      <p:ext uri="{BB962C8B-B14F-4D97-AF65-F5344CB8AC3E}">
        <p14:creationId xmlns:p14="http://schemas.microsoft.com/office/powerpoint/2010/main" val="3322250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Emphasise that the procedures are started from the algorithm on the right. They can be used over and over again. Read the script on the right and reference the procedures on the left.</a:t>
            </a:r>
          </a:p>
        </p:txBody>
      </p:sp>
      <p:sp>
        <p:nvSpPr>
          <p:cNvPr id="4" name="Slide Number Placeholder 3"/>
          <p:cNvSpPr>
            <a:spLocks noGrp="1"/>
          </p:cNvSpPr>
          <p:nvPr>
            <p:ph type="sldNum" sz="quarter" idx="5"/>
          </p:nvPr>
        </p:nvSpPr>
        <p:spPr/>
        <p:txBody>
          <a:bodyPr/>
          <a:lstStyle/>
          <a:p>
            <a:fld id="{9C51C5D9-7B99-4255-BC3C-70224174BC27}" type="slidenum">
              <a:rPr lang="en-GB" smtClean="0"/>
              <a:t>12</a:t>
            </a:fld>
            <a:endParaRPr lang="en-GB"/>
          </a:p>
        </p:txBody>
      </p:sp>
    </p:spTree>
    <p:extLst>
      <p:ext uri="{BB962C8B-B14F-4D97-AF65-F5344CB8AC3E}">
        <p14:creationId xmlns:p14="http://schemas.microsoft.com/office/powerpoint/2010/main" val="2579698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EC166-4201-4B0E-B478-9C14BF5F6C8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1531430-6953-4504-8FAC-4FB3E5E7BBE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2EDD5BE-2391-438F-85E1-1C29C75D21E8}"/>
              </a:ext>
            </a:extLst>
          </p:cNvPr>
          <p:cNvSpPr>
            <a:spLocks noGrp="1"/>
          </p:cNvSpPr>
          <p:nvPr>
            <p:ph type="dt" sz="half" idx="10"/>
          </p:nvPr>
        </p:nvSpPr>
        <p:spPr>
          <a:xfrm>
            <a:off x="838200" y="6356350"/>
            <a:ext cx="2743200" cy="365125"/>
          </a:xfrm>
          <a:prstGeom prst="rect">
            <a:avLst/>
          </a:prstGeom>
        </p:spPr>
        <p:txBody>
          <a:bodyPr/>
          <a:lstStyle/>
          <a:p>
            <a:fld id="{81000678-8D29-4DDA-AD33-E8F12FDA368C}" type="datetimeFigureOut">
              <a:rPr lang="en-GB" smtClean="0"/>
              <a:t>03/01/2023</a:t>
            </a:fld>
            <a:endParaRPr lang="en-GB"/>
          </a:p>
        </p:txBody>
      </p:sp>
      <p:sp>
        <p:nvSpPr>
          <p:cNvPr id="5" name="Footer Placeholder 4">
            <a:extLst>
              <a:ext uri="{FF2B5EF4-FFF2-40B4-BE49-F238E27FC236}">
                <a16:creationId xmlns:a16="http://schemas.microsoft.com/office/drawing/2014/main" id="{58E1A177-BFCF-489A-8286-3635576C138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93C6F13-80E4-4D8A-8C3C-2FA6A37A4D7A}"/>
              </a:ext>
            </a:extLst>
          </p:cNvPr>
          <p:cNvSpPr>
            <a:spLocks noGrp="1"/>
          </p:cNvSpPr>
          <p:nvPr>
            <p:ph type="sldNum" sz="quarter" idx="12"/>
          </p:nvPr>
        </p:nvSpPr>
        <p:spPr>
          <a:xfrm>
            <a:off x="8610600" y="6356350"/>
            <a:ext cx="2743200" cy="365125"/>
          </a:xfrm>
          <a:prstGeom prst="rect">
            <a:avLst/>
          </a:prstGeom>
        </p:spPr>
        <p:txBody>
          <a:bodyPr/>
          <a:lstStyle/>
          <a:p>
            <a:fld id="{3C010418-840C-446A-BE59-E222B3BF7C2B}" type="slidenum">
              <a:rPr lang="en-GB" smtClean="0"/>
              <a:t>‹#›</a:t>
            </a:fld>
            <a:endParaRPr lang="en-GB"/>
          </a:p>
        </p:txBody>
      </p:sp>
    </p:spTree>
    <p:extLst>
      <p:ext uri="{BB962C8B-B14F-4D97-AF65-F5344CB8AC3E}">
        <p14:creationId xmlns:p14="http://schemas.microsoft.com/office/powerpoint/2010/main" val="853638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0EB94-1420-4BFF-8CB5-ED48FAF0569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075DD0-7B41-45A4-B6D7-309156D38CA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10CD69-7BE8-477A-9D12-5A109DC14E07}"/>
              </a:ext>
            </a:extLst>
          </p:cNvPr>
          <p:cNvSpPr>
            <a:spLocks noGrp="1"/>
          </p:cNvSpPr>
          <p:nvPr>
            <p:ph type="dt" sz="half" idx="10"/>
          </p:nvPr>
        </p:nvSpPr>
        <p:spPr>
          <a:xfrm>
            <a:off x="838200" y="6356350"/>
            <a:ext cx="2743200" cy="365125"/>
          </a:xfrm>
          <a:prstGeom prst="rect">
            <a:avLst/>
          </a:prstGeom>
        </p:spPr>
        <p:txBody>
          <a:bodyPr/>
          <a:lstStyle/>
          <a:p>
            <a:fld id="{81000678-8D29-4DDA-AD33-E8F12FDA368C}" type="datetimeFigureOut">
              <a:rPr lang="en-GB" smtClean="0"/>
              <a:t>03/01/2023</a:t>
            </a:fld>
            <a:endParaRPr lang="en-GB"/>
          </a:p>
        </p:txBody>
      </p:sp>
      <p:sp>
        <p:nvSpPr>
          <p:cNvPr id="5" name="Footer Placeholder 4">
            <a:extLst>
              <a:ext uri="{FF2B5EF4-FFF2-40B4-BE49-F238E27FC236}">
                <a16:creationId xmlns:a16="http://schemas.microsoft.com/office/drawing/2014/main" id="{CAB61998-DFB9-4124-BCC3-2D15D12CD0C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8CC3DF1-4E6E-43D4-A145-96AD82C02561}"/>
              </a:ext>
            </a:extLst>
          </p:cNvPr>
          <p:cNvSpPr>
            <a:spLocks noGrp="1"/>
          </p:cNvSpPr>
          <p:nvPr>
            <p:ph type="sldNum" sz="quarter" idx="12"/>
          </p:nvPr>
        </p:nvSpPr>
        <p:spPr>
          <a:xfrm>
            <a:off x="8610600" y="6356350"/>
            <a:ext cx="2743200" cy="365125"/>
          </a:xfrm>
          <a:prstGeom prst="rect">
            <a:avLst/>
          </a:prstGeom>
        </p:spPr>
        <p:txBody>
          <a:bodyPr/>
          <a:lstStyle/>
          <a:p>
            <a:fld id="{3C010418-840C-446A-BE59-E222B3BF7C2B}" type="slidenum">
              <a:rPr lang="en-GB" smtClean="0"/>
              <a:t>‹#›</a:t>
            </a:fld>
            <a:endParaRPr lang="en-GB"/>
          </a:p>
        </p:txBody>
      </p:sp>
    </p:spTree>
    <p:extLst>
      <p:ext uri="{BB962C8B-B14F-4D97-AF65-F5344CB8AC3E}">
        <p14:creationId xmlns:p14="http://schemas.microsoft.com/office/powerpoint/2010/main" val="1552607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F135A0-6931-4973-AF81-C4B809CE0CF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F9101FB-31BD-4E99-9826-710F084015B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693D94-3EA8-48F8-827B-82D23B7E8381}"/>
              </a:ext>
            </a:extLst>
          </p:cNvPr>
          <p:cNvSpPr>
            <a:spLocks noGrp="1"/>
          </p:cNvSpPr>
          <p:nvPr>
            <p:ph type="dt" sz="half" idx="10"/>
          </p:nvPr>
        </p:nvSpPr>
        <p:spPr>
          <a:xfrm>
            <a:off x="838200" y="6356350"/>
            <a:ext cx="2743200" cy="365125"/>
          </a:xfrm>
          <a:prstGeom prst="rect">
            <a:avLst/>
          </a:prstGeom>
        </p:spPr>
        <p:txBody>
          <a:bodyPr/>
          <a:lstStyle/>
          <a:p>
            <a:fld id="{81000678-8D29-4DDA-AD33-E8F12FDA368C}" type="datetimeFigureOut">
              <a:rPr lang="en-GB" smtClean="0"/>
              <a:t>03/01/2023</a:t>
            </a:fld>
            <a:endParaRPr lang="en-GB"/>
          </a:p>
        </p:txBody>
      </p:sp>
      <p:sp>
        <p:nvSpPr>
          <p:cNvPr id="5" name="Footer Placeholder 4">
            <a:extLst>
              <a:ext uri="{FF2B5EF4-FFF2-40B4-BE49-F238E27FC236}">
                <a16:creationId xmlns:a16="http://schemas.microsoft.com/office/drawing/2014/main" id="{060EEAFA-9BDB-43D5-B917-640B9EF7C64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E0C2548-0DDE-4B69-8AC9-CC22731D5E63}"/>
              </a:ext>
            </a:extLst>
          </p:cNvPr>
          <p:cNvSpPr>
            <a:spLocks noGrp="1"/>
          </p:cNvSpPr>
          <p:nvPr>
            <p:ph type="sldNum" sz="quarter" idx="12"/>
          </p:nvPr>
        </p:nvSpPr>
        <p:spPr>
          <a:xfrm>
            <a:off x="8610600" y="6356350"/>
            <a:ext cx="2743200" cy="365125"/>
          </a:xfrm>
          <a:prstGeom prst="rect">
            <a:avLst/>
          </a:prstGeom>
        </p:spPr>
        <p:txBody>
          <a:bodyPr/>
          <a:lstStyle/>
          <a:p>
            <a:fld id="{3C010418-840C-446A-BE59-E222B3BF7C2B}" type="slidenum">
              <a:rPr lang="en-GB" smtClean="0"/>
              <a:t>‹#›</a:t>
            </a:fld>
            <a:endParaRPr lang="en-GB"/>
          </a:p>
        </p:txBody>
      </p:sp>
    </p:spTree>
    <p:extLst>
      <p:ext uri="{BB962C8B-B14F-4D97-AF65-F5344CB8AC3E}">
        <p14:creationId xmlns:p14="http://schemas.microsoft.com/office/powerpoint/2010/main" val="2239460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B5373-D3B9-4E65-A767-E825D5A3BD4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56AE5F1-01C7-4643-97A9-0EC9BE92D058}"/>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434381-0FA6-4F95-ACDA-D0F1125115C7}"/>
              </a:ext>
            </a:extLst>
          </p:cNvPr>
          <p:cNvSpPr>
            <a:spLocks noGrp="1"/>
          </p:cNvSpPr>
          <p:nvPr>
            <p:ph type="dt" sz="half" idx="10"/>
          </p:nvPr>
        </p:nvSpPr>
        <p:spPr>
          <a:xfrm>
            <a:off x="838200" y="6356350"/>
            <a:ext cx="2743200" cy="365125"/>
          </a:xfrm>
          <a:prstGeom prst="rect">
            <a:avLst/>
          </a:prstGeom>
        </p:spPr>
        <p:txBody>
          <a:bodyPr/>
          <a:lstStyle/>
          <a:p>
            <a:fld id="{81000678-8D29-4DDA-AD33-E8F12FDA368C}" type="datetimeFigureOut">
              <a:rPr lang="en-GB" smtClean="0"/>
              <a:t>03/01/2023</a:t>
            </a:fld>
            <a:endParaRPr lang="en-GB"/>
          </a:p>
        </p:txBody>
      </p:sp>
      <p:sp>
        <p:nvSpPr>
          <p:cNvPr id="5" name="Footer Placeholder 4">
            <a:extLst>
              <a:ext uri="{FF2B5EF4-FFF2-40B4-BE49-F238E27FC236}">
                <a16:creationId xmlns:a16="http://schemas.microsoft.com/office/drawing/2014/main" id="{1EB136B3-C2FD-41EF-8482-AFF0F199F00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2AC8BB15-58D3-480B-8617-EE346C954384}"/>
              </a:ext>
            </a:extLst>
          </p:cNvPr>
          <p:cNvSpPr>
            <a:spLocks noGrp="1"/>
          </p:cNvSpPr>
          <p:nvPr>
            <p:ph type="sldNum" sz="quarter" idx="12"/>
          </p:nvPr>
        </p:nvSpPr>
        <p:spPr>
          <a:xfrm>
            <a:off x="8610600" y="6356350"/>
            <a:ext cx="2743200" cy="365125"/>
          </a:xfrm>
          <a:prstGeom prst="rect">
            <a:avLst/>
          </a:prstGeom>
        </p:spPr>
        <p:txBody>
          <a:bodyPr/>
          <a:lstStyle/>
          <a:p>
            <a:fld id="{3C010418-840C-446A-BE59-E222B3BF7C2B}" type="slidenum">
              <a:rPr lang="en-GB" smtClean="0"/>
              <a:t>‹#›</a:t>
            </a:fld>
            <a:endParaRPr lang="en-GB"/>
          </a:p>
        </p:txBody>
      </p:sp>
    </p:spTree>
    <p:extLst>
      <p:ext uri="{BB962C8B-B14F-4D97-AF65-F5344CB8AC3E}">
        <p14:creationId xmlns:p14="http://schemas.microsoft.com/office/powerpoint/2010/main" val="4145609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F3E95-6935-4B05-A501-7D0CE48FD58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2EBA1C0-A862-4736-B72A-C000B93F016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0A0DE90-A122-4A36-A0CD-A8D7B9103420}"/>
              </a:ext>
            </a:extLst>
          </p:cNvPr>
          <p:cNvSpPr>
            <a:spLocks noGrp="1"/>
          </p:cNvSpPr>
          <p:nvPr>
            <p:ph type="dt" sz="half" idx="10"/>
          </p:nvPr>
        </p:nvSpPr>
        <p:spPr>
          <a:xfrm>
            <a:off x="838200" y="6356350"/>
            <a:ext cx="2743200" cy="365125"/>
          </a:xfrm>
          <a:prstGeom prst="rect">
            <a:avLst/>
          </a:prstGeom>
        </p:spPr>
        <p:txBody>
          <a:bodyPr/>
          <a:lstStyle/>
          <a:p>
            <a:fld id="{81000678-8D29-4DDA-AD33-E8F12FDA368C}" type="datetimeFigureOut">
              <a:rPr lang="en-GB" smtClean="0"/>
              <a:t>03/01/2023</a:t>
            </a:fld>
            <a:endParaRPr lang="en-GB"/>
          </a:p>
        </p:txBody>
      </p:sp>
      <p:sp>
        <p:nvSpPr>
          <p:cNvPr id="5" name="Footer Placeholder 4">
            <a:extLst>
              <a:ext uri="{FF2B5EF4-FFF2-40B4-BE49-F238E27FC236}">
                <a16:creationId xmlns:a16="http://schemas.microsoft.com/office/drawing/2014/main" id="{0FF58B89-F346-4882-A391-8AD55ED5854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CB7089E-8734-408E-9C7A-17E803A4BD50}"/>
              </a:ext>
            </a:extLst>
          </p:cNvPr>
          <p:cNvSpPr>
            <a:spLocks noGrp="1"/>
          </p:cNvSpPr>
          <p:nvPr>
            <p:ph type="sldNum" sz="quarter" idx="12"/>
          </p:nvPr>
        </p:nvSpPr>
        <p:spPr>
          <a:xfrm>
            <a:off x="8610600" y="6356350"/>
            <a:ext cx="2743200" cy="365125"/>
          </a:xfrm>
          <a:prstGeom prst="rect">
            <a:avLst/>
          </a:prstGeom>
        </p:spPr>
        <p:txBody>
          <a:bodyPr/>
          <a:lstStyle/>
          <a:p>
            <a:fld id="{3C010418-840C-446A-BE59-E222B3BF7C2B}" type="slidenum">
              <a:rPr lang="en-GB" smtClean="0"/>
              <a:t>‹#›</a:t>
            </a:fld>
            <a:endParaRPr lang="en-GB"/>
          </a:p>
        </p:txBody>
      </p:sp>
    </p:spTree>
    <p:extLst>
      <p:ext uri="{BB962C8B-B14F-4D97-AF65-F5344CB8AC3E}">
        <p14:creationId xmlns:p14="http://schemas.microsoft.com/office/powerpoint/2010/main" val="1290987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7AB19-AB73-42D2-90C5-81713969A48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5CE33ED-DD61-4CFE-BFAF-136684980AFE}"/>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2C1598B-7854-4D92-926E-0F03419E069A}"/>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A4433ED-16E7-4ABE-BABE-2CA63B72A0EF}"/>
              </a:ext>
            </a:extLst>
          </p:cNvPr>
          <p:cNvSpPr>
            <a:spLocks noGrp="1"/>
          </p:cNvSpPr>
          <p:nvPr>
            <p:ph type="dt" sz="half" idx="10"/>
          </p:nvPr>
        </p:nvSpPr>
        <p:spPr>
          <a:xfrm>
            <a:off x="838200" y="6356350"/>
            <a:ext cx="2743200" cy="365125"/>
          </a:xfrm>
          <a:prstGeom prst="rect">
            <a:avLst/>
          </a:prstGeom>
        </p:spPr>
        <p:txBody>
          <a:bodyPr/>
          <a:lstStyle/>
          <a:p>
            <a:fld id="{81000678-8D29-4DDA-AD33-E8F12FDA368C}" type="datetimeFigureOut">
              <a:rPr lang="en-GB" smtClean="0"/>
              <a:t>03/01/2023</a:t>
            </a:fld>
            <a:endParaRPr lang="en-GB"/>
          </a:p>
        </p:txBody>
      </p:sp>
      <p:sp>
        <p:nvSpPr>
          <p:cNvPr id="6" name="Footer Placeholder 5">
            <a:extLst>
              <a:ext uri="{FF2B5EF4-FFF2-40B4-BE49-F238E27FC236}">
                <a16:creationId xmlns:a16="http://schemas.microsoft.com/office/drawing/2014/main" id="{5995267F-6EEB-41CC-A00B-3CAEEF6B66C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3C0A04EF-7CF5-4DEF-8049-2A39FC272919}"/>
              </a:ext>
            </a:extLst>
          </p:cNvPr>
          <p:cNvSpPr>
            <a:spLocks noGrp="1"/>
          </p:cNvSpPr>
          <p:nvPr>
            <p:ph type="sldNum" sz="quarter" idx="12"/>
          </p:nvPr>
        </p:nvSpPr>
        <p:spPr>
          <a:xfrm>
            <a:off x="8610600" y="6356350"/>
            <a:ext cx="2743200" cy="365125"/>
          </a:xfrm>
          <a:prstGeom prst="rect">
            <a:avLst/>
          </a:prstGeom>
        </p:spPr>
        <p:txBody>
          <a:bodyPr/>
          <a:lstStyle/>
          <a:p>
            <a:fld id="{3C010418-840C-446A-BE59-E222B3BF7C2B}" type="slidenum">
              <a:rPr lang="en-GB" smtClean="0"/>
              <a:t>‹#›</a:t>
            </a:fld>
            <a:endParaRPr lang="en-GB"/>
          </a:p>
        </p:txBody>
      </p:sp>
    </p:spTree>
    <p:extLst>
      <p:ext uri="{BB962C8B-B14F-4D97-AF65-F5344CB8AC3E}">
        <p14:creationId xmlns:p14="http://schemas.microsoft.com/office/powerpoint/2010/main" val="3572733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62FD6-E58F-4418-86AA-47950AC1EA9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F028035-E25E-492D-9CF2-9ED818701B6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EE6F767-33A2-48B0-BA49-0A18FBC6EBD3}"/>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3748762-633D-4B31-BA9C-EB12A1E2DAB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D715FEB-5FBB-4AF6-B741-8DE63D70A5A1}"/>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88B18C6-06B0-423C-8231-9EE0CAE7EAEA}"/>
              </a:ext>
            </a:extLst>
          </p:cNvPr>
          <p:cNvSpPr>
            <a:spLocks noGrp="1"/>
          </p:cNvSpPr>
          <p:nvPr>
            <p:ph type="dt" sz="half" idx="10"/>
          </p:nvPr>
        </p:nvSpPr>
        <p:spPr>
          <a:xfrm>
            <a:off x="838200" y="6356350"/>
            <a:ext cx="2743200" cy="365125"/>
          </a:xfrm>
          <a:prstGeom prst="rect">
            <a:avLst/>
          </a:prstGeom>
        </p:spPr>
        <p:txBody>
          <a:bodyPr/>
          <a:lstStyle/>
          <a:p>
            <a:fld id="{81000678-8D29-4DDA-AD33-E8F12FDA368C}" type="datetimeFigureOut">
              <a:rPr lang="en-GB" smtClean="0"/>
              <a:t>03/01/2023</a:t>
            </a:fld>
            <a:endParaRPr lang="en-GB"/>
          </a:p>
        </p:txBody>
      </p:sp>
      <p:sp>
        <p:nvSpPr>
          <p:cNvPr id="8" name="Footer Placeholder 7">
            <a:extLst>
              <a:ext uri="{FF2B5EF4-FFF2-40B4-BE49-F238E27FC236}">
                <a16:creationId xmlns:a16="http://schemas.microsoft.com/office/drawing/2014/main" id="{CEA9E2C3-A2B9-404F-84D0-CF5340D0FF6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00C5FF25-10ED-435C-850C-D619F3A40A3E}"/>
              </a:ext>
            </a:extLst>
          </p:cNvPr>
          <p:cNvSpPr>
            <a:spLocks noGrp="1"/>
          </p:cNvSpPr>
          <p:nvPr>
            <p:ph type="sldNum" sz="quarter" idx="12"/>
          </p:nvPr>
        </p:nvSpPr>
        <p:spPr>
          <a:xfrm>
            <a:off x="8610600" y="6356350"/>
            <a:ext cx="2743200" cy="365125"/>
          </a:xfrm>
          <a:prstGeom prst="rect">
            <a:avLst/>
          </a:prstGeom>
        </p:spPr>
        <p:txBody>
          <a:bodyPr/>
          <a:lstStyle/>
          <a:p>
            <a:fld id="{3C010418-840C-446A-BE59-E222B3BF7C2B}" type="slidenum">
              <a:rPr lang="en-GB" smtClean="0"/>
              <a:t>‹#›</a:t>
            </a:fld>
            <a:endParaRPr lang="en-GB"/>
          </a:p>
        </p:txBody>
      </p:sp>
    </p:spTree>
    <p:extLst>
      <p:ext uri="{BB962C8B-B14F-4D97-AF65-F5344CB8AC3E}">
        <p14:creationId xmlns:p14="http://schemas.microsoft.com/office/powerpoint/2010/main" val="1127651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10CC0-5173-472C-9176-2A479370392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F7059EE-A65C-4E3D-BA8C-2BE5D1BBD9AB}"/>
              </a:ext>
            </a:extLst>
          </p:cNvPr>
          <p:cNvSpPr>
            <a:spLocks noGrp="1"/>
          </p:cNvSpPr>
          <p:nvPr>
            <p:ph type="dt" sz="half" idx="10"/>
          </p:nvPr>
        </p:nvSpPr>
        <p:spPr>
          <a:xfrm>
            <a:off x="838200" y="6356350"/>
            <a:ext cx="2743200" cy="365125"/>
          </a:xfrm>
          <a:prstGeom prst="rect">
            <a:avLst/>
          </a:prstGeom>
        </p:spPr>
        <p:txBody>
          <a:bodyPr/>
          <a:lstStyle/>
          <a:p>
            <a:fld id="{81000678-8D29-4DDA-AD33-E8F12FDA368C}" type="datetimeFigureOut">
              <a:rPr lang="en-GB" smtClean="0"/>
              <a:t>03/01/2023</a:t>
            </a:fld>
            <a:endParaRPr lang="en-GB"/>
          </a:p>
        </p:txBody>
      </p:sp>
      <p:sp>
        <p:nvSpPr>
          <p:cNvPr id="4" name="Footer Placeholder 3">
            <a:extLst>
              <a:ext uri="{FF2B5EF4-FFF2-40B4-BE49-F238E27FC236}">
                <a16:creationId xmlns:a16="http://schemas.microsoft.com/office/drawing/2014/main" id="{A54A9DD8-29B5-4B21-8A55-94252D410B4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7E475E8D-9281-4F84-B0D8-46C133829AD2}"/>
              </a:ext>
            </a:extLst>
          </p:cNvPr>
          <p:cNvSpPr>
            <a:spLocks noGrp="1"/>
          </p:cNvSpPr>
          <p:nvPr>
            <p:ph type="sldNum" sz="quarter" idx="12"/>
          </p:nvPr>
        </p:nvSpPr>
        <p:spPr>
          <a:xfrm>
            <a:off x="8610600" y="6356350"/>
            <a:ext cx="2743200" cy="365125"/>
          </a:xfrm>
          <a:prstGeom prst="rect">
            <a:avLst/>
          </a:prstGeom>
        </p:spPr>
        <p:txBody>
          <a:bodyPr/>
          <a:lstStyle/>
          <a:p>
            <a:fld id="{3C010418-840C-446A-BE59-E222B3BF7C2B}" type="slidenum">
              <a:rPr lang="en-GB" smtClean="0"/>
              <a:t>‹#›</a:t>
            </a:fld>
            <a:endParaRPr lang="en-GB"/>
          </a:p>
        </p:txBody>
      </p:sp>
    </p:spTree>
    <p:extLst>
      <p:ext uri="{BB962C8B-B14F-4D97-AF65-F5344CB8AC3E}">
        <p14:creationId xmlns:p14="http://schemas.microsoft.com/office/powerpoint/2010/main" val="56231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142601-0E49-453C-BF43-4A1F4FB412C7}"/>
              </a:ext>
            </a:extLst>
          </p:cNvPr>
          <p:cNvSpPr>
            <a:spLocks noGrp="1"/>
          </p:cNvSpPr>
          <p:nvPr>
            <p:ph type="dt" sz="half" idx="10"/>
          </p:nvPr>
        </p:nvSpPr>
        <p:spPr>
          <a:xfrm>
            <a:off x="838200" y="6356350"/>
            <a:ext cx="2743200" cy="365125"/>
          </a:xfrm>
          <a:prstGeom prst="rect">
            <a:avLst/>
          </a:prstGeom>
        </p:spPr>
        <p:txBody>
          <a:bodyPr/>
          <a:lstStyle/>
          <a:p>
            <a:fld id="{81000678-8D29-4DDA-AD33-E8F12FDA368C}" type="datetimeFigureOut">
              <a:rPr lang="en-GB" smtClean="0"/>
              <a:t>03/01/2023</a:t>
            </a:fld>
            <a:endParaRPr lang="en-GB"/>
          </a:p>
        </p:txBody>
      </p:sp>
      <p:sp>
        <p:nvSpPr>
          <p:cNvPr id="3" name="Footer Placeholder 2">
            <a:extLst>
              <a:ext uri="{FF2B5EF4-FFF2-40B4-BE49-F238E27FC236}">
                <a16:creationId xmlns:a16="http://schemas.microsoft.com/office/drawing/2014/main" id="{B0B98619-CF3C-4BBD-8B7F-696A36D173D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94F3B35C-D690-4B39-810A-DA04C72161DC}"/>
              </a:ext>
            </a:extLst>
          </p:cNvPr>
          <p:cNvSpPr>
            <a:spLocks noGrp="1"/>
          </p:cNvSpPr>
          <p:nvPr>
            <p:ph type="sldNum" sz="quarter" idx="12"/>
          </p:nvPr>
        </p:nvSpPr>
        <p:spPr>
          <a:xfrm>
            <a:off x="8610600" y="6356350"/>
            <a:ext cx="2743200" cy="365125"/>
          </a:xfrm>
          <a:prstGeom prst="rect">
            <a:avLst/>
          </a:prstGeom>
        </p:spPr>
        <p:txBody>
          <a:bodyPr/>
          <a:lstStyle/>
          <a:p>
            <a:fld id="{3C010418-840C-446A-BE59-E222B3BF7C2B}" type="slidenum">
              <a:rPr lang="en-GB" smtClean="0"/>
              <a:t>‹#›</a:t>
            </a:fld>
            <a:endParaRPr lang="en-GB"/>
          </a:p>
        </p:txBody>
      </p:sp>
    </p:spTree>
    <p:extLst>
      <p:ext uri="{BB962C8B-B14F-4D97-AF65-F5344CB8AC3E}">
        <p14:creationId xmlns:p14="http://schemas.microsoft.com/office/powerpoint/2010/main" val="3383266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D59DB-31B4-4E68-9A67-DB9404E061F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C88AB1F-94D0-4AE6-876D-A0FC9C01D04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7C5A4C3-99AF-415B-B860-97B3261A5B2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A496092-EDE9-4889-A515-5EA181298993}"/>
              </a:ext>
            </a:extLst>
          </p:cNvPr>
          <p:cNvSpPr>
            <a:spLocks noGrp="1"/>
          </p:cNvSpPr>
          <p:nvPr>
            <p:ph type="dt" sz="half" idx="10"/>
          </p:nvPr>
        </p:nvSpPr>
        <p:spPr>
          <a:xfrm>
            <a:off x="838200" y="6356350"/>
            <a:ext cx="2743200" cy="365125"/>
          </a:xfrm>
          <a:prstGeom prst="rect">
            <a:avLst/>
          </a:prstGeom>
        </p:spPr>
        <p:txBody>
          <a:bodyPr/>
          <a:lstStyle/>
          <a:p>
            <a:fld id="{81000678-8D29-4DDA-AD33-E8F12FDA368C}" type="datetimeFigureOut">
              <a:rPr lang="en-GB" smtClean="0"/>
              <a:t>03/01/2023</a:t>
            </a:fld>
            <a:endParaRPr lang="en-GB"/>
          </a:p>
        </p:txBody>
      </p:sp>
      <p:sp>
        <p:nvSpPr>
          <p:cNvPr id="6" name="Footer Placeholder 5">
            <a:extLst>
              <a:ext uri="{FF2B5EF4-FFF2-40B4-BE49-F238E27FC236}">
                <a16:creationId xmlns:a16="http://schemas.microsoft.com/office/drawing/2014/main" id="{DCEFE4C3-0D27-4B4F-8B8C-BFDDC2213A3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3B72C67B-5113-4B36-A552-8243B0C7EFDC}"/>
              </a:ext>
            </a:extLst>
          </p:cNvPr>
          <p:cNvSpPr>
            <a:spLocks noGrp="1"/>
          </p:cNvSpPr>
          <p:nvPr>
            <p:ph type="sldNum" sz="quarter" idx="12"/>
          </p:nvPr>
        </p:nvSpPr>
        <p:spPr>
          <a:xfrm>
            <a:off x="8610600" y="6356350"/>
            <a:ext cx="2743200" cy="365125"/>
          </a:xfrm>
          <a:prstGeom prst="rect">
            <a:avLst/>
          </a:prstGeom>
        </p:spPr>
        <p:txBody>
          <a:bodyPr/>
          <a:lstStyle/>
          <a:p>
            <a:fld id="{3C010418-840C-446A-BE59-E222B3BF7C2B}" type="slidenum">
              <a:rPr lang="en-GB" smtClean="0"/>
              <a:t>‹#›</a:t>
            </a:fld>
            <a:endParaRPr lang="en-GB"/>
          </a:p>
        </p:txBody>
      </p:sp>
    </p:spTree>
    <p:extLst>
      <p:ext uri="{BB962C8B-B14F-4D97-AF65-F5344CB8AC3E}">
        <p14:creationId xmlns:p14="http://schemas.microsoft.com/office/powerpoint/2010/main" val="3601656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9F83B-81B6-4A1D-B4D4-75EC8F0BF06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F953132-A211-404E-A0C0-1E8870FDCF4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9A67E1-DAEE-49C9-816C-CE25A45EF87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4DFFFC5-241D-4184-831A-E7C79A0BDDF7}"/>
              </a:ext>
            </a:extLst>
          </p:cNvPr>
          <p:cNvSpPr>
            <a:spLocks noGrp="1"/>
          </p:cNvSpPr>
          <p:nvPr>
            <p:ph type="dt" sz="half" idx="10"/>
          </p:nvPr>
        </p:nvSpPr>
        <p:spPr>
          <a:xfrm>
            <a:off x="838200" y="6356350"/>
            <a:ext cx="2743200" cy="365125"/>
          </a:xfrm>
          <a:prstGeom prst="rect">
            <a:avLst/>
          </a:prstGeom>
        </p:spPr>
        <p:txBody>
          <a:bodyPr/>
          <a:lstStyle/>
          <a:p>
            <a:fld id="{81000678-8D29-4DDA-AD33-E8F12FDA368C}" type="datetimeFigureOut">
              <a:rPr lang="en-GB" smtClean="0"/>
              <a:t>03/01/2023</a:t>
            </a:fld>
            <a:endParaRPr lang="en-GB"/>
          </a:p>
        </p:txBody>
      </p:sp>
      <p:sp>
        <p:nvSpPr>
          <p:cNvPr id="6" name="Footer Placeholder 5">
            <a:extLst>
              <a:ext uri="{FF2B5EF4-FFF2-40B4-BE49-F238E27FC236}">
                <a16:creationId xmlns:a16="http://schemas.microsoft.com/office/drawing/2014/main" id="{FA230DF7-F204-41C6-9D0F-92FF6A83641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DB2C06FD-9832-42F4-B8F5-7EC226C499B9}"/>
              </a:ext>
            </a:extLst>
          </p:cNvPr>
          <p:cNvSpPr>
            <a:spLocks noGrp="1"/>
          </p:cNvSpPr>
          <p:nvPr>
            <p:ph type="sldNum" sz="quarter" idx="12"/>
          </p:nvPr>
        </p:nvSpPr>
        <p:spPr>
          <a:xfrm>
            <a:off x="8610600" y="6356350"/>
            <a:ext cx="2743200" cy="365125"/>
          </a:xfrm>
          <a:prstGeom prst="rect">
            <a:avLst/>
          </a:prstGeom>
        </p:spPr>
        <p:txBody>
          <a:bodyPr/>
          <a:lstStyle/>
          <a:p>
            <a:fld id="{3C010418-840C-446A-BE59-E222B3BF7C2B}" type="slidenum">
              <a:rPr lang="en-GB" smtClean="0"/>
              <a:t>‹#›</a:t>
            </a:fld>
            <a:endParaRPr lang="en-GB"/>
          </a:p>
        </p:txBody>
      </p:sp>
    </p:spTree>
    <p:extLst>
      <p:ext uri="{BB962C8B-B14F-4D97-AF65-F5344CB8AC3E}">
        <p14:creationId xmlns:p14="http://schemas.microsoft.com/office/powerpoint/2010/main" val="116191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Table 9">
            <a:extLst>
              <a:ext uri="{FF2B5EF4-FFF2-40B4-BE49-F238E27FC236}">
                <a16:creationId xmlns:a16="http://schemas.microsoft.com/office/drawing/2014/main" id="{2A39C4DA-923C-45D0-AB57-92E24970C365}"/>
              </a:ext>
            </a:extLst>
          </p:cNvPr>
          <p:cNvGraphicFramePr>
            <a:graphicFrameLocks noGrp="1"/>
          </p:cNvGraphicFramePr>
          <p:nvPr userDrawn="1">
            <p:extLst>
              <p:ext uri="{D42A27DB-BD31-4B8C-83A1-F6EECF244321}">
                <p14:modId xmlns:p14="http://schemas.microsoft.com/office/powerpoint/2010/main" val="120269401"/>
              </p:ext>
            </p:extLst>
          </p:nvPr>
        </p:nvGraphicFramePr>
        <p:xfrm>
          <a:off x="0" y="0"/>
          <a:ext cx="12192004" cy="6858000"/>
        </p:xfrm>
        <a:graphic>
          <a:graphicData uri="http://schemas.openxmlformats.org/drawingml/2006/table">
            <a:tbl>
              <a:tblPr firstRow="1" bandRow="1">
                <a:tableStyleId>{5C22544A-7EE6-4342-B048-85BDC9FD1C3A}</a:tableStyleId>
              </a:tblPr>
              <a:tblGrid>
                <a:gridCol w="1108364">
                  <a:extLst>
                    <a:ext uri="{9D8B030D-6E8A-4147-A177-3AD203B41FA5}">
                      <a16:colId xmlns:a16="http://schemas.microsoft.com/office/drawing/2014/main" val="2205417704"/>
                    </a:ext>
                  </a:extLst>
                </a:gridCol>
                <a:gridCol w="1108364">
                  <a:extLst>
                    <a:ext uri="{9D8B030D-6E8A-4147-A177-3AD203B41FA5}">
                      <a16:colId xmlns:a16="http://schemas.microsoft.com/office/drawing/2014/main" val="2460091997"/>
                    </a:ext>
                  </a:extLst>
                </a:gridCol>
                <a:gridCol w="1108364">
                  <a:extLst>
                    <a:ext uri="{9D8B030D-6E8A-4147-A177-3AD203B41FA5}">
                      <a16:colId xmlns:a16="http://schemas.microsoft.com/office/drawing/2014/main" val="2865542565"/>
                    </a:ext>
                  </a:extLst>
                </a:gridCol>
                <a:gridCol w="1108364">
                  <a:extLst>
                    <a:ext uri="{9D8B030D-6E8A-4147-A177-3AD203B41FA5}">
                      <a16:colId xmlns:a16="http://schemas.microsoft.com/office/drawing/2014/main" val="4045355588"/>
                    </a:ext>
                  </a:extLst>
                </a:gridCol>
                <a:gridCol w="1108364">
                  <a:extLst>
                    <a:ext uri="{9D8B030D-6E8A-4147-A177-3AD203B41FA5}">
                      <a16:colId xmlns:a16="http://schemas.microsoft.com/office/drawing/2014/main" val="2799517850"/>
                    </a:ext>
                  </a:extLst>
                </a:gridCol>
                <a:gridCol w="1108364">
                  <a:extLst>
                    <a:ext uri="{9D8B030D-6E8A-4147-A177-3AD203B41FA5}">
                      <a16:colId xmlns:a16="http://schemas.microsoft.com/office/drawing/2014/main" val="3959243127"/>
                    </a:ext>
                  </a:extLst>
                </a:gridCol>
                <a:gridCol w="1108364">
                  <a:extLst>
                    <a:ext uri="{9D8B030D-6E8A-4147-A177-3AD203B41FA5}">
                      <a16:colId xmlns:a16="http://schemas.microsoft.com/office/drawing/2014/main" val="2885106588"/>
                    </a:ext>
                  </a:extLst>
                </a:gridCol>
                <a:gridCol w="1108364">
                  <a:extLst>
                    <a:ext uri="{9D8B030D-6E8A-4147-A177-3AD203B41FA5}">
                      <a16:colId xmlns:a16="http://schemas.microsoft.com/office/drawing/2014/main" val="1283525929"/>
                    </a:ext>
                  </a:extLst>
                </a:gridCol>
                <a:gridCol w="1108364">
                  <a:extLst>
                    <a:ext uri="{9D8B030D-6E8A-4147-A177-3AD203B41FA5}">
                      <a16:colId xmlns:a16="http://schemas.microsoft.com/office/drawing/2014/main" val="866567319"/>
                    </a:ext>
                  </a:extLst>
                </a:gridCol>
                <a:gridCol w="1108364">
                  <a:extLst>
                    <a:ext uri="{9D8B030D-6E8A-4147-A177-3AD203B41FA5}">
                      <a16:colId xmlns:a16="http://schemas.microsoft.com/office/drawing/2014/main" val="3224241743"/>
                    </a:ext>
                  </a:extLst>
                </a:gridCol>
                <a:gridCol w="1108364">
                  <a:extLst>
                    <a:ext uri="{9D8B030D-6E8A-4147-A177-3AD203B41FA5}">
                      <a16:colId xmlns:a16="http://schemas.microsoft.com/office/drawing/2014/main" val="449700859"/>
                    </a:ext>
                  </a:extLst>
                </a:gridCol>
              </a:tblGrid>
              <a:tr h="857250">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6943574"/>
                  </a:ext>
                </a:extLst>
              </a:tr>
              <a:tr h="857250">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0373020"/>
                  </a:ext>
                </a:extLst>
              </a:tr>
              <a:tr h="857250">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2138063"/>
                  </a:ext>
                </a:extLst>
              </a:tr>
              <a:tr h="857250">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452826"/>
                  </a:ext>
                </a:extLst>
              </a:tr>
              <a:tr h="857250">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8512370"/>
                  </a:ext>
                </a:extLst>
              </a:tr>
              <a:tr h="857250">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542250"/>
                  </a:ext>
                </a:extLst>
              </a:tr>
              <a:tr h="857250">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8220007"/>
                  </a:ext>
                </a:extLst>
              </a:tr>
              <a:tr h="857250">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1395471"/>
                  </a:ext>
                </a:extLst>
              </a:tr>
            </a:tbl>
          </a:graphicData>
        </a:graphic>
      </p:graphicFrame>
      <p:pic>
        <p:nvPicPr>
          <p:cNvPr id="3" name="Picture 2" descr="A picture containing diagram&#10;&#10;Description automatically generated">
            <a:extLst>
              <a:ext uri="{FF2B5EF4-FFF2-40B4-BE49-F238E27FC236}">
                <a16:creationId xmlns:a16="http://schemas.microsoft.com/office/drawing/2014/main" id="{1765651B-7D8A-AA87-C19B-8926BD8F0BF1}"/>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29748" b="6671"/>
          <a:stretch/>
        </p:blipFill>
        <p:spPr>
          <a:xfrm>
            <a:off x="10031766" y="6279249"/>
            <a:ext cx="2036407" cy="340625"/>
          </a:xfrm>
          <a:prstGeom prst="rect">
            <a:avLst/>
          </a:prstGeom>
        </p:spPr>
      </p:pic>
      <p:sp>
        <p:nvSpPr>
          <p:cNvPr id="4" name="TextBox 3">
            <a:extLst>
              <a:ext uri="{FF2B5EF4-FFF2-40B4-BE49-F238E27FC236}">
                <a16:creationId xmlns:a16="http://schemas.microsoft.com/office/drawing/2014/main" id="{A76038D4-0CA6-272A-8C5F-120B241B9F26}"/>
              </a:ext>
            </a:extLst>
          </p:cNvPr>
          <p:cNvSpPr txBox="1"/>
          <p:nvPr userDrawn="1"/>
        </p:nvSpPr>
        <p:spPr>
          <a:xfrm>
            <a:off x="8898708" y="6356384"/>
            <a:ext cx="1133058"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2000" dirty="0">
                <a:latin typeface="Calibri" panose="020F0502020204030204" pitchFamily="34" charset="0"/>
                <a:cs typeface="Calibri" panose="020F0502020204030204" pitchFamily="34" charset="0"/>
              </a:rPr>
              <a:t>©HIAS</a:t>
            </a:r>
            <a:endParaRPr lang="en-GB" sz="2000" dirty="0"/>
          </a:p>
        </p:txBody>
      </p:sp>
    </p:spTree>
    <p:extLst>
      <p:ext uri="{BB962C8B-B14F-4D97-AF65-F5344CB8AC3E}">
        <p14:creationId xmlns:p14="http://schemas.microsoft.com/office/powerpoint/2010/main" val="47383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2" Type="http://schemas.openxmlformats.org/officeDocument/2006/relationships/hyperlink" Target="https://computing.hias.hants.gov.uk/course/view.php?id=5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622B0-53AF-4A5F-BF84-2439C7127487}"/>
              </a:ext>
            </a:extLst>
          </p:cNvPr>
          <p:cNvSpPr>
            <a:spLocks noGrp="1"/>
          </p:cNvSpPr>
          <p:nvPr>
            <p:ph type="ctrTitle"/>
          </p:nvPr>
        </p:nvSpPr>
        <p:spPr>
          <a:xfrm>
            <a:off x="2209799" y="2543821"/>
            <a:ext cx="4439575" cy="1735216"/>
          </a:xfrm>
          <a:solidFill>
            <a:srgbClr val="0070C0"/>
          </a:solidFill>
        </p:spPr>
        <p:txBody>
          <a:bodyPr/>
          <a:lstStyle/>
          <a:p>
            <a:pPr algn="l"/>
            <a:br>
              <a:rPr lang="en-GB" dirty="0">
                <a:solidFill>
                  <a:schemeClr val="bg1"/>
                </a:solidFill>
              </a:rPr>
            </a:br>
            <a:r>
              <a:rPr lang="en-GB" dirty="0">
                <a:solidFill>
                  <a:schemeClr val="bg1"/>
                </a:solidFill>
              </a:rPr>
              <a:t>Simple</a:t>
            </a:r>
            <a:br>
              <a:rPr lang="en-GB" dirty="0">
                <a:solidFill>
                  <a:schemeClr val="bg1"/>
                </a:solidFill>
              </a:rPr>
            </a:br>
            <a:r>
              <a:rPr lang="en-GB" dirty="0">
                <a:solidFill>
                  <a:schemeClr val="bg1"/>
                </a:solidFill>
              </a:rPr>
              <a:t>Procedures</a:t>
            </a:r>
          </a:p>
        </p:txBody>
      </p:sp>
      <p:sp>
        <p:nvSpPr>
          <p:cNvPr id="8" name="TextBox 7">
            <a:extLst>
              <a:ext uri="{FF2B5EF4-FFF2-40B4-BE49-F238E27FC236}">
                <a16:creationId xmlns:a16="http://schemas.microsoft.com/office/drawing/2014/main" id="{A883A72B-56FE-4E1F-9D36-E19527577C4B}"/>
              </a:ext>
            </a:extLst>
          </p:cNvPr>
          <p:cNvSpPr txBox="1"/>
          <p:nvPr/>
        </p:nvSpPr>
        <p:spPr>
          <a:xfrm>
            <a:off x="2209800" y="830623"/>
            <a:ext cx="5562600" cy="874351"/>
          </a:xfrm>
          <a:prstGeom prst="rect">
            <a:avLst/>
          </a:prstGeom>
          <a:solidFill>
            <a:srgbClr val="0070C0"/>
          </a:solidFill>
        </p:spPr>
        <p:txBody>
          <a:bodyPr wrap="square" rtlCol="0" anchor="ctr" anchorCtr="0">
            <a:noAutofit/>
          </a:bodyPr>
          <a:lstStyle/>
          <a:p>
            <a:r>
              <a:rPr lang="en-GB" sz="2800" dirty="0">
                <a:solidFill>
                  <a:schemeClr val="bg1"/>
                </a:solidFill>
              </a:rPr>
              <a:t>Programming Concepts Simplified</a:t>
            </a:r>
          </a:p>
        </p:txBody>
      </p:sp>
      <p:sp>
        <p:nvSpPr>
          <p:cNvPr id="6" name="TextBox 5">
            <a:extLst>
              <a:ext uri="{FF2B5EF4-FFF2-40B4-BE49-F238E27FC236}">
                <a16:creationId xmlns:a16="http://schemas.microsoft.com/office/drawing/2014/main" id="{E5E348E0-F13A-4338-ACF9-D483F447C848}"/>
              </a:ext>
            </a:extLst>
          </p:cNvPr>
          <p:cNvSpPr txBox="1"/>
          <p:nvPr/>
        </p:nvSpPr>
        <p:spPr>
          <a:xfrm>
            <a:off x="2209800" y="5126762"/>
            <a:ext cx="5562600" cy="874351"/>
          </a:xfrm>
          <a:prstGeom prst="rect">
            <a:avLst/>
          </a:prstGeom>
          <a:solidFill>
            <a:srgbClr val="0070C0"/>
          </a:solidFill>
        </p:spPr>
        <p:txBody>
          <a:bodyPr wrap="square" rtlCol="0" anchor="ctr" anchorCtr="0">
            <a:noAutofit/>
          </a:bodyPr>
          <a:lstStyle/>
          <a:p>
            <a:r>
              <a:rPr lang="en-GB" sz="2800" dirty="0">
                <a:solidFill>
                  <a:schemeClr val="bg1"/>
                </a:solidFill>
              </a:rPr>
              <a:t>You will need pen and paper or pen and whiteboard</a:t>
            </a:r>
          </a:p>
        </p:txBody>
      </p:sp>
      <p:pic>
        <p:nvPicPr>
          <p:cNvPr id="7" name="Graphic 6" descr="Clipboard outline">
            <a:extLst>
              <a:ext uri="{FF2B5EF4-FFF2-40B4-BE49-F238E27FC236}">
                <a16:creationId xmlns:a16="http://schemas.microsoft.com/office/drawing/2014/main" id="{422F6E3C-9661-4EC3-BC95-74CF3F0BE5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12223" y="5126762"/>
            <a:ext cx="914400" cy="914400"/>
          </a:xfrm>
          <a:prstGeom prst="rect">
            <a:avLst/>
          </a:prstGeom>
        </p:spPr>
      </p:pic>
      <p:sp>
        <p:nvSpPr>
          <p:cNvPr id="3" name="TextBox 2">
            <a:extLst>
              <a:ext uri="{FF2B5EF4-FFF2-40B4-BE49-F238E27FC236}">
                <a16:creationId xmlns:a16="http://schemas.microsoft.com/office/drawing/2014/main" id="{614AF202-2DB7-F477-E610-6BE1824215D1}"/>
              </a:ext>
            </a:extLst>
          </p:cNvPr>
          <p:cNvSpPr txBox="1"/>
          <p:nvPr/>
        </p:nvSpPr>
        <p:spPr>
          <a:xfrm>
            <a:off x="2112145" y="6374166"/>
            <a:ext cx="6898690" cy="369332"/>
          </a:xfrm>
          <a:prstGeom prst="rect">
            <a:avLst/>
          </a:prstGeom>
          <a:noFill/>
        </p:spPr>
        <p:txBody>
          <a:bodyPr wrap="square" rtlCol="0">
            <a:spAutoFit/>
          </a:bodyPr>
          <a:lstStyle/>
          <a:p>
            <a:r>
              <a:rPr lang="en-GB" dirty="0">
                <a:solidFill>
                  <a:srgbClr val="0070C0"/>
                </a:solidFill>
              </a:rPr>
              <a:t>Terms and conditions of use are on the last slide</a:t>
            </a:r>
          </a:p>
        </p:txBody>
      </p:sp>
    </p:spTree>
    <p:extLst>
      <p:ext uri="{BB962C8B-B14F-4D97-AF65-F5344CB8AC3E}">
        <p14:creationId xmlns:p14="http://schemas.microsoft.com/office/powerpoint/2010/main" val="2067189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68063D9-775E-4CDB-8B3B-516952698F5D}"/>
              </a:ext>
            </a:extLst>
          </p:cNvPr>
          <p:cNvSpPr txBox="1"/>
          <p:nvPr/>
        </p:nvSpPr>
        <p:spPr>
          <a:xfrm>
            <a:off x="1025556" y="1659285"/>
            <a:ext cx="3404401" cy="2923877"/>
          </a:xfrm>
          <a:prstGeom prst="rect">
            <a:avLst/>
          </a:prstGeom>
          <a:noFill/>
        </p:spPr>
        <p:txBody>
          <a:bodyPr wrap="square" rtlCol="0">
            <a:spAutoFit/>
          </a:bodyPr>
          <a:lstStyle/>
          <a:p>
            <a:r>
              <a:rPr lang="en-GB" sz="4000" b="1" dirty="0">
                <a:solidFill>
                  <a:schemeClr val="bg1"/>
                </a:solidFill>
              </a:rPr>
              <a:t>Life Algorithm</a:t>
            </a:r>
          </a:p>
          <a:p>
            <a:r>
              <a:rPr lang="en-GB" sz="4000" dirty="0">
                <a:solidFill>
                  <a:schemeClr val="bg1"/>
                </a:solidFill>
              </a:rPr>
              <a:t>Loop always</a:t>
            </a:r>
          </a:p>
          <a:p>
            <a:r>
              <a:rPr lang="en-GB" sz="4000" b="1" dirty="0">
                <a:solidFill>
                  <a:schemeClr val="bg1"/>
                </a:solidFill>
              </a:rPr>
              <a:t>	</a:t>
            </a:r>
            <a:r>
              <a:rPr lang="en-GB" sz="4000" dirty="0">
                <a:solidFill>
                  <a:schemeClr val="bg1"/>
                </a:solidFill>
              </a:rPr>
              <a:t>if hungry</a:t>
            </a:r>
          </a:p>
          <a:p>
            <a:r>
              <a:rPr lang="en-GB" sz="4000" b="1" dirty="0">
                <a:solidFill>
                  <a:schemeClr val="bg1"/>
                </a:solidFill>
              </a:rPr>
              <a:t>		eat</a:t>
            </a:r>
          </a:p>
          <a:p>
            <a:r>
              <a:rPr lang="en-GB" sz="2400" dirty="0">
                <a:solidFill>
                  <a:schemeClr val="bg1"/>
                </a:solidFill>
              </a:rPr>
              <a:t>	</a:t>
            </a:r>
            <a:endParaRPr lang="en-GB" sz="2400" b="1" dirty="0">
              <a:solidFill>
                <a:schemeClr val="bg1"/>
              </a:solidFill>
            </a:endParaRPr>
          </a:p>
        </p:txBody>
      </p:sp>
      <p:sp>
        <p:nvSpPr>
          <p:cNvPr id="11" name="TextBox 10">
            <a:extLst>
              <a:ext uri="{FF2B5EF4-FFF2-40B4-BE49-F238E27FC236}">
                <a16:creationId xmlns:a16="http://schemas.microsoft.com/office/drawing/2014/main" id="{538CB4FC-5916-40F7-94FA-B17DF359B867}"/>
              </a:ext>
            </a:extLst>
          </p:cNvPr>
          <p:cNvSpPr txBox="1"/>
          <p:nvPr/>
        </p:nvSpPr>
        <p:spPr>
          <a:xfrm>
            <a:off x="1100091" y="-8651"/>
            <a:ext cx="5503910" cy="874351"/>
          </a:xfrm>
          <a:prstGeom prst="rect">
            <a:avLst/>
          </a:prstGeom>
          <a:solidFill>
            <a:schemeClr val="bg1"/>
          </a:solidFill>
        </p:spPr>
        <p:txBody>
          <a:bodyPr wrap="square" rtlCol="0" anchor="ctr" anchorCtr="0">
            <a:noAutofit/>
          </a:bodyPr>
          <a:lstStyle/>
          <a:p>
            <a:r>
              <a:rPr lang="en-GB" sz="4400" dirty="0">
                <a:solidFill>
                  <a:srgbClr val="0070C0"/>
                </a:solidFill>
              </a:rPr>
              <a:t>Procedure Question</a:t>
            </a:r>
          </a:p>
        </p:txBody>
      </p:sp>
      <p:sp>
        <p:nvSpPr>
          <p:cNvPr id="16" name="TextBox 15">
            <a:extLst>
              <a:ext uri="{FF2B5EF4-FFF2-40B4-BE49-F238E27FC236}">
                <a16:creationId xmlns:a16="http://schemas.microsoft.com/office/drawing/2014/main" id="{B1DC5257-7F9F-4304-A2CA-004D0E932CFB}"/>
              </a:ext>
            </a:extLst>
          </p:cNvPr>
          <p:cNvSpPr txBox="1"/>
          <p:nvPr/>
        </p:nvSpPr>
        <p:spPr>
          <a:xfrm>
            <a:off x="6709944" y="1731506"/>
            <a:ext cx="3268557" cy="3046988"/>
          </a:xfrm>
          <a:prstGeom prst="rect">
            <a:avLst/>
          </a:prstGeom>
          <a:solidFill>
            <a:schemeClr val="accent6">
              <a:lumMod val="20000"/>
              <a:lumOff val="80000"/>
            </a:schemeClr>
          </a:solidFill>
        </p:spPr>
        <p:txBody>
          <a:bodyPr wrap="square" rtlCol="0">
            <a:spAutoFit/>
          </a:bodyPr>
          <a:lstStyle/>
          <a:p>
            <a:r>
              <a:rPr lang="en-GB" sz="3200" dirty="0">
                <a:solidFill>
                  <a:srgbClr val="0070C0"/>
                </a:solidFill>
              </a:rPr>
              <a:t>Define </a:t>
            </a:r>
            <a:r>
              <a:rPr lang="en-GB" sz="3200" b="1" dirty="0">
                <a:solidFill>
                  <a:srgbClr val="0070C0"/>
                </a:solidFill>
              </a:rPr>
              <a:t>eat</a:t>
            </a:r>
          </a:p>
          <a:p>
            <a:r>
              <a:rPr lang="en-GB" sz="3200" dirty="0">
                <a:solidFill>
                  <a:srgbClr val="0070C0"/>
                </a:solidFill>
              </a:rPr>
              <a:t>Loop until full</a:t>
            </a:r>
          </a:p>
          <a:p>
            <a:r>
              <a:rPr lang="en-GB" sz="3200" dirty="0">
                <a:solidFill>
                  <a:srgbClr val="0070C0"/>
                </a:solidFill>
              </a:rPr>
              <a:t>	Find food</a:t>
            </a:r>
          </a:p>
          <a:p>
            <a:r>
              <a:rPr lang="en-GB" sz="3200" dirty="0">
                <a:solidFill>
                  <a:srgbClr val="0070C0"/>
                </a:solidFill>
              </a:rPr>
              <a:t>	Put in mouth</a:t>
            </a:r>
          </a:p>
          <a:p>
            <a:r>
              <a:rPr lang="en-GB" sz="3200" dirty="0">
                <a:solidFill>
                  <a:srgbClr val="0070C0"/>
                </a:solidFill>
              </a:rPr>
              <a:t>	chew</a:t>
            </a:r>
          </a:p>
          <a:p>
            <a:r>
              <a:rPr lang="en-GB" sz="3200" dirty="0">
                <a:solidFill>
                  <a:srgbClr val="0070C0"/>
                </a:solidFill>
              </a:rPr>
              <a:t>	swallow</a:t>
            </a:r>
          </a:p>
        </p:txBody>
      </p:sp>
      <p:sp>
        <p:nvSpPr>
          <p:cNvPr id="6" name="Diamond 5">
            <a:extLst>
              <a:ext uri="{FF2B5EF4-FFF2-40B4-BE49-F238E27FC236}">
                <a16:creationId xmlns:a16="http://schemas.microsoft.com/office/drawing/2014/main" id="{E5869967-8ACE-4834-83A0-65E5DBE76D41}"/>
              </a:ext>
            </a:extLst>
          </p:cNvPr>
          <p:cNvSpPr/>
          <p:nvPr/>
        </p:nvSpPr>
        <p:spPr>
          <a:xfrm>
            <a:off x="4012707" y="2946502"/>
            <a:ext cx="1225118" cy="603682"/>
          </a:xfrm>
          <a:prstGeom prst="diamond">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974F21A7-3C60-4F0F-AF9D-43F9B0AF55D4}"/>
              </a:ext>
            </a:extLst>
          </p:cNvPr>
          <p:cNvSpPr/>
          <p:nvPr/>
        </p:nvSpPr>
        <p:spPr>
          <a:xfrm>
            <a:off x="3978503" y="3255001"/>
            <a:ext cx="631597" cy="1133475"/>
          </a:xfrm>
          <a:custGeom>
            <a:avLst/>
            <a:gdLst>
              <a:gd name="connsiteX0" fmla="*/ 21997 w 631597"/>
              <a:gd name="connsiteY0" fmla="*/ 0 h 1133475"/>
              <a:gd name="connsiteX1" fmla="*/ 21997 w 631597"/>
              <a:gd name="connsiteY1" fmla="*/ 552450 h 1133475"/>
              <a:gd name="connsiteX2" fmla="*/ 250597 w 631597"/>
              <a:gd name="connsiteY2" fmla="*/ 981075 h 1133475"/>
              <a:gd name="connsiteX3" fmla="*/ 631597 w 631597"/>
              <a:gd name="connsiteY3" fmla="*/ 1133475 h 1133475"/>
            </a:gdLst>
            <a:ahLst/>
            <a:cxnLst>
              <a:cxn ang="0">
                <a:pos x="connsiteX0" y="connsiteY0"/>
              </a:cxn>
              <a:cxn ang="0">
                <a:pos x="connsiteX1" y="connsiteY1"/>
              </a:cxn>
              <a:cxn ang="0">
                <a:pos x="connsiteX2" y="connsiteY2"/>
              </a:cxn>
              <a:cxn ang="0">
                <a:pos x="connsiteX3" y="connsiteY3"/>
              </a:cxn>
            </a:cxnLst>
            <a:rect l="l" t="t" r="r" b="b"/>
            <a:pathLst>
              <a:path w="631597" h="1133475">
                <a:moveTo>
                  <a:pt x="21997" y="0"/>
                </a:moveTo>
                <a:cubicBezTo>
                  <a:pt x="2947" y="194469"/>
                  <a:pt x="-16103" y="388938"/>
                  <a:pt x="21997" y="552450"/>
                </a:cubicBezTo>
                <a:cubicBezTo>
                  <a:pt x="60097" y="715962"/>
                  <a:pt x="148997" y="884238"/>
                  <a:pt x="250597" y="981075"/>
                </a:cubicBezTo>
                <a:cubicBezTo>
                  <a:pt x="352197" y="1077912"/>
                  <a:pt x="491897" y="1105693"/>
                  <a:pt x="631597" y="1133475"/>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9FDE67F5-D84E-4815-988E-7038705330AC}"/>
              </a:ext>
            </a:extLst>
          </p:cNvPr>
          <p:cNvSpPr/>
          <p:nvPr/>
        </p:nvSpPr>
        <p:spPr>
          <a:xfrm flipH="1">
            <a:off x="4610099" y="3255001"/>
            <a:ext cx="665825" cy="1133475"/>
          </a:xfrm>
          <a:custGeom>
            <a:avLst/>
            <a:gdLst>
              <a:gd name="connsiteX0" fmla="*/ 21997 w 631597"/>
              <a:gd name="connsiteY0" fmla="*/ 0 h 1133475"/>
              <a:gd name="connsiteX1" fmla="*/ 21997 w 631597"/>
              <a:gd name="connsiteY1" fmla="*/ 552450 h 1133475"/>
              <a:gd name="connsiteX2" fmla="*/ 250597 w 631597"/>
              <a:gd name="connsiteY2" fmla="*/ 981075 h 1133475"/>
              <a:gd name="connsiteX3" fmla="*/ 631597 w 631597"/>
              <a:gd name="connsiteY3" fmla="*/ 1133475 h 1133475"/>
            </a:gdLst>
            <a:ahLst/>
            <a:cxnLst>
              <a:cxn ang="0">
                <a:pos x="connsiteX0" y="connsiteY0"/>
              </a:cxn>
              <a:cxn ang="0">
                <a:pos x="connsiteX1" y="connsiteY1"/>
              </a:cxn>
              <a:cxn ang="0">
                <a:pos x="connsiteX2" y="connsiteY2"/>
              </a:cxn>
              <a:cxn ang="0">
                <a:pos x="connsiteX3" y="connsiteY3"/>
              </a:cxn>
            </a:cxnLst>
            <a:rect l="l" t="t" r="r" b="b"/>
            <a:pathLst>
              <a:path w="631597" h="1133475">
                <a:moveTo>
                  <a:pt x="21997" y="0"/>
                </a:moveTo>
                <a:cubicBezTo>
                  <a:pt x="2947" y="194469"/>
                  <a:pt x="-16103" y="388938"/>
                  <a:pt x="21997" y="552450"/>
                </a:cubicBezTo>
                <a:cubicBezTo>
                  <a:pt x="60097" y="715962"/>
                  <a:pt x="148997" y="884238"/>
                  <a:pt x="250597" y="981075"/>
                </a:cubicBezTo>
                <a:cubicBezTo>
                  <a:pt x="352197" y="1077912"/>
                  <a:pt x="491897" y="1105693"/>
                  <a:pt x="631597" y="1133475"/>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a:extLst>
              <a:ext uri="{FF2B5EF4-FFF2-40B4-BE49-F238E27FC236}">
                <a16:creationId xmlns:a16="http://schemas.microsoft.com/office/drawing/2014/main" id="{A27F5375-CD6E-4C84-B020-8983B6346468}"/>
              </a:ext>
            </a:extLst>
          </p:cNvPr>
          <p:cNvCxnSpPr>
            <a:cxnSpLocks/>
            <a:endCxn id="6" idx="0"/>
          </p:cNvCxnSpPr>
          <p:nvPr/>
        </p:nvCxnSpPr>
        <p:spPr>
          <a:xfrm>
            <a:off x="4625266" y="2381250"/>
            <a:ext cx="0" cy="56525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Shape 14">
            <a:extLst>
              <a:ext uri="{FF2B5EF4-FFF2-40B4-BE49-F238E27FC236}">
                <a16:creationId xmlns:a16="http://schemas.microsoft.com/office/drawing/2014/main" id="{807F3407-608D-4CE8-A67F-89125307C68F}"/>
              </a:ext>
            </a:extLst>
          </p:cNvPr>
          <p:cNvSpPr/>
          <p:nvPr/>
        </p:nvSpPr>
        <p:spPr>
          <a:xfrm>
            <a:off x="4595175" y="2581274"/>
            <a:ext cx="857011" cy="2076451"/>
          </a:xfrm>
          <a:custGeom>
            <a:avLst/>
            <a:gdLst>
              <a:gd name="connsiteX0" fmla="*/ 5400 w 857011"/>
              <a:gd name="connsiteY0" fmla="*/ 2511131 h 2886316"/>
              <a:gd name="connsiteX1" fmla="*/ 33975 w 857011"/>
              <a:gd name="connsiteY1" fmla="*/ 2720681 h 2886316"/>
              <a:gd name="connsiteX2" fmla="*/ 262575 w 857011"/>
              <a:gd name="connsiteY2" fmla="*/ 2882606 h 2886316"/>
              <a:gd name="connsiteX3" fmla="*/ 653100 w 857011"/>
              <a:gd name="connsiteY3" fmla="*/ 2558756 h 2886316"/>
              <a:gd name="connsiteX4" fmla="*/ 843600 w 857011"/>
              <a:gd name="connsiteY4" fmla="*/ 1853906 h 2886316"/>
              <a:gd name="connsiteX5" fmla="*/ 815025 w 857011"/>
              <a:gd name="connsiteY5" fmla="*/ 834731 h 2886316"/>
              <a:gd name="connsiteX6" fmla="*/ 605475 w 857011"/>
              <a:gd name="connsiteY6" fmla="*/ 82256 h 2886316"/>
              <a:gd name="connsiteX7" fmla="*/ 224475 w 857011"/>
              <a:gd name="connsiteY7" fmla="*/ 25106 h 2886316"/>
              <a:gd name="connsiteX8" fmla="*/ 62550 w 857011"/>
              <a:gd name="connsiteY8" fmla="*/ 129881 h 288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011" h="2886316">
                <a:moveTo>
                  <a:pt x="5400" y="2511131"/>
                </a:moveTo>
                <a:cubicBezTo>
                  <a:pt x="-1744" y="2584950"/>
                  <a:pt x="-8888" y="2658769"/>
                  <a:pt x="33975" y="2720681"/>
                </a:cubicBezTo>
                <a:cubicBezTo>
                  <a:pt x="76838" y="2782594"/>
                  <a:pt x="159388" y="2909593"/>
                  <a:pt x="262575" y="2882606"/>
                </a:cubicBezTo>
                <a:cubicBezTo>
                  <a:pt x="365762" y="2855619"/>
                  <a:pt x="556263" y="2730206"/>
                  <a:pt x="653100" y="2558756"/>
                </a:cubicBezTo>
                <a:cubicBezTo>
                  <a:pt x="749938" y="2387306"/>
                  <a:pt x="816613" y="2141243"/>
                  <a:pt x="843600" y="1853906"/>
                </a:cubicBezTo>
                <a:cubicBezTo>
                  <a:pt x="870588" y="1566568"/>
                  <a:pt x="854713" y="1130006"/>
                  <a:pt x="815025" y="834731"/>
                </a:cubicBezTo>
                <a:cubicBezTo>
                  <a:pt x="775338" y="539456"/>
                  <a:pt x="703900" y="217193"/>
                  <a:pt x="605475" y="82256"/>
                </a:cubicBezTo>
                <a:cubicBezTo>
                  <a:pt x="507050" y="-52681"/>
                  <a:pt x="314963" y="17168"/>
                  <a:pt x="224475" y="25106"/>
                </a:cubicBezTo>
                <a:cubicBezTo>
                  <a:pt x="133988" y="33043"/>
                  <a:pt x="98269" y="81462"/>
                  <a:pt x="62550" y="129881"/>
                </a:cubicBezTo>
              </a:path>
            </a:pathLst>
          </a:custGeom>
          <a:noFill/>
          <a:ln w="38100">
            <a:solidFill>
              <a:schemeClr val="bg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34DA9125-E53E-4E3F-9602-FC0011DAEF7C}"/>
              </a:ext>
            </a:extLst>
          </p:cNvPr>
          <p:cNvSpPr txBox="1"/>
          <p:nvPr/>
        </p:nvSpPr>
        <p:spPr>
          <a:xfrm>
            <a:off x="4220682" y="3101112"/>
            <a:ext cx="942663" cy="307777"/>
          </a:xfrm>
          <a:prstGeom prst="rect">
            <a:avLst/>
          </a:prstGeom>
          <a:noFill/>
        </p:spPr>
        <p:txBody>
          <a:bodyPr wrap="square" rtlCol="0">
            <a:spAutoFit/>
          </a:bodyPr>
          <a:lstStyle/>
          <a:p>
            <a:r>
              <a:rPr lang="en-GB" sz="1400" dirty="0">
                <a:solidFill>
                  <a:schemeClr val="bg1"/>
                </a:solidFill>
              </a:rPr>
              <a:t>Hungry?</a:t>
            </a:r>
          </a:p>
        </p:txBody>
      </p:sp>
      <p:sp>
        <p:nvSpPr>
          <p:cNvPr id="18" name="TextBox 17">
            <a:extLst>
              <a:ext uri="{FF2B5EF4-FFF2-40B4-BE49-F238E27FC236}">
                <a16:creationId xmlns:a16="http://schemas.microsoft.com/office/drawing/2014/main" id="{3CFA98A2-D2A4-4D63-B0FB-DF5D289C0E28}"/>
              </a:ext>
            </a:extLst>
          </p:cNvPr>
          <p:cNvSpPr txBox="1"/>
          <p:nvPr/>
        </p:nvSpPr>
        <p:spPr>
          <a:xfrm>
            <a:off x="3934437" y="3294871"/>
            <a:ext cx="612559" cy="369332"/>
          </a:xfrm>
          <a:prstGeom prst="rect">
            <a:avLst/>
          </a:prstGeom>
          <a:noFill/>
        </p:spPr>
        <p:txBody>
          <a:bodyPr wrap="square" rtlCol="0">
            <a:spAutoFit/>
          </a:bodyPr>
          <a:lstStyle/>
          <a:p>
            <a:r>
              <a:rPr lang="en-GB" dirty="0">
                <a:solidFill>
                  <a:schemeClr val="bg1"/>
                </a:solidFill>
              </a:rPr>
              <a:t>yes</a:t>
            </a:r>
          </a:p>
        </p:txBody>
      </p:sp>
      <p:sp>
        <p:nvSpPr>
          <p:cNvPr id="19" name="TextBox 18">
            <a:extLst>
              <a:ext uri="{FF2B5EF4-FFF2-40B4-BE49-F238E27FC236}">
                <a16:creationId xmlns:a16="http://schemas.microsoft.com/office/drawing/2014/main" id="{9187D52F-E35C-4EA0-ADD6-927A98453879}"/>
              </a:ext>
            </a:extLst>
          </p:cNvPr>
          <p:cNvSpPr txBox="1"/>
          <p:nvPr/>
        </p:nvSpPr>
        <p:spPr>
          <a:xfrm>
            <a:off x="4895852" y="3294871"/>
            <a:ext cx="449154" cy="369332"/>
          </a:xfrm>
          <a:prstGeom prst="rect">
            <a:avLst/>
          </a:prstGeom>
          <a:noFill/>
        </p:spPr>
        <p:txBody>
          <a:bodyPr wrap="square" rtlCol="0">
            <a:spAutoFit/>
          </a:bodyPr>
          <a:lstStyle/>
          <a:p>
            <a:r>
              <a:rPr lang="en-GB" dirty="0">
                <a:solidFill>
                  <a:schemeClr val="bg1"/>
                </a:solidFill>
              </a:rPr>
              <a:t>no</a:t>
            </a:r>
          </a:p>
        </p:txBody>
      </p:sp>
      <p:sp>
        <p:nvSpPr>
          <p:cNvPr id="20" name="Oval 19">
            <a:extLst>
              <a:ext uri="{FF2B5EF4-FFF2-40B4-BE49-F238E27FC236}">
                <a16:creationId xmlns:a16="http://schemas.microsoft.com/office/drawing/2014/main" id="{958DCC63-5868-4304-81A8-4D29FA536385}"/>
              </a:ext>
            </a:extLst>
          </p:cNvPr>
          <p:cNvSpPr/>
          <p:nvPr/>
        </p:nvSpPr>
        <p:spPr>
          <a:xfrm>
            <a:off x="3822207" y="3704073"/>
            <a:ext cx="381000" cy="381000"/>
          </a:xfrm>
          <a:prstGeom prst="ellipse">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Diamond 20">
            <a:extLst>
              <a:ext uri="{FF2B5EF4-FFF2-40B4-BE49-F238E27FC236}">
                <a16:creationId xmlns:a16="http://schemas.microsoft.com/office/drawing/2014/main" id="{35B32C7E-5FDE-406F-BCE6-737537766D09}"/>
              </a:ext>
            </a:extLst>
          </p:cNvPr>
          <p:cNvSpPr/>
          <p:nvPr/>
        </p:nvSpPr>
        <p:spPr>
          <a:xfrm>
            <a:off x="10055878" y="2215261"/>
            <a:ext cx="1225118" cy="603682"/>
          </a:xfrm>
          <a:prstGeom prst="diamond">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Connector 23">
            <a:extLst>
              <a:ext uri="{FF2B5EF4-FFF2-40B4-BE49-F238E27FC236}">
                <a16:creationId xmlns:a16="http://schemas.microsoft.com/office/drawing/2014/main" id="{E129E1AD-6DDD-43B5-9DD9-BCFA9A11521E}"/>
              </a:ext>
            </a:extLst>
          </p:cNvPr>
          <p:cNvCxnSpPr>
            <a:cxnSpLocks/>
            <a:stCxn id="29" idx="0"/>
            <a:endCxn id="21" idx="0"/>
          </p:cNvCxnSpPr>
          <p:nvPr/>
        </p:nvCxnSpPr>
        <p:spPr>
          <a:xfrm>
            <a:off x="10654573" y="1726161"/>
            <a:ext cx="13864" cy="4891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4EBC147-253A-4E46-B6D2-FDC831021073}"/>
              </a:ext>
            </a:extLst>
          </p:cNvPr>
          <p:cNvSpPr txBox="1"/>
          <p:nvPr/>
        </p:nvSpPr>
        <p:spPr>
          <a:xfrm>
            <a:off x="10263853" y="2369871"/>
            <a:ext cx="942663" cy="307777"/>
          </a:xfrm>
          <a:prstGeom prst="rect">
            <a:avLst/>
          </a:prstGeom>
          <a:noFill/>
        </p:spPr>
        <p:txBody>
          <a:bodyPr wrap="square" rtlCol="0">
            <a:spAutoFit/>
          </a:bodyPr>
          <a:lstStyle/>
          <a:p>
            <a:pPr algn="ctr"/>
            <a:r>
              <a:rPr lang="en-GB" sz="1400" dirty="0">
                <a:solidFill>
                  <a:schemeClr val="bg1"/>
                </a:solidFill>
              </a:rPr>
              <a:t>Full?</a:t>
            </a:r>
          </a:p>
        </p:txBody>
      </p:sp>
      <p:sp>
        <p:nvSpPr>
          <p:cNvPr id="27" name="TextBox 26">
            <a:extLst>
              <a:ext uri="{FF2B5EF4-FFF2-40B4-BE49-F238E27FC236}">
                <a16:creationId xmlns:a16="http://schemas.microsoft.com/office/drawing/2014/main" id="{763E0CC4-3BBE-476C-A3DA-789E429794EC}"/>
              </a:ext>
            </a:extLst>
          </p:cNvPr>
          <p:cNvSpPr txBox="1"/>
          <p:nvPr/>
        </p:nvSpPr>
        <p:spPr>
          <a:xfrm>
            <a:off x="9566584" y="2385060"/>
            <a:ext cx="612559" cy="369332"/>
          </a:xfrm>
          <a:prstGeom prst="rect">
            <a:avLst/>
          </a:prstGeom>
          <a:noFill/>
        </p:spPr>
        <p:txBody>
          <a:bodyPr wrap="square" rtlCol="0">
            <a:spAutoFit/>
          </a:bodyPr>
          <a:lstStyle/>
          <a:p>
            <a:r>
              <a:rPr lang="en-GB" dirty="0"/>
              <a:t>yes</a:t>
            </a:r>
          </a:p>
        </p:txBody>
      </p:sp>
      <p:sp>
        <p:nvSpPr>
          <p:cNvPr id="28" name="TextBox 27">
            <a:extLst>
              <a:ext uri="{FF2B5EF4-FFF2-40B4-BE49-F238E27FC236}">
                <a16:creationId xmlns:a16="http://schemas.microsoft.com/office/drawing/2014/main" id="{8545DC66-4970-4BA6-A61B-402075FF64DE}"/>
              </a:ext>
            </a:extLst>
          </p:cNvPr>
          <p:cNvSpPr txBox="1"/>
          <p:nvPr/>
        </p:nvSpPr>
        <p:spPr>
          <a:xfrm>
            <a:off x="11252868" y="2373428"/>
            <a:ext cx="449154" cy="369332"/>
          </a:xfrm>
          <a:prstGeom prst="rect">
            <a:avLst/>
          </a:prstGeom>
          <a:noFill/>
        </p:spPr>
        <p:txBody>
          <a:bodyPr wrap="square" rtlCol="0">
            <a:spAutoFit/>
          </a:bodyPr>
          <a:lstStyle/>
          <a:p>
            <a:r>
              <a:rPr lang="en-GB" dirty="0">
                <a:solidFill>
                  <a:schemeClr val="bg1"/>
                </a:solidFill>
              </a:rPr>
              <a:t>no</a:t>
            </a:r>
          </a:p>
        </p:txBody>
      </p:sp>
      <p:cxnSp>
        <p:nvCxnSpPr>
          <p:cNvPr id="3" name="Straight Arrow Connector 2">
            <a:extLst>
              <a:ext uri="{FF2B5EF4-FFF2-40B4-BE49-F238E27FC236}">
                <a16:creationId xmlns:a16="http://schemas.microsoft.com/office/drawing/2014/main" id="{11C00BBD-3E5A-4903-BC25-8E0DFD383404}"/>
              </a:ext>
            </a:extLst>
          </p:cNvPr>
          <p:cNvCxnSpPr>
            <a:stCxn id="21" idx="1"/>
          </p:cNvCxnSpPr>
          <p:nvPr/>
        </p:nvCxnSpPr>
        <p:spPr>
          <a:xfrm>
            <a:off x="10055878" y="2517102"/>
            <a:ext cx="0" cy="264359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25EF24B9-7FC3-48E5-9ED6-A077B3818715}"/>
              </a:ext>
            </a:extLst>
          </p:cNvPr>
          <p:cNvSpPr/>
          <p:nvPr/>
        </p:nvSpPr>
        <p:spPr>
          <a:xfrm>
            <a:off x="10464073" y="1726161"/>
            <a:ext cx="381000" cy="381000"/>
          </a:xfrm>
          <a:prstGeom prst="ellipse">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31010D0E-0244-4692-804F-40E91CA26791}"/>
              </a:ext>
            </a:extLst>
          </p:cNvPr>
          <p:cNvCxnSpPr>
            <a:cxnSpLocks/>
          </p:cNvCxnSpPr>
          <p:nvPr/>
        </p:nvCxnSpPr>
        <p:spPr>
          <a:xfrm>
            <a:off x="11279145" y="2506065"/>
            <a:ext cx="21592" cy="225001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306738E4-6889-4160-AF65-00E44509CCA5}"/>
              </a:ext>
            </a:extLst>
          </p:cNvPr>
          <p:cNvSpPr/>
          <p:nvPr/>
        </p:nvSpPr>
        <p:spPr>
          <a:xfrm>
            <a:off x="10688178" y="1993441"/>
            <a:ext cx="1375000" cy="3016290"/>
          </a:xfrm>
          <a:custGeom>
            <a:avLst/>
            <a:gdLst>
              <a:gd name="connsiteX0" fmla="*/ 600075 w 1375000"/>
              <a:gd name="connsiteY0" fmla="*/ 2738630 h 3016290"/>
              <a:gd name="connsiteX1" fmla="*/ 685800 w 1375000"/>
              <a:gd name="connsiteY1" fmla="*/ 2900555 h 3016290"/>
              <a:gd name="connsiteX2" fmla="*/ 1019175 w 1375000"/>
              <a:gd name="connsiteY2" fmla="*/ 2995805 h 3016290"/>
              <a:gd name="connsiteX3" fmla="*/ 1295400 w 1375000"/>
              <a:gd name="connsiteY3" fmla="*/ 2490980 h 3016290"/>
              <a:gd name="connsiteX4" fmla="*/ 1371600 w 1375000"/>
              <a:gd name="connsiteY4" fmla="*/ 1481330 h 3016290"/>
              <a:gd name="connsiteX5" fmla="*/ 1209675 w 1375000"/>
              <a:gd name="connsiteY5" fmla="*/ 347855 h 3016290"/>
              <a:gd name="connsiteX6" fmla="*/ 628650 w 1375000"/>
              <a:gd name="connsiteY6" fmla="*/ 4955 h 3016290"/>
              <a:gd name="connsiteX7" fmla="*/ 0 w 1375000"/>
              <a:gd name="connsiteY7" fmla="*/ 176405 h 301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5000" h="3016290">
                <a:moveTo>
                  <a:pt x="600075" y="2738630"/>
                </a:moveTo>
                <a:cubicBezTo>
                  <a:pt x="608012" y="2798161"/>
                  <a:pt x="615950" y="2857692"/>
                  <a:pt x="685800" y="2900555"/>
                </a:cubicBezTo>
                <a:cubicBezTo>
                  <a:pt x="755650" y="2943418"/>
                  <a:pt x="917575" y="3064068"/>
                  <a:pt x="1019175" y="2995805"/>
                </a:cubicBezTo>
                <a:cubicBezTo>
                  <a:pt x="1120775" y="2927542"/>
                  <a:pt x="1236663" y="2743392"/>
                  <a:pt x="1295400" y="2490980"/>
                </a:cubicBezTo>
                <a:cubicBezTo>
                  <a:pt x="1354137" y="2238568"/>
                  <a:pt x="1385887" y="1838517"/>
                  <a:pt x="1371600" y="1481330"/>
                </a:cubicBezTo>
                <a:cubicBezTo>
                  <a:pt x="1357313" y="1124143"/>
                  <a:pt x="1333500" y="593917"/>
                  <a:pt x="1209675" y="347855"/>
                </a:cubicBezTo>
                <a:cubicBezTo>
                  <a:pt x="1085850" y="101793"/>
                  <a:pt x="830262" y="33530"/>
                  <a:pt x="628650" y="4955"/>
                </a:cubicBezTo>
                <a:cubicBezTo>
                  <a:pt x="427038" y="-23620"/>
                  <a:pt x="213519" y="76392"/>
                  <a:pt x="0" y="176405"/>
                </a:cubicBezTo>
              </a:path>
            </a:pathLst>
          </a:custGeom>
          <a:noFill/>
          <a:ln w="38100">
            <a:solidFill>
              <a:schemeClr val="bg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155DF369-0DCA-4AC0-9AB2-071D6BB9C3D8}"/>
              </a:ext>
            </a:extLst>
          </p:cNvPr>
          <p:cNvSpPr/>
          <p:nvPr/>
        </p:nvSpPr>
        <p:spPr>
          <a:xfrm>
            <a:off x="11163600" y="4388222"/>
            <a:ext cx="247650" cy="2476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955441C3-BEAC-4888-9329-D5B482B7910E}"/>
              </a:ext>
            </a:extLst>
          </p:cNvPr>
          <p:cNvSpPr/>
          <p:nvPr/>
        </p:nvSpPr>
        <p:spPr>
          <a:xfrm>
            <a:off x="11163600" y="3888677"/>
            <a:ext cx="247650" cy="2476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0ABEE716-447D-4C7A-A884-D1E95FC717CD}"/>
              </a:ext>
            </a:extLst>
          </p:cNvPr>
          <p:cNvSpPr/>
          <p:nvPr/>
        </p:nvSpPr>
        <p:spPr>
          <a:xfrm>
            <a:off x="11144550" y="3389132"/>
            <a:ext cx="247650" cy="2476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61E1A876-EC88-4F49-BF85-13887160F52C}"/>
              </a:ext>
            </a:extLst>
          </p:cNvPr>
          <p:cNvSpPr/>
          <p:nvPr/>
        </p:nvSpPr>
        <p:spPr>
          <a:xfrm>
            <a:off x="11154075" y="2888877"/>
            <a:ext cx="247650" cy="2476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A73867D5-52AF-4189-B1F4-3DE819FA2103}"/>
              </a:ext>
            </a:extLst>
          </p:cNvPr>
          <p:cNvSpPr txBox="1"/>
          <p:nvPr/>
        </p:nvSpPr>
        <p:spPr>
          <a:xfrm>
            <a:off x="1107022" y="5984335"/>
            <a:ext cx="9343805" cy="584775"/>
          </a:xfrm>
          <a:prstGeom prst="rect">
            <a:avLst/>
          </a:prstGeom>
          <a:noFill/>
        </p:spPr>
        <p:txBody>
          <a:bodyPr wrap="square" rtlCol="0">
            <a:spAutoFit/>
          </a:bodyPr>
          <a:lstStyle/>
          <a:p>
            <a:r>
              <a:rPr lang="en-GB" sz="3200" dirty="0">
                <a:solidFill>
                  <a:srgbClr val="0070C0"/>
                </a:solidFill>
              </a:rPr>
              <a:t>What symbol shows procedures in our algorithm?</a:t>
            </a:r>
          </a:p>
        </p:txBody>
      </p:sp>
      <p:sp>
        <p:nvSpPr>
          <p:cNvPr id="30" name="TextBox 29">
            <a:extLst>
              <a:ext uri="{FF2B5EF4-FFF2-40B4-BE49-F238E27FC236}">
                <a16:creationId xmlns:a16="http://schemas.microsoft.com/office/drawing/2014/main" id="{4F95AF42-FE68-477F-A054-E09D62C9E41A}"/>
              </a:ext>
            </a:extLst>
          </p:cNvPr>
          <p:cNvSpPr txBox="1"/>
          <p:nvPr/>
        </p:nvSpPr>
        <p:spPr>
          <a:xfrm>
            <a:off x="1107022" y="5984335"/>
            <a:ext cx="9343805" cy="584775"/>
          </a:xfrm>
          <a:prstGeom prst="rect">
            <a:avLst/>
          </a:prstGeom>
          <a:noFill/>
        </p:spPr>
        <p:txBody>
          <a:bodyPr wrap="square" rtlCol="0">
            <a:spAutoFit/>
          </a:bodyPr>
          <a:lstStyle/>
          <a:p>
            <a:r>
              <a:rPr lang="en-GB" sz="3200" dirty="0">
                <a:solidFill>
                  <a:schemeClr val="bg1"/>
                </a:solidFill>
              </a:rPr>
              <a:t>What symbol shows procedures in our algorithm?</a:t>
            </a:r>
            <a:r>
              <a:rPr lang="en-GB" sz="3200" dirty="0">
                <a:solidFill>
                  <a:srgbClr val="0070C0"/>
                </a:solidFill>
              </a:rPr>
              <a:t>?</a:t>
            </a:r>
          </a:p>
        </p:txBody>
      </p:sp>
      <p:pic>
        <p:nvPicPr>
          <p:cNvPr id="35" name="Graphic 34" descr="Clipboard outline">
            <a:extLst>
              <a:ext uri="{FF2B5EF4-FFF2-40B4-BE49-F238E27FC236}">
                <a16:creationId xmlns:a16="http://schemas.microsoft.com/office/drawing/2014/main" id="{F11A78BF-EC6D-4005-AC25-F5E4ACC6F9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21301" y="5265267"/>
            <a:ext cx="914400" cy="914400"/>
          </a:xfrm>
          <a:prstGeom prst="rect">
            <a:avLst/>
          </a:prstGeom>
        </p:spPr>
      </p:pic>
    </p:spTree>
    <p:extLst>
      <p:ext uri="{BB962C8B-B14F-4D97-AF65-F5344CB8AC3E}">
        <p14:creationId xmlns:p14="http://schemas.microsoft.com/office/powerpoint/2010/main" val="3013983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68063D9-775E-4CDB-8B3B-516952698F5D}"/>
              </a:ext>
            </a:extLst>
          </p:cNvPr>
          <p:cNvSpPr txBox="1"/>
          <p:nvPr/>
        </p:nvSpPr>
        <p:spPr>
          <a:xfrm>
            <a:off x="1025556" y="1659285"/>
            <a:ext cx="3404401" cy="2923877"/>
          </a:xfrm>
          <a:prstGeom prst="rect">
            <a:avLst/>
          </a:prstGeom>
          <a:noFill/>
        </p:spPr>
        <p:txBody>
          <a:bodyPr wrap="square" rtlCol="0">
            <a:spAutoFit/>
          </a:bodyPr>
          <a:lstStyle/>
          <a:p>
            <a:r>
              <a:rPr lang="en-GB" sz="4000" b="1" dirty="0">
                <a:solidFill>
                  <a:schemeClr val="bg1"/>
                </a:solidFill>
              </a:rPr>
              <a:t>Life Algorithm</a:t>
            </a:r>
          </a:p>
          <a:p>
            <a:r>
              <a:rPr lang="en-GB" sz="4000" dirty="0">
                <a:solidFill>
                  <a:schemeClr val="bg1"/>
                </a:solidFill>
              </a:rPr>
              <a:t>Loop always</a:t>
            </a:r>
          </a:p>
          <a:p>
            <a:r>
              <a:rPr lang="en-GB" sz="4000" b="1" dirty="0">
                <a:solidFill>
                  <a:schemeClr val="bg1"/>
                </a:solidFill>
              </a:rPr>
              <a:t>	</a:t>
            </a:r>
            <a:r>
              <a:rPr lang="en-GB" sz="4000" dirty="0">
                <a:solidFill>
                  <a:schemeClr val="bg1"/>
                </a:solidFill>
              </a:rPr>
              <a:t>if hungry</a:t>
            </a:r>
          </a:p>
          <a:p>
            <a:r>
              <a:rPr lang="en-GB" sz="4000" b="1" dirty="0">
                <a:solidFill>
                  <a:schemeClr val="bg1"/>
                </a:solidFill>
              </a:rPr>
              <a:t>		eat</a:t>
            </a:r>
          </a:p>
          <a:p>
            <a:r>
              <a:rPr lang="en-GB" sz="2400" dirty="0">
                <a:solidFill>
                  <a:schemeClr val="bg1"/>
                </a:solidFill>
              </a:rPr>
              <a:t>	</a:t>
            </a:r>
            <a:endParaRPr lang="en-GB" sz="2400" b="1" dirty="0">
              <a:solidFill>
                <a:schemeClr val="bg1"/>
              </a:solidFill>
            </a:endParaRPr>
          </a:p>
        </p:txBody>
      </p:sp>
      <p:sp>
        <p:nvSpPr>
          <p:cNvPr id="11" name="TextBox 10">
            <a:extLst>
              <a:ext uri="{FF2B5EF4-FFF2-40B4-BE49-F238E27FC236}">
                <a16:creationId xmlns:a16="http://schemas.microsoft.com/office/drawing/2014/main" id="{538CB4FC-5916-40F7-94FA-B17DF359B867}"/>
              </a:ext>
            </a:extLst>
          </p:cNvPr>
          <p:cNvSpPr txBox="1"/>
          <p:nvPr/>
        </p:nvSpPr>
        <p:spPr>
          <a:xfrm>
            <a:off x="1100091" y="-8651"/>
            <a:ext cx="5534390" cy="874351"/>
          </a:xfrm>
          <a:prstGeom prst="rect">
            <a:avLst/>
          </a:prstGeom>
          <a:solidFill>
            <a:schemeClr val="bg1"/>
          </a:solidFill>
        </p:spPr>
        <p:txBody>
          <a:bodyPr wrap="square" rtlCol="0" anchor="ctr" anchorCtr="0">
            <a:noAutofit/>
          </a:bodyPr>
          <a:lstStyle/>
          <a:p>
            <a:r>
              <a:rPr lang="en-GB" sz="4400" dirty="0">
                <a:solidFill>
                  <a:srgbClr val="0070C0"/>
                </a:solidFill>
              </a:rPr>
              <a:t>Procedure Answer</a:t>
            </a:r>
          </a:p>
        </p:txBody>
      </p:sp>
      <p:sp>
        <p:nvSpPr>
          <p:cNvPr id="16" name="TextBox 15">
            <a:extLst>
              <a:ext uri="{FF2B5EF4-FFF2-40B4-BE49-F238E27FC236}">
                <a16:creationId xmlns:a16="http://schemas.microsoft.com/office/drawing/2014/main" id="{B1DC5257-7F9F-4304-A2CA-004D0E932CFB}"/>
              </a:ext>
            </a:extLst>
          </p:cNvPr>
          <p:cNvSpPr txBox="1"/>
          <p:nvPr/>
        </p:nvSpPr>
        <p:spPr>
          <a:xfrm>
            <a:off x="6709944" y="1731506"/>
            <a:ext cx="3268557" cy="3046988"/>
          </a:xfrm>
          <a:prstGeom prst="rect">
            <a:avLst/>
          </a:prstGeom>
          <a:solidFill>
            <a:schemeClr val="accent6">
              <a:lumMod val="20000"/>
              <a:lumOff val="80000"/>
            </a:schemeClr>
          </a:solidFill>
        </p:spPr>
        <p:txBody>
          <a:bodyPr wrap="square" rtlCol="0">
            <a:spAutoFit/>
          </a:bodyPr>
          <a:lstStyle/>
          <a:p>
            <a:r>
              <a:rPr lang="en-GB" sz="3200" dirty="0">
                <a:solidFill>
                  <a:srgbClr val="0070C0"/>
                </a:solidFill>
              </a:rPr>
              <a:t>Define </a:t>
            </a:r>
            <a:r>
              <a:rPr lang="en-GB" sz="3200" b="1" dirty="0">
                <a:solidFill>
                  <a:srgbClr val="0070C0"/>
                </a:solidFill>
              </a:rPr>
              <a:t>eat</a:t>
            </a:r>
          </a:p>
          <a:p>
            <a:r>
              <a:rPr lang="en-GB" sz="3200" dirty="0">
                <a:solidFill>
                  <a:srgbClr val="0070C0"/>
                </a:solidFill>
              </a:rPr>
              <a:t>Loop until full</a:t>
            </a:r>
          </a:p>
          <a:p>
            <a:r>
              <a:rPr lang="en-GB" sz="3200" dirty="0">
                <a:solidFill>
                  <a:srgbClr val="0070C0"/>
                </a:solidFill>
              </a:rPr>
              <a:t>	Find food</a:t>
            </a:r>
          </a:p>
          <a:p>
            <a:r>
              <a:rPr lang="en-GB" sz="3200" dirty="0">
                <a:solidFill>
                  <a:srgbClr val="0070C0"/>
                </a:solidFill>
              </a:rPr>
              <a:t>	Put in mouth</a:t>
            </a:r>
          </a:p>
          <a:p>
            <a:r>
              <a:rPr lang="en-GB" sz="3200" dirty="0">
                <a:solidFill>
                  <a:srgbClr val="0070C0"/>
                </a:solidFill>
              </a:rPr>
              <a:t>	chew</a:t>
            </a:r>
          </a:p>
          <a:p>
            <a:r>
              <a:rPr lang="en-GB" sz="3200" dirty="0">
                <a:solidFill>
                  <a:srgbClr val="0070C0"/>
                </a:solidFill>
              </a:rPr>
              <a:t>	swallow</a:t>
            </a:r>
          </a:p>
        </p:txBody>
      </p:sp>
      <p:sp>
        <p:nvSpPr>
          <p:cNvPr id="6" name="Diamond 5">
            <a:extLst>
              <a:ext uri="{FF2B5EF4-FFF2-40B4-BE49-F238E27FC236}">
                <a16:creationId xmlns:a16="http://schemas.microsoft.com/office/drawing/2014/main" id="{E5869967-8ACE-4834-83A0-65E5DBE76D41}"/>
              </a:ext>
            </a:extLst>
          </p:cNvPr>
          <p:cNvSpPr/>
          <p:nvPr/>
        </p:nvSpPr>
        <p:spPr>
          <a:xfrm>
            <a:off x="4012707" y="2946502"/>
            <a:ext cx="1225118" cy="603682"/>
          </a:xfrm>
          <a:prstGeom prst="diamond">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974F21A7-3C60-4F0F-AF9D-43F9B0AF55D4}"/>
              </a:ext>
            </a:extLst>
          </p:cNvPr>
          <p:cNvSpPr/>
          <p:nvPr/>
        </p:nvSpPr>
        <p:spPr>
          <a:xfrm>
            <a:off x="3978503" y="3255001"/>
            <a:ext cx="631597" cy="1133475"/>
          </a:xfrm>
          <a:custGeom>
            <a:avLst/>
            <a:gdLst>
              <a:gd name="connsiteX0" fmla="*/ 21997 w 631597"/>
              <a:gd name="connsiteY0" fmla="*/ 0 h 1133475"/>
              <a:gd name="connsiteX1" fmla="*/ 21997 w 631597"/>
              <a:gd name="connsiteY1" fmla="*/ 552450 h 1133475"/>
              <a:gd name="connsiteX2" fmla="*/ 250597 w 631597"/>
              <a:gd name="connsiteY2" fmla="*/ 981075 h 1133475"/>
              <a:gd name="connsiteX3" fmla="*/ 631597 w 631597"/>
              <a:gd name="connsiteY3" fmla="*/ 1133475 h 1133475"/>
            </a:gdLst>
            <a:ahLst/>
            <a:cxnLst>
              <a:cxn ang="0">
                <a:pos x="connsiteX0" y="connsiteY0"/>
              </a:cxn>
              <a:cxn ang="0">
                <a:pos x="connsiteX1" y="connsiteY1"/>
              </a:cxn>
              <a:cxn ang="0">
                <a:pos x="connsiteX2" y="connsiteY2"/>
              </a:cxn>
              <a:cxn ang="0">
                <a:pos x="connsiteX3" y="connsiteY3"/>
              </a:cxn>
            </a:cxnLst>
            <a:rect l="l" t="t" r="r" b="b"/>
            <a:pathLst>
              <a:path w="631597" h="1133475">
                <a:moveTo>
                  <a:pt x="21997" y="0"/>
                </a:moveTo>
                <a:cubicBezTo>
                  <a:pt x="2947" y="194469"/>
                  <a:pt x="-16103" y="388938"/>
                  <a:pt x="21997" y="552450"/>
                </a:cubicBezTo>
                <a:cubicBezTo>
                  <a:pt x="60097" y="715962"/>
                  <a:pt x="148997" y="884238"/>
                  <a:pt x="250597" y="981075"/>
                </a:cubicBezTo>
                <a:cubicBezTo>
                  <a:pt x="352197" y="1077912"/>
                  <a:pt x="491897" y="1105693"/>
                  <a:pt x="631597" y="1133475"/>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9FDE67F5-D84E-4815-988E-7038705330AC}"/>
              </a:ext>
            </a:extLst>
          </p:cNvPr>
          <p:cNvSpPr/>
          <p:nvPr/>
        </p:nvSpPr>
        <p:spPr>
          <a:xfrm flipH="1">
            <a:off x="4610099" y="3255001"/>
            <a:ext cx="665825" cy="1133475"/>
          </a:xfrm>
          <a:custGeom>
            <a:avLst/>
            <a:gdLst>
              <a:gd name="connsiteX0" fmla="*/ 21997 w 631597"/>
              <a:gd name="connsiteY0" fmla="*/ 0 h 1133475"/>
              <a:gd name="connsiteX1" fmla="*/ 21997 w 631597"/>
              <a:gd name="connsiteY1" fmla="*/ 552450 h 1133475"/>
              <a:gd name="connsiteX2" fmla="*/ 250597 w 631597"/>
              <a:gd name="connsiteY2" fmla="*/ 981075 h 1133475"/>
              <a:gd name="connsiteX3" fmla="*/ 631597 w 631597"/>
              <a:gd name="connsiteY3" fmla="*/ 1133475 h 1133475"/>
            </a:gdLst>
            <a:ahLst/>
            <a:cxnLst>
              <a:cxn ang="0">
                <a:pos x="connsiteX0" y="connsiteY0"/>
              </a:cxn>
              <a:cxn ang="0">
                <a:pos x="connsiteX1" y="connsiteY1"/>
              </a:cxn>
              <a:cxn ang="0">
                <a:pos x="connsiteX2" y="connsiteY2"/>
              </a:cxn>
              <a:cxn ang="0">
                <a:pos x="connsiteX3" y="connsiteY3"/>
              </a:cxn>
            </a:cxnLst>
            <a:rect l="l" t="t" r="r" b="b"/>
            <a:pathLst>
              <a:path w="631597" h="1133475">
                <a:moveTo>
                  <a:pt x="21997" y="0"/>
                </a:moveTo>
                <a:cubicBezTo>
                  <a:pt x="2947" y="194469"/>
                  <a:pt x="-16103" y="388938"/>
                  <a:pt x="21997" y="552450"/>
                </a:cubicBezTo>
                <a:cubicBezTo>
                  <a:pt x="60097" y="715962"/>
                  <a:pt x="148997" y="884238"/>
                  <a:pt x="250597" y="981075"/>
                </a:cubicBezTo>
                <a:cubicBezTo>
                  <a:pt x="352197" y="1077912"/>
                  <a:pt x="491897" y="1105693"/>
                  <a:pt x="631597" y="1133475"/>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a:extLst>
              <a:ext uri="{FF2B5EF4-FFF2-40B4-BE49-F238E27FC236}">
                <a16:creationId xmlns:a16="http://schemas.microsoft.com/office/drawing/2014/main" id="{A27F5375-CD6E-4C84-B020-8983B6346468}"/>
              </a:ext>
            </a:extLst>
          </p:cNvPr>
          <p:cNvCxnSpPr>
            <a:cxnSpLocks/>
            <a:endCxn id="6" idx="0"/>
          </p:cNvCxnSpPr>
          <p:nvPr/>
        </p:nvCxnSpPr>
        <p:spPr>
          <a:xfrm>
            <a:off x="4625266" y="2381250"/>
            <a:ext cx="0" cy="56525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Shape 14">
            <a:extLst>
              <a:ext uri="{FF2B5EF4-FFF2-40B4-BE49-F238E27FC236}">
                <a16:creationId xmlns:a16="http://schemas.microsoft.com/office/drawing/2014/main" id="{807F3407-608D-4CE8-A67F-89125307C68F}"/>
              </a:ext>
            </a:extLst>
          </p:cNvPr>
          <p:cNvSpPr/>
          <p:nvPr/>
        </p:nvSpPr>
        <p:spPr>
          <a:xfrm>
            <a:off x="4595175" y="2581274"/>
            <a:ext cx="857011" cy="2076451"/>
          </a:xfrm>
          <a:custGeom>
            <a:avLst/>
            <a:gdLst>
              <a:gd name="connsiteX0" fmla="*/ 5400 w 857011"/>
              <a:gd name="connsiteY0" fmla="*/ 2511131 h 2886316"/>
              <a:gd name="connsiteX1" fmla="*/ 33975 w 857011"/>
              <a:gd name="connsiteY1" fmla="*/ 2720681 h 2886316"/>
              <a:gd name="connsiteX2" fmla="*/ 262575 w 857011"/>
              <a:gd name="connsiteY2" fmla="*/ 2882606 h 2886316"/>
              <a:gd name="connsiteX3" fmla="*/ 653100 w 857011"/>
              <a:gd name="connsiteY3" fmla="*/ 2558756 h 2886316"/>
              <a:gd name="connsiteX4" fmla="*/ 843600 w 857011"/>
              <a:gd name="connsiteY4" fmla="*/ 1853906 h 2886316"/>
              <a:gd name="connsiteX5" fmla="*/ 815025 w 857011"/>
              <a:gd name="connsiteY5" fmla="*/ 834731 h 2886316"/>
              <a:gd name="connsiteX6" fmla="*/ 605475 w 857011"/>
              <a:gd name="connsiteY6" fmla="*/ 82256 h 2886316"/>
              <a:gd name="connsiteX7" fmla="*/ 224475 w 857011"/>
              <a:gd name="connsiteY7" fmla="*/ 25106 h 2886316"/>
              <a:gd name="connsiteX8" fmla="*/ 62550 w 857011"/>
              <a:gd name="connsiteY8" fmla="*/ 129881 h 288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011" h="2886316">
                <a:moveTo>
                  <a:pt x="5400" y="2511131"/>
                </a:moveTo>
                <a:cubicBezTo>
                  <a:pt x="-1744" y="2584950"/>
                  <a:pt x="-8888" y="2658769"/>
                  <a:pt x="33975" y="2720681"/>
                </a:cubicBezTo>
                <a:cubicBezTo>
                  <a:pt x="76838" y="2782594"/>
                  <a:pt x="159388" y="2909593"/>
                  <a:pt x="262575" y="2882606"/>
                </a:cubicBezTo>
                <a:cubicBezTo>
                  <a:pt x="365762" y="2855619"/>
                  <a:pt x="556263" y="2730206"/>
                  <a:pt x="653100" y="2558756"/>
                </a:cubicBezTo>
                <a:cubicBezTo>
                  <a:pt x="749938" y="2387306"/>
                  <a:pt x="816613" y="2141243"/>
                  <a:pt x="843600" y="1853906"/>
                </a:cubicBezTo>
                <a:cubicBezTo>
                  <a:pt x="870588" y="1566568"/>
                  <a:pt x="854713" y="1130006"/>
                  <a:pt x="815025" y="834731"/>
                </a:cubicBezTo>
                <a:cubicBezTo>
                  <a:pt x="775338" y="539456"/>
                  <a:pt x="703900" y="217193"/>
                  <a:pt x="605475" y="82256"/>
                </a:cubicBezTo>
                <a:cubicBezTo>
                  <a:pt x="507050" y="-52681"/>
                  <a:pt x="314963" y="17168"/>
                  <a:pt x="224475" y="25106"/>
                </a:cubicBezTo>
                <a:cubicBezTo>
                  <a:pt x="133988" y="33043"/>
                  <a:pt x="98269" y="81462"/>
                  <a:pt x="62550" y="129881"/>
                </a:cubicBezTo>
              </a:path>
            </a:pathLst>
          </a:custGeom>
          <a:noFill/>
          <a:ln w="38100">
            <a:solidFill>
              <a:schemeClr val="bg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34DA9125-E53E-4E3F-9602-FC0011DAEF7C}"/>
              </a:ext>
            </a:extLst>
          </p:cNvPr>
          <p:cNvSpPr txBox="1"/>
          <p:nvPr/>
        </p:nvSpPr>
        <p:spPr>
          <a:xfrm>
            <a:off x="4220682" y="3101112"/>
            <a:ext cx="942663" cy="307777"/>
          </a:xfrm>
          <a:prstGeom prst="rect">
            <a:avLst/>
          </a:prstGeom>
          <a:noFill/>
        </p:spPr>
        <p:txBody>
          <a:bodyPr wrap="square" rtlCol="0">
            <a:spAutoFit/>
          </a:bodyPr>
          <a:lstStyle/>
          <a:p>
            <a:r>
              <a:rPr lang="en-GB" sz="1400" dirty="0">
                <a:solidFill>
                  <a:schemeClr val="bg1"/>
                </a:solidFill>
              </a:rPr>
              <a:t>Hungry?</a:t>
            </a:r>
          </a:p>
        </p:txBody>
      </p:sp>
      <p:sp>
        <p:nvSpPr>
          <p:cNvPr id="18" name="TextBox 17">
            <a:extLst>
              <a:ext uri="{FF2B5EF4-FFF2-40B4-BE49-F238E27FC236}">
                <a16:creationId xmlns:a16="http://schemas.microsoft.com/office/drawing/2014/main" id="{3CFA98A2-D2A4-4D63-B0FB-DF5D289C0E28}"/>
              </a:ext>
            </a:extLst>
          </p:cNvPr>
          <p:cNvSpPr txBox="1"/>
          <p:nvPr/>
        </p:nvSpPr>
        <p:spPr>
          <a:xfrm>
            <a:off x="3934437" y="3294871"/>
            <a:ext cx="612559" cy="369332"/>
          </a:xfrm>
          <a:prstGeom prst="rect">
            <a:avLst/>
          </a:prstGeom>
          <a:noFill/>
        </p:spPr>
        <p:txBody>
          <a:bodyPr wrap="square" rtlCol="0">
            <a:spAutoFit/>
          </a:bodyPr>
          <a:lstStyle/>
          <a:p>
            <a:r>
              <a:rPr lang="en-GB" dirty="0">
                <a:solidFill>
                  <a:schemeClr val="bg1"/>
                </a:solidFill>
              </a:rPr>
              <a:t>yes</a:t>
            </a:r>
          </a:p>
        </p:txBody>
      </p:sp>
      <p:sp>
        <p:nvSpPr>
          <p:cNvPr id="19" name="TextBox 18">
            <a:extLst>
              <a:ext uri="{FF2B5EF4-FFF2-40B4-BE49-F238E27FC236}">
                <a16:creationId xmlns:a16="http://schemas.microsoft.com/office/drawing/2014/main" id="{9187D52F-E35C-4EA0-ADD6-927A98453879}"/>
              </a:ext>
            </a:extLst>
          </p:cNvPr>
          <p:cNvSpPr txBox="1"/>
          <p:nvPr/>
        </p:nvSpPr>
        <p:spPr>
          <a:xfrm>
            <a:off x="4895852" y="3294871"/>
            <a:ext cx="449154" cy="369332"/>
          </a:xfrm>
          <a:prstGeom prst="rect">
            <a:avLst/>
          </a:prstGeom>
          <a:noFill/>
        </p:spPr>
        <p:txBody>
          <a:bodyPr wrap="square" rtlCol="0">
            <a:spAutoFit/>
          </a:bodyPr>
          <a:lstStyle/>
          <a:p>
            <a:r>
              <a:rPr lang="en-GB" dirty="0">
                <a:solidFill>
                  <a:schemeClr val="bg1"/>
                </a:solidFill>
              </a:rPr>
              <a:t>no</a:t>
            </a:r>
          </a:p>
        </p:txBody>
      </p:sp>
      <p:sp>
        <p:nvSpPr>
          <p:cNvPr id="20" name="Oval 19">
            <a:extLst>
              <a:ext uri="{FF2B5EF4-FFF2-40B4-BE49-F238E27FC236}">
                <a16:creationId xmlns:a16="http://schemas.microsoft.com/office/drawing/2014/main" id="{958DCC63-5868-4304-81A8-4D29FA536385}"/>
              </a:ext>
            </a:extLst>
          </p:cNvPr>
          <p:cNvSpPr/>
          <p:nvPr/>
        </p:nvSpPr>
        <p:spPr>
          <a:xfrm>
            <a:off x="3822207" y="3704073"/>
            <a:ext cx="381000" cy="381000"/>
          </a:xfrm>
          <a:prstGeom prst="ellipse">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Diamond 20">
            <a:extLst>
              <a:ext uri="{FF2B5EF4-FFF2-40B4-BE49-F238E27FC236}">
                <a16:creationId xmlns:a16="http://schemas.microsoft.com/office/drawing/2014/main" id="{35B32C7E-5FDE-406F-BCE6-737537766D09}"/>
              </a:ext>
            </a:extLst>
          </p:cNvPr>
          <p:cNvSpPr/>
          <p:nvPr/>
        </p:nvSpPr>
        <p:spPr>
          <a:xfrm>
            <a:off x="10055878" y="2215261"/>
            <a:ext cx="1225118" cy="603682"/>
          </a:xfrm>
          <a:prstGeom prst="diamond">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Connector 23">
            <a:extLst>
              <a:ext uri="{FF2B5EF4-FFF2-40B4-BE49-F238E27FC236}">
                <a16:creationId xmlns:a16="http://schemas.microsoft.com/office/drawing/2014/main" id="{E129E1AD-6DDD-43B5-9DD9-BCFA9A11521E}"/>
              </a:ext>
            </a:extLst>
          </p:cNvPr>
          <p:cNvCxnSpPr>
            <a:cxnSpLocks/>
            <a:stCxn id="29" idx="0"/>
            <a:endCxn id="21" idx="0"/>
          </p:cNvCxnSpPr>
          <p:nvPr/>
        </p:nvCxnSpPr>
        <p:spPr>
          <a:xfrm>
            <a:off x="10654573" y="1726161"/>
            <a:ext cx="13864" cy="4891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4EBC147-253A-4E46-B6D2-FDC831021073}"/>
              </a:ext>
            </a:extLst>
          </p:cNvPr>
          <p:cNvSpPr txBox="1"/>
          <p:nvPr/>
        </p:nvSpPr>
        <p:spPr>
          <a:xfrm>
            <a:off x="10263853" y="2369871"/>
            <a:ext cx="942663" cy="307777"/>
          </a:xfrm>
          <a:prstGeom prst="rect">
            <a:avLst/>
          </a:prstGeom>
          <a:noFill/>
        </p:spPr>
        <p:txBody>
          <a:bodyPr wrap="square" rtlCol="0">
            <a:spAutoFit/>
          </a:bodyPr>
          <a:lstStyle/>
          <a:p>
            <a:pPr algn="ctr"/>
            <a:r>
              <a:rPr lang="en-GB" sz="1400" dirty="0">
                <a:solidFill>
                  <a:schemeClr val="bg1"/>
                </a:solidFill>
              </a:rPr>
              <a:t>Full?</a:t>
            </a:r>
          </a:p>
        </p:txBody>
      </p:sp>
      <p:sp>
        <p:nvSpPr>
          <p:cNvPr id="27" name="TextBox 26">
            <a:extLst>
              <a:ext uri="{FF2B5EF4-FFF2-40B4-BE49-F238E27FC236}">
                <a16:creationId xmlns:a16="http://schemas.microsoft.com/office/drawing/2014/main" id="{763E0CC4-3BBE-476C-A3DA-789E429794EC}"/>
              </a:ext>
            </a:extLst>
          </p:cNvPr>
          <p:cNvSpPr txBox="1"/>
          <p:nvPr/>
        </p:nvSpPr>
        <p:spPr>
          <a:xfrm>
            <a:off x="9566584" y="2385060"/>
            <a:ext cx="612559" cy="369332"/>
          </a:xfrm>
          <a:prstGeom prst="rect">
            <a:avLst/>
          </a:prstGeom>
          <a:noFill/>
        </p:spPr>
        <p:txBody>
          <a:bodyPr wrap="square" rtlCol="0">
            <a:spAutoFit/>
          </a:bodyPr>
          <a:lstStyle/>
          <a:p>
            <a:r>
              <a:rPr lang="en-GB" dirty="0"/>
              <a:t>yes</a:t>
            </a:r>
          </a:p>
        </p:txBody>
      </p:sp>
      <p:sp>
        <p:nvSpPr>
          <p:cNvPr id="28" name="TextBox 27">
            <a:extLst>
              <a:ext uri="{FF2B5EF4-FFF2-40B4-BE49-F238E27FC236}">
                <a16:creationId xmlns:a16="http://schemas.microsoft.com/office/drawing/2014/main" id="{8545DC66-4970-4BA6-A61B-402075FF64DE}"/>
              </a:ext>
            </a:extLst>
          </p:cNvPr>
          <p:cNvSpPr txBox="1"/>
          <p:nvPr/>
        </p:nvSpPr>
        <p:spPr>
          <a:xfrm>
            <a:off x="11252868" y="2373428"/>
            <a:ext cx="449154" cy="369332"/>
          </a:xfrm>
          <a:prstGeom prst="rect">
            <a:avLst/>
          </a:prstGeom>
          <a:noFill/>
        </p:spPr>
        <p:txBody>
          <a:bodyPr wrap="square" rtlCol="0">
            <a:spAutoFit/>
          </a:bodyPr>
          <a:lstStyle/>
          <a:p>
            <a:r>
              <a:rPr lang="en-GB" dirty="0">
                <a:solidFill>
                  <a:schemeClr val="bg1"/>
                </a:solidFill>
              </a:rPr>
              <a:t>no</a:t>
            </a:r>
          </a:p>
        </p:txBody>
      </p:sp>
      <p:cxnSp>
        <p:nvCxnSpPr>
          <p:cNvPr id="3" name="Straight Arrow Connector 2">
            <a:extLst>
              <a:ext uri="{FF2B5EF4-FFF2-40B4-BE49-F238E27FC236}">
                <a16:creationId xmlns:a16="http://schemas.microsoft.com/office/drawing/2014/main" id="{11C00BBD-3E5A-4903-BC25-8E0DFD383404}"/>
              </a:ext>
            </a:extLst>
          </p:cNvPr>
          <p:cNvCxnSpPr>
            <a:stCxn id="21" idx="1"/>
          </p:cNvCxnSpPr>
          <p:nvPr/>
        </p:nvCxnSpPr>
        <p:spPr>
          <a:xfrm>
            <a:off x="10055878" y="2517102"/>
            <a:ext cx="0" cy="264359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25EF24B9-7FC3-48E5-9ED6-A077B3818715}"/>
              </a:ext>
            </a:extLst>
          </p:cNvPr>
          <p:cNvSpPr/>
          <p:nvPr/>
        </p:nvSpPr>
        <p:spPr>
          <a:xfrm>
            <a:off x="10464073" y="1726161"/>
            <a:ext cx="381000" cy="381000"/>
          </a:xfrm>
          <a:prstGeom prst="ellipse">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31010D0E-0244-4692-804F-40E91CA26791}"/>
              </a:ext>
            </a:extLst>
          </p:cNvPr>
          <p:cNvCxnSpPr>
            <a:cxnSpLocks/>
          </p:cNvCxnSpPr>
          <p:nvPr/>
        </p:nvCxnSpPr>
        <p:spPr>
          <a:xfrm>
            <a:off x="11279145" y="2506065"/>
            <a:ext cx="21592" cy="225001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306738E4-6889-4160-AF65-00E44509CCA5}"/>
              </a:ext>
            </a:extLst>
          </p:cNvPr>
          <p:cNvSpPr/>
          <p:nvPr/>
        </p:nvSpPr>
        <p:spPr>
          <a:xfrm>
            <a:off x="10688178" y="1993441"/>
            <a:ext cx="1375000" cy="3016290"/>
          </a:xfrm>
          <a:custGeom>
            <a:avLst/>
            <a:gdLst>
              <a:gd name="connsiteX0" fmla="*/ 600075 w 1375000"/>
              <a:gd name="connsiteY0" fmla="*/ 2738630 h 3016290"/>
              <a:gd name="connsiteX1" fmla="*/ 685800 w 1375000"/>
              <a:gd name="connsiteY1" fmla="*/ 2900555 h 3016290"/>
              <a:gd name="connsiteX2" fmla="*/ 1019175 w 1375000"/>
              <a:gd name="connsiteY2" fmla="*/ 2995805 h 3016290"/>
              <a:gd name="connsiteX3" fmla="*/ 1295400 w 1375000"/>
              <a:gd name="connsiteY3" fmla="*/ 2490980 h 3016290"/>
              <a:gd name="connsiteX4" fmla="*/ 1371600 w 1375000"/>
              <a:gd name="connsiteY4" fmla="*/ 1481330 h 3016290"/>
              <a:gd name="connsiteX5" fmla="*/ 1209675 w 1375000"/>
              <a:gd name="connsiteY5" fmla="*/ 347855 h 3016290"/>
              <a:gd name="connsiteX6" fmla="*/ 628650 w 1375000"/>
              <a:gd name="connsiteY6" fmla="*/ 4955 h 3016290"/>
              <a:gd name="connsiteX7" fmla="*/ 0 w 1375000"/>
              <a:gd name="connsiteY7" fmla="*/ 176405 h 301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5000" h="3016290">
                <a:moveTo>
                  <a:pt x="600075" y="2738630"/>
                </a:moveTo>
                <a:cubicBezTo>
                  <a:pt x="608012" y="2798161"/>
                  <a:pt x="615950" y="2857692"/>
                  <a:pt x="685800" y="2900555"/>
                </a:cubicBezTo>
                <a:cubicBezTo>
                  <a:pt x="755650" y="2943418"/>
                  <a:pt x="917575" y="3064068"/>
                  <a:pt x="1019175" y="2995805"/>
                </a:cubicBezTo>
                <a:cubicBezTo>
                  <a:pt x="1120775" y="2927542"/>
                  <a:pt x="1236663" y="2743392"/>
                  <a:pt x="1295400" y="2490980"/>
                </a:cubicBezTo>
                <a:cubicBezTo>
                  <a:pt x="1354137" y="2238568"/>
                  <a:pt x="1385887" y="1838517"/>
                  <a:pt x="1371600" y="1481330"/>
                </a:cubicBezTo>
                <a:cubicBezTo>
                  <a:pt x="1357313" y="1124143"/>
                  <a:pt x="1333500" y="593917"/>
                  <a:pt x="1209675" y="347855"/>
                </a:cubicBezTo>
                <a:cubicBezTo>
                  <a:pt x="1085850" y="101793"/>
                  <a:pt x="830262" y="33530"/>
                  <a:pt x="628650" y="4955"/>
                </a:cubicBezTo>
                <a:cubicBezTo>
                  <a:pt x="427038" y="-23620"/>
                  <a:pt x="213519" y="76392"/>
                  <a:pt x="0" y="176405"/>
                </a:cubicBezTo>
              </a:path>
            </a:pathLst>
          </a:custGeom>
          <a:noFill/>
          <a:ln w="38100">
            <a:solidFill>
              <a:schemeClr val="bg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155DF369-0DCA-4AC0-9AB2-071D6BB9C3D8}"/>
              </a:ext>
            </a:extLst>
          </p:cNvPr>
          <p:cNvSpPr/>
          <p:nvPr/>
        </p:nvSpPr>
        <p:spPr>
          <a:xfrm>
            <a:off x="11163600" y="4388222"/>
            <a:ext cx="247650" cy="2476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955441C3-BEAC-4888-9329-D5B482B7910E}"/>
              </a:ext>
            </a:extLst>
          </p:cNvPr>
          <p:cNvSpPr/>
          <p:nvPr/>
        </p:nvSpPr>
        <p:spPr>
          <a:xfrm>
            <a:off x="11163600" y="3888677"/>
            <a:ext cx="247650" cy="2476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0ABEE716-447D-4C7A-A884-D1E95FC717CD}"/>
              </a:ext>
            </a:extLst>
          </p:cNvPr>
          <p:cNvSpPr/>
          <p:nvPr/>
        </p:nvSpPr>
        <p:spPr>
          <a:xfrm>
            <a:off x="11144550" y="3389132"/>
            <a:ext cx="247650" cy="2476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61E1A876-EC88-4F49-BF85-13887160F52C}"/>
              </a:ext>
            </a:extLst>
          </p:cNvPr>
          <p:cNvSpPr/>
          <p:nvPr/>
        </p:nvSpPr>
        <p:spPr>
          <a:xfrm>
            <a:off x="11154075" y="2888877"/>
            <a:ext cx="247650" cy="2476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A73867D5-52AF-4189-B1F4-3DE819FA2103}"/>
              </a:ext>
            </a:extLst>
          </p:cNvPr>
          <p:cNvSpPr txBox="1"/>
          <p:nvPr/>
        </p:nvSpPr>
        <p:spPr>
          <a:xfrm>
            <a:off x="1107022" y="5984335"/>
            <a:ext cx="9343805" cy="584775"/>
          </a:xfrm>
          <a:prstGeom prst="rect">
            <a:avLst/>
          </a:prstGeom>
          <a:noFill/>
        </p:spPr>
        <p:txBody>
          <a:bodyPr wrap="square" rtlCol="0">
            <a:spAutoFit/>
          </a:bodyPr>
          <a:lstStyle/>
          <a:p>
            <a:r>
              <a:rPr lang="en-GB" sz="3200" dirty="0">
                <a:solidFill>
                  <a:srgbClr val="0070C0"/>
                </a:solidFill>
              </a:rPr>
              <a:t>What symbol shows procedures in our algorithm?</a:t>
            </a:r>
          </a:p>
        </p:txBody>
      </p:sp>
      <p:sp>
        <p:nvSpPr>
          <p:cNvPr id="30" name="TextBox 29">
            <a:extLst>
              <a:ext uri="{FF2B5EF4-FFF2-40B4-BE49-F238E27FC236}">
                <a16:creationId xmlns:a16="http://schemas.microsoft.com/office/drawing/2014/main" id="{4F95AF42-FE68-477F-A054-E09D62C9E41A}"/>
              </a:ext>
            </a:extLst>
          </p:cNvPr>
          <p:cNvSpPr txBox="1"/>
          <p:nvPr/>
        </p:nvSpPr>
        <p:spPr>
          <a:xfrm>
            <a:off x="1107022" y="5984335"/>
            <a:ext cx="9343805" cy="584775"/>
          </a:xfrm>
          <a:prstGeom prst="rect">
            <a:avLst/>
          </a:prstGeom>
          <a:noFill/>
        </p:spPr>
        <p:txBody>
          <a:bodyPr wrap="square" rtlCol="0">
            <a:spAutoFit/>
          </a:bodyPr>
          <a:lstStyle/>
          <a:p>
            <a:r>
              <a:rPr lang="en-GB" sz="3200" dirty="0">
                <a:solidFill>
                  <a:schemeClr val="bg1"/>
                </a:solidFill>
              </a:rPr>
              <a:t>What symbol shows procedures in our algorithm?</a:t>
            </a:r>
            <a:r>
              <a:rPr lang="en-GB" sz="3200" dirty="0">
                <a:solidFill>
                  <a:srgbClr val="0070C0"/>
                </a:solidFill>
              </a:rPr>
              <a:t>?</a:t>
            </a:r>
          </a:p>
        </p:txBody>
      </p:sp>
      <p:pic>
        <p:nvPicPr>
          <p:cNvPr id="35" name="Graphic 34" descr="Clipboard outline">
            <a:extLst>
              <a:ext uri="{FF2B5EF4-FFF2-40B4-BE49-F238E27FC236}">
                <a16:creationId xmlns:a16="http://schemas.microsoft.com/office/drawing/2014/main" id="{F11A78BF-EC6D-4005-AC25-F5E4ACC6F9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21301" y="5164856"/>
            <a:ext cx="914400" cy="914400"/>
          </a:xfrm>
          <a:prstGeom prst="rect">
            <a:avLst/>
          </a:prstGeom>
        </p:spPr>
      </p:pic>
      <p:sp>
        <p:nvSpPr>
          <p:cNvPr id="4" name="Arrow: Up 3">
            <a:extLst>
              <a:ext uri="{FF2B5EF4-FFF2-40B4-BE49-F238E27FC236}">
                <a16:creationId xmlns:a16="http://schemas.microsoft.com/office/drawing/2014/main" id="{FC66B6E5-8DA3-4C8A-ADA0-6BB220658053}"/>
              </a:ext>
            </a:extLst>
          </p:cNvPr>
          <p:cNvSpPr/>
          <p:nvPr/>
        </p:nvSpPr>
        <p:spPr>
          <a:xfrm>
            <a:off x="3730150" y="4106015"/>
            <a:ext cx="502140" cy="812063"/>
          </a:xfrm>
          <a:prstGeom prst="upArrow">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Arrow: Up 35">
            <a:extLst>
              <a:ext uri="{FF2B5EF4-FFF2-40B4-BE49-F238E27FC236}">
                <a16:creationId xmlns:a16="http://schemas.microsoft.com/office/drawing/2014/main" id="{50C382B8-513C-4AA6-9EDB-89B4598F890B}"/>
              </a:ext>
            </a:extLst>
          </p:cNvPr>
          <p:cNvSpPr/>
          <p:nvPr/>
        </p:nvSpPr>
        <p:spPr>
          <a:xfrm rot="10800000">
            <a:off x="10403503" y="891511"/>
            <a:ext cx="502140" cy="812063"/>
          </a:xfrm>
          <a:prstGeom prst="upArrow">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46693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68063D9-775E-4CDB-8B3B-516952698F5D}"/>
              </a:ext>
            </a:extLst>
          </p:cNvPr>
          <p:cNvSpPr txBox="1"/>
          <p:nvPr/>
        </p:nvSpPr>
        <p:spPr>
          <a:xfrm>
            <a:off x="1025556" y="1659285"/>
            <a:ext cx="3404401" cy="2923877"/>
          </a:xfrm>
          <a:prstGeom prst="rect">
            <a:avLst/>
          </a:prstGeom>
          <a:noFill/>
        </p:spPr>
        <p:txBody>
          <a:bodyPr wrap="square" rtlCol="0">
            <a:spAutoFit/>
          </a:bodyPr>
          <a:lstStyle/>
          <a:p>
            <a:r>
              <a:rPr lang="en-GB" sz="4000" b="1" dirty="0">
                <a:solidFill>
                  <a:schemeClr val="bg1"/>
                </a:solidFill>
              </a:rPr>
              <a:t>Life Algorithm</a:t>
            </a:r>
          </a:p>
          <a:p>
            <a:r>
              <a:rPr lang="en-GB" sz="4000" dirty="0">
                <a:solidFill>
                  <a:schemeClr val="bg1"/>
                </a:solidFill>
              </a:rPr>
              <a:t>Loop always</a:t>
            </a:r>
          </a:p>
          <a:p>
            <a:r>
              <a:rPr lang="en-GB" sz="4000" b="1" dirty="0">
                <a:solidFill>
                  <a:schemeClr val="bg1"/>
                </a:solidFill>
              </a:rPr>
              <a:t>	</a:t>
            </a:r>
            <a:r>
              <a:rPr lang="en-GB" sz="4000" dirty="0">
                <a:solidFill>
                  <a:schemeClr val="bg1"/>
                </a:solidFill>
              </a:rPr>
              <a:t>if hungry</a:t>
            </a:r>
          </a:p>
          <a:p>
            <a:r>
              <a:rPr lang="en-GB" sz="4000" b="1" dirty="0">
                <a:solidFill>
                  <a:schemeClr val="bg1"/>
                </a:solidFill>
              </a:rPr>
              <a:t>		eat</a:t>
            </a:r>
          </a:p>
          <a:p>
            <a:r>
              <a:rPr lang="en-GB" sz="2400" dirty="0">
                <a:solidFill>
                  <a:schemeClr val="bg1"/>
                </a:solidFill>
              </a:rPr>
              <a:t>	</a:t>
            </a:r>
            <a:endParaRPr lang="en-GB" sz="2400" b="1" dirty="0">
              <a:solidFill>
                <a:schemeClr val="bg1"/>
              </a:solidFill>
            </a:endParaRPr>
          </a:p>
        </p:txBody>
      </p:sp>
      <p:sp>
        <p:nvSpPr>
          <p:cNvPr id="11" name="TextBox 10">
            <a:extLst>
              <a:ext uri="{FF2B5EF4-FFF2-40B4-BE49-F238E27FC236}">
                <a16:creationId xmlns:a16="http://schemas.microsoft.com/office/drawing/2014/main" id="{538CB4FC-5916-40F7-94FA-B17DF359B867}"/>
              </a:ext>
            </a:extLst>
          </p:cNvPr>
          <p:cNvSpPr txBox="1"/>
          <p:nvPr/>
        </p:nvSpPr>
        <p:spPr>
          <a:xfrm>
            <a:off x="1100091" y="-8651"/>
            <a:ext cx="5534390" cy="874351"/>
          </a:xfrm>
          <a:prstGeom prst="rect">
            <a:avLst/>
          </a:prstGeom>
          <a:solidFill>
            <a:schemeClr val="bg1"/>
          </a:solidFill>
        </p:spPr>
        <p:txBody>
          <a:bodyPr wrap="square" rtlCol="0" anchor="ctr" anchorCtr="0">
            <a:noAutofit/>
          </a:bodyPr>
          <a:lstStyle/>
          <a:p>
            <a:r>
              <a:rPr lang="en-GB" sz="4400" dirty="0">
                <a:solidFill>
                  <a:srgbClr val="0070C0"/>
                </a:solidFill>
              </a:rPr>
              <a:t>Procedure Question</a:t>
            </a:r>
          </a:p>
        </p:txBody>
      </p:sp>
      <p:sp>
        <p:nvSpPr>
          <p:cNvPr id="16" name="TextBox 15">
            <a:extLst>
              <a:ext uri="{FF2B5EF4-FFF2-40B4-BE49-F238E27FC236}">
                <a16:creationId xmlns:a16="http://schemas.microsoft.com/office/drawing/2014/main" id="{B1DC5257-7F9F-4304-A2CA-004D0E932CFB}"/>
              </a:ext>
            </a:extLst>
          </p:cNvPr>
          <p:cNvSpPr txBox="1"/>
          <p:nvPr/>
        </p:nvSpPr>
        <p:spPr>
          <a:xfrm>
            <a:off x="6709944" y="1731506"/>
            <a:ext cx="3268557" cy="3046988"/>
          </a:xfrm>
          <a:prstGeom prst="rect">
            <a:avLst/>
          </a:prstGeom>
          <a:solidFill>
            <a:schemeClr val="accent6">
              <a:lumMod val="20000"/>
              <a:lumOff val="80000"/>
            </a:schemeClr>
          </a:solidFill>
        </p:spPr>
        <p:txBody>
          <a:bodyPr wrap="square" rtlCol="0">
            <a:spAutoFit/>
          </a:bodyPr>
          <a:lstStyle/>
          <a:p>
            <a:r>
              <a:rPr lang="en-GB" sz="3200" dirty="0">
                <a:solidFill>
                  <a:srgbClr val="0070C0"/>
                </a:solidFill>
              </a:rPr>
              <a:t>Define </a:t>
            </a:r>
            <a:r>
              <a:rPr lang="en-GB" sz="3200" b="1" dirty="0">
                <a:solidFill>
                  <a:srgbClr val="0070C0"/>
                </a:solidFill>
              </a:rPr>
              <a:t>eat</a:t>
            </a:r>
          </a:p>
          <a:p>
            <a:r>
              <a:rPr lang="en-GB" sz="3200" dirty="0">
                <a:solidFill>
                  <a:srgbClr val="0070C0"/>
                </a:solidFill>
              </a:rPr>
              <a:t>Loop until full</a:t>
            </a:r>
          </a:p>
          <a:p>
            <a:r>
              <a:rPr lang="en-GB" sz="3200" dirty="0">
                <a:solidFill>
                  <a:srgbClr val="0070C0"/>
                </a:solidFill>
              </a:rPr>
              <a:t>	Find food</a:t>
            </a:r>
          </a:p>
          <a:p>
            <a:r>
              <a:rPr lang="en-GB" sz="3200" dirty="0">
                <a:solidFill>
                  <a:srgbClr val="0070C0"/>
                </a:solidFill>
              </a:rPr>
              <a:t>	Put in mouth</a:t>
            </a:r>
          </a:p>
          <a:p>
            <a:r>
              <a:rPr lang="en-GB" sz="3200" dirty="0">
                <a:solidFill>
                  <a:srgbClr val="0070C0"/>
                </a:solidFill>
              </a:rPr>
              <a:t>	chew</a:t>
            </a:r>
          </a:p>
          <a:p>
            <a:r>
              <a:rPr lang="en-GB" sz="3200" dirty="0">
                <a:solidFill>
                  <a:srgbClr val="0070C0"/>
                </a:solidFill>
              </a:rPr>
              <a:t>	swallow</a:t>
            </a:r>
          </a:p>
        </p:txBody>
      </p:sp>
      <p:sp>
        <p:nvSpPr>
          <p:cNvPr id="6" name="Diamond 5">
            <a:extLst>
              <a:ext uri="{FF2B5EF4-FFF2-40B4-BE49-F238E27FC236}">
                <a16:creationId xmlns:a16="http://schemas.microsoft.com/office/drawing/2014/main" id="{E5869967-8ACE-4834-83A0-65E5DBE76D41}"/>
              </a:ext>
            </a:extLst>
          </p:cNvPr>
          <p:cNvSpPr/>
          <p:nvPr/>
        </p:nvSpPr>
        <p:spPr>
          <a:xfrm>
            <a:off x="4012707" y="2946502"/>
            <a:ext cx="1225118" cy="603682"/>
          </a:xfrm>
          <a:prstGeom prst="diamond">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974F21A7-3C60-4F0F-AF9D-43F9B0AF55D4}"/>
              </a:ext>
            </a:extLst>
          </p:cNvPr>
          <p:cNvSpPr/>
          <p:nvPr/>
        </p:nvSpPr>
        <p:spPr>
          <a:xfrm>
            <a:off x="3978503" y="3255001"/>
            <a:ext cx="631597" cy="1133475"/>
          </a:xfrm>
          <a:custGeom>
            <a:avLst/>
            <a:gdLst>
              <a:gd name="connsiteX0" fmla="*/ 21997 w 631597"/>
              <a:gd name="connsiteY0" fmla="*/ 0 h 1133475"/>
              <a:gd name="connsiteX1" fmla="*/ 21997 w 631597"/>
              <a:gd name="connsiteY1" fmla="*/ 552450 h 1133475"/>
              <a:gd name="connsiteX2" fmla="*/ 250597 w 631597"/>
              <a:gd name="connsiteY2" fmla="*/ 981075 h 1133475"/>
              <a:gd name="connsiteX3" fmla="*/ 631597 w 631597"/>
              <a:gd name="connsiteY3" fmla="*/ 1133475 h 1133475"/>
            </a:gdLst>
            <a:ahLst/>
            <a:cxnLst>
              <a:cxn ang="0">
                <a:pos x="connsiteX0" y="connsiteY0"/>
              </a:cxn>
              <a:cxn ang="0">
                <a:pos x="connsiteX1" y="connsiteY1"/>
              </a:cxn>
              <a:cxn ang="0">
                <a:pos x="connsiteX2" y="connsiteY2"/>
              </a:cxn>
              <a:cxn ang="0">
                <a:pos x="connsiteX3" y="connsiteY3"/>
              </a:cxn>
            </a:cxnLst>
            <a:rect l="l" t="t" r="r" b="b"/>
            <a:pathLst>
              <a:path w="631597" h="1133475">
                <a:moveTo>
                  <a:pt x="21997" y="0"/>
                </a:moveTo>
                <a:cubicBezTo>
                  <a:pt x="2947" y="194469"/>
                  <a:pt x="-16103" y="388938"/>
                  <a:pt x="21997" y="552450"/>
                </a:cubicBezTo>
                <a:cubicBezTo>
                  <a:pt x="60097" y="715962"/>
                  <a:pt x="148997" y="884238"/>
                  <a:pt x="250597" y="981075"/>
                </a:cubicBezTo>
                <a:cubicBezTo>
                  <a:pt x="352197" y="1077912"/>
                  <a:pt x="491897" y="1105693"/>
                  <a:pt x="631597" y="1133475"/>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9FDE67F5-D84E-4815-988E-7038705330AC}"/>
              </a:ext>
            </a:extLst>
          </p:cNvPr>
          <p:cNvSpPr/>
          <p:nvPr/>
        </p:nvSpPr>
        <p:spPr>
          <a:xfrm flipH="1">
            <a:off x="4610099" y="3255001"/>
            <a:ext cx="665825" cy="1133475"/>
          </a:xfrm>
          <a:custGeom>
            <a:avLst/>
            <a:gdLst>
              <a:gd name="connsiteX0" fmla="*/ 21997 w 631597"/>
              <a:gd name="connsiteY0" fmla="*/ 0 h 1133475"/>
              <a:gd name="connsiteX1" fmla="*/ 21997 w 631597"/>
              <a:gd name="connsiteY1" fmla="*/ 552450 h 1133475"/>
              <a:gd name="connsiteX2" fmla="*/ 250597 w 631597"/>
              <a:gd name="connsiteY2" fmla="*/ 981075 h 1133475"/>
              <a:gd name="connsiteX3" fmla="*/ 631597 w 631597"/>
              <a:gd name="connsiteY3" fmla="*/ 1133475 h 1133475"/>
            </a:gdLst>
            <a:ahLst/>
            <a:cxnLst>
              <a:cxn ang="0">
                <a:pos x="connsiteX0" y="connsiteY0"/>
              </a:cxn>
              <a:cxn ang="0">
                <a:pos x="connsiteX1" y="connsiteY1"/>
              </a:cxn>
              <a:cxn ang="0">
                <a:pos x="connsiteX2" y="connsiteY2"/>
              </a:cxn>
              <a:cxn ang="0">
                <a:pos x="connsiteX3" y="connsiteY3"/>
              </a:cxn>
            </a:cxnLst>
            <a:rect l="l" t="t" r="r" b="b"/>
            <a:pathLst>
              <a:path w="631597" h="1133475">
                <a:moveTo>
                  <a:pt x="21997" y="0"/>
                </a:moveTo>
                <a:cubicBezTo>
                  <a:pt x="2947" y="194469"/>
                  <a:pt x="-16103" y="388938"/>
                  <a:pt x="21997" y="552450"/>
                </a:cubicBezTo>
                <a:cubicBezTo>
                  <a:pt x="60097" y="715962"/>
                  <a:pt x="148997" y="884238"/>
                  <a:pt x="250597" y="981075"/>
                </a:cubicBezTo>
                <a:cubicBezTo>
                  <a:pt x="352197" y="1077912"/>
                  <a:pt x="491897" y="1105693"/>
                  <a:pt x="631597" y="1133475"/>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a:extLst>
              <a:ext uri="{FF2B5EF4-FFF2-40B4-BE49-F238E27FC236}">
                <a16:creationId xmlns:a16="http://schemas.microsoft.com/office/drawing/2014/main" id="{A27F5375-CD6E-4C84-B020-8983B6346468}"/>
              </a:ext>
            </a:extLst>
          </p:cNvPr>
          <p:cNvCxnSpPr>
            <a:cxnSpLocks/>
            <a:endCxn id="6" idx="0"/>
          </p:cNvCxnSpPr>
          <p:nvPr/>
        </p:nvCxnSpPr>
        <p:spPr>
          <a:xfrm>
            <a:off x="4625266" y="2381250"/>
            <a:ext cx="0" cy="56525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Shape 14">
            <a:extLst>
              <a:ext uri="{FF2B5EF4-FFF2-40B4-BE49-F238E27FC236}">
                <a16:creationId xmlns:a16="http://schemas.microsoft.com/office/drawing/2014/main" id="{807F3407-608D-4CE8-A67F-89125307C68F}"/>
              </a:ext>
            </a:extLst>
          </p:cNvPr>
          <p:cNvSpPr/>
          <p:nvPr/>
        </p:nvSpPr>
        <p:spPr>
          <a:xfrm>
            <a:off x="4595175" y="2581274"/>
            <a:ext cx="857011" cy="2076451"/>
          </a:xfrm>
          <a:custGeom>
            <a:avLst/>
            <a:gdLst>
              <a:gd name="connsiteX0" fmla="*/ 5400 w 857011"/>
              <a:gd name="connsiteY0" fmla="*/ 2511131 h 2886316"/>
              <a:gd name="connsiteX1" fmla="*/ 33975 w 857011"/>
              <a:gd name="connsiteY1" fmla="*/ 2720681 h 2886316"/>
              <a:gd name="connsiteX2" fmla="*/ 262575 w 857011"/>
              <a:gd name="connsiteY2" fmla="*/ 2882606 h 2886316"/>
              <a:gd name="connsiteX3" fmla="*/ 653100 w 857011"/>
              <a:gd name="connsiteY3" fmla="*/ 2558756 h 2886316"/>
              <a:gd name="connsiteX4" fmla="*/ 843600 w 857011"/>
              <a:gd name="connsiteY4" fmla="*/ 1853906 h 2886316"/>
              <a:gd name="connsiteX5" fmla="*/ 815025 w 857011"/>
              <a:gd name="connsiteY5" fmla="*/ 834731 h 2886316"/>
              <a:gd name="connsiteX6" fmla="*/ 605475 w 857011"/>
              <a:gd name="connsiteY6" fmla="*/ 82256 h 2886316"/>
              <a:gd name="connsiteX7" fmla="*/ 224475 w 857011"/>
              <a:gd name="connsiteY7" fmla="*/ 25106 h 2886316"/>
              <a:gd name="connsiteX8" fmla="*/ 62550 w 857011"/>
              <a:gd name="connsiteY8" fmla="*/ 129881 h 288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011" h="2886316">
                <a:moveTo>
                  <a:pt x="5400" y="2511131"/>
                </a:moveTo>
                <a:cubicBezTo>
                  <a:pt x="-1744" y="2584950"/>
                  <a:pt x="-8888" y="2658769"/>
                  <a:pt x="33975" y="2720681"/>
                </a:cubicBezTo>
                <a:cubicBezTo>
                  <a:pt x="76838" y="2782594"/>
                  <a:pt x="159388" y="2909593"/>
                  <a:pt x="262575" y="2882606"/>
                </a:cubicBezTo>
                <a:cubicBezTo>
                  <a:pt x="365762" y="2855619"/>
                  <a:pt x="556263" y="2730206"/>
                  <a:pt x="653100" y="2558756"/>
                </a:cubicBezTo>
                <a:cubicBezTo>
                  <a:pt x="749938" y="2387306"/>
                  <a:pt x="816613" y="2141243"/>
                  <a:pt x="843600" y="1853906"/>
                </a:cubicBezTo>
                <a:cubicBezTo>
                  <a:pt x="870588" y="1566568"/>
                  <a:pt x="854713" y="1130006"/>
                  <a:pt x="815025" y="834731"/>
                </a:cubicBezTo>
                <a:cubicBezTo>
                  <a:pt x="775338" y="539456"/>
                  <a:pt x="703900" y="217193"/>
                  <a:pt x="605475" y="82256"/>
                </a:cubicBezTo>
                <a:cubicBezTo>
                  <a:pt x="507050" y="-52681"/>
                  <a:pt x="314963" y="17168"/>
                  <a:pt x="224475" y="25106"/>
                </a:cubicBezTo>
                <a:cubicBezTo>
                  <a:pt x="133988" y="33043"/>
                  <a:pt x="98269" y="81462"/>
                  <a:pt x="62550" y="129881"/>
                </a:cubicBezTo>
              </a:path>
            </a:pathLst>
          </a:custGeom>
          <a:noFill/>
          <a:ln w="38100">
            <a:solidFill>
              <a:schemeClr val="bg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34DA9125-E53E-4E3F-9602-FC0011DAEF7C}"/>
              </a:ext>
            </a:extLst>
          </p:cNvPr>
          <p:cNvSpPr txBox="1"/>
          <p:nvPr/>
        </p:nvSpPr>
        <p:spPr>
          <a:xfrm>
            <a:off x="4220682" y="3101112"/>
            <a:ext cx="942663" cy="307777"/>
          </a:xfrm>
          <a:prstGeom prst="rect">
            <a:avLst/>
          </a:prstGeom>
          <a:noFill/>
        </p:spPr>
        <p:txBody>
          <a:bodyPr wrap="square" rtlCol="0">
            <a:spAutoFit/>
          </a:bodyPr>
          <a:lstStyle/>
          <a:p>
            <a:r>
              <a:rPr lang="en-GB" sz="1400" dirty="0">
                <a:solidFill>
                  <a:schemeClr val="bg1"/>
                </a:solidFill>
              </a:rPr>
              <a:t>Hungry?</a:t>
            </a:r>
          </a:p>
        </p:txBody>
      </p:sp>
      <p:sp>
        <p:nvSpPr>
          <p:cNvPr id="18" name="TextBox 17">
            <a:extLst>
              <a:ext uri="{FF2B5EF4-FFF2-40B4-BE49-F238E27FC236}">
                <a16:creationId xmlns:a16="http://schemas.microsoft.com/office/drawing/2014/main" id="{3CFA98A2-D2A4-4D63-B0FB-DF5D289C0E28}"/>
              </a:ext>
            </a:extLst>
          </p:cNvPr>
          <p:cNvSpPr txBox="1"/>
          <p:nvPr/>
        </p:nvSpPr>
        <p:spPr>
          <a:xfrm>
            <a:off x="3934437" y="3294871"/>
            <a:ext cx="612559" cy="369332"/>
          </a:xfrm>
          <a:prstGeom prst="rect">
            <a:avLst/>
          </a:prstGeom>
          <a:noFill/>
        </p:spPr>
        <p:txBody>
          <a:bodyPr wrap="square" rtlCol="0">
            <a:spAutoFit/>
          </a:bodyPr>
          <a:lstStyle/>
          <a:p>
            <a:r>
              <a:rPr lang="en-GB" dirty="0">
                <a:solidFill>
                  <a:schemeClr val="bg1"/>
                </a:solidFill>
              </a:rPr>
              <a:t>yes</a:t>
            </a:r>
          </a:p>
        </p:txBody>
      </p:sp>
      <p:sp>
        <p:nvSpPr>
          <p:cNvPr id="19" name="TextBox 18">
            <a:extLst>
              <a:ext uri="{FF2B5EF4-FFF2-40B4-BE49-F238E27FC236}">
                <a16:creationId xmlns:a16="http://schemas.microsoft.com/office/drawing/2014/main" id="{9187D52F-E35C-4EA0-ADD6-927A98453879}"/>
              </a:ext>
            </a:extLst>
          </p:cNvPr>
          <p:cNvSpPr txBox="1"/>
          <p:nvPr/>
        </p:nvSpPr>
        <p:spPr>
          <a:xfrm>
            <a:off x="4895852" y="3294871"/>
            <a:ext cx="449154" cy="369332"/>
          </a:xfrm>
          <a:prstGeom prst="rect">
            <a:avLst/>
          </a:prstGeom>
          <a:noFill/>
        </p:spPr>
        <p:txBody>
          <a:bodyPr wrap="square" rtlCol="0">
            <a:spAutoFit/>
          </a:bodyPr>
          <a:lstStyle/>
          <a:p>
            <a:r>
              <a:rPr lang="en-GB" dirty="0">
                <a:solidFill>
                  <a:schemeClr val="bg1"/>
                </a:solidFill>
              </a:rPr>
              <a:t>no</a:t>
            </a:r>
          </a:p>
        </p:txBody>
      </p:sp>
      <p:sp>
        <p:nvSpPr>
          <p:cNvPr id="20" name="Oval 19">
            <a:extLst>
              <a:ext uri="{FF2B5EF4-FFF2-40B4-BE49-F238E27FC236}">
                <a16:creationId xmlns:a16="http://schemas.microsoft.com/office/drawing/2014/main" id="{958DCC63-5868-4304-81A8-4D29FA536385}"/>
              </a:ext>
            </a:extLst>
          </p:cNvPr>
          <p:cNvSpPr/>
          <p:nvPr/>
        </p:nvSpPr>
        <p:spPr>
          <a:xfrm>
            <a:off x="3822207" y="3704073"/>
            <a:ext cx="381000" cy="381000"/>
          </a:xfrm>
          <a:prstGeom prst="ellipse">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Diamond 20">
            <a:extLst>
              <a:ext uri="{FF2B5EF4-FFF2-40B4-BE49-F238E27FC236}">
                <a16:creationId xmlns:a16="http://schemas.microsoft.com/office/drawing/2014/main" id="{35B32C7E-5FDE-406F-BCE6-737537766D09}"/>
              </a:ext>
            </a:extLst>
          </p:cNvPr>
          <p:cNvSpPr/>
          <p:nvPr/>
        </p:nvSpPr>
        <p:spPr>
          <a:xfrm>
            <a:off x="10055878" y="2215261"/>
            <a:ext cx="1225118" cy="603682"/>
          </a:xfrm>
          <a:prstGeom prst="diamond">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Connector 23">
            <a:extLst>
              <a:ext uri="{FF2B5EF4-FFF2-40B4-BE49-F238E27FC236}">
                <a16:creationId xmlns:a16="http://schemas.microsoft.com/office/drawing/2014/main" id="{E129E1AD-6DDD-43B5-9DD9-BCFA9A11521E}"/>
              </a:ext>
            </a:extLst>
          </p:cNvPr>
          <p:cNvCxnSpPr>
            <a:cxnSpLocks/>
            <a:stCxn id="29" idx="0"/>
            <a:endCxn id="21" idx="0"/>
          </p:cNvCxnSpPr>
          <p:nvPr/>
        </p:nvCxnSpPr>
        <p:spPr>
          <a:xfrm>
            <a:off x="10654573" y="1726161"/>
            <a:ext cx="13864" cy="4891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4EBC147-253A-4E46-B6D2-FDC831021073}"/>
              </a:ext>
            </a:extLst>
          </p:cNvPr>
          <p:cNvSpPr txBox="1"/>
          <p:nvPr/>
        </p:nvSpPr>
        <p:spPr>
          <a:xfrm>
            <a:off x="10263853" y="2369871"/>
            <a:ext cx="942663" cy="307777"/>
          </a:xfrm>
          <a:prstGeom prst="rect">
            <a:avLst/>
          </a:prstGeom>
          <a:noFill/>
        </p:spPr>
        <p:txBody>
          <a:bodyPr wrap="square" rtlCol="0">
            <a:spAutoFit/>
          </a:bodyPr>
          <a:lstStyle/>
          <a:p>
            <a:pPr algn="ctr"/>
            <a:r>
              <a:rPr lang="en-GB" sz="1400" dirty="0">
                <a:solidFill>
                  <a:schemeClr val="bg1"/>
                </a:solidFill>
              </a:rPr>
              <a:t>Full?</a:t>
            </a:r>
          </a:p>
        </p:txBody>
      </p:sp>
      <p:sp>
        <p:nvSpPr>
          <p:cNvPr id="27" name="TextBox 26">
            <a:extLst>
              <a:ext uri="{FF2B5EF4-FFF2-40B4-BE49-F238E27FC236}">
                <a16:creationId xmlns:a16="http://schemas.microsoft.com/office/drawing/2014/main" id="{763E0CC4-3BBE-476C-A3DA-789E429794EC}"/>
              </a:ext>
            </a:extLst>
          </p:cNvPr>
          <p:cNvSpPr txBox="1"/>
          <p:nvPr/>
        </p:nvSpPr>
        <p:spPr>
          <a:xfrm>
            <a:off x="9566584" y="2385060"/>
            <a:ext cx="612559" cy="369332"/>
          </a:xfrm>
          <a:prstGeom prst="rect">
            <a:avLst/>
          </a:prstGeom>
          <a:noFill/>
        </p:spPr>
        <p:txBody>
          <a:bodyPr wrap="square" rtlCol="0">
            <a:spAutoFit/>
          </a:bodyPr>
          <a:lstStyle/>
          <a:p>
            <a:r>
              <a:rPr lang="en-GB" dirty="0"/>
              <a:t>yes</a:t>
            </a:r>
          </a:p>
        </p:txBody>
      </p:sp>
      <p:sp>
        <p:nvSpPr>
          <p:cNvPr id="28" name="TextBox 27">
            <a:extLst>
              <a:ext uri="{FF2B5EF4-FFF2-40B4-BE49-F238E27FC236}">
                <a16:creationId xmlns:a16="http://schemas.microsoft.com/office/drawing/2014/main" id="{8545DC66-4970-4BA6-A61B-402075FF64DE}"/>
              </a:ext>
            </a:extLst>
          </p:cNvPr>
          <p:cNvSpPr txBox="1"/>
          <p:nvPr/>
        </p:nvSpPr>
        <p:spPr>
          <a:xfrm>
            <a:off x="11252868" y="2373428"/>
            <a:ext cx="449154" cy="369332"/>
          </a:xfrm>
          <a:prstGeom prst="rect">
            <a:avLst/>
          </a:prstGeom>
          <a:noFill/>
        </p:spPr>
        <p:txBody>
          <a:bodyPr wrap="square" rtlCol="0">
            <a:spAutoFit/>
          </a:bodyPr>
          <a:lstStyle/>
          <a:p>
            <a:r>
              <a:rPr lang="en-GB" dirty="0">
                <a:solidFill>
                  <a:schemeClr val="bg1"/>
                </a:solidFill>
              </a:rPr>
              <a:t>no</a:t>
            </a:r>
          </a:p>
        </p:txBody>
      </p:sp>
      <p:cxnSp>
        <p:nvCxnSpPr>
          <p:cNvPr id="3" name="Straight Arrow Connector 2">
            <a:extLst>
              <a:ext uri="{FF2B5EF4-FFF2-40B4-BE49-F238E27FC236}">
                <a16:creationId xmlns:a16="http://schemas.microsoft.com/office/drawing/2014/main" id="{11C00BBD-3E5A-4903-BC25-8E0DFD383404}"/>
              </a:ext>
            </a:extLst>
          </p:cNvPr>
          <p:cNvCxnSpPr>
            <a:stCxn id="21" idx="1"/>
          </p:cNvCxnSpPr>
          <p:nvPr/>
        </p:nvCxnSpPr>
        <p:spPr>
          <a:xfrm>
            <a:off x="10055878" y="2517102"/>
            <a:ext cx="0" cy="264359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25EF24B9-7FC3-48E5-9ED6-A077B3818715}"/>
              </a:ext>
            </a:extLst>
          </p:cNvPr>
          <p:cNvSpPr/>
          <p:nvPr/>
        </p:nvSpPr>
        <p:spPr>
          <a:xfrm>
            <a:off x="10464073" y="1726161"/>
            <a:ext cx="381000" cy="381000"/>
          </a:xfrm>
          <a:prstGeom prst="ellipse">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31010D0E-0244-4692-804F-40E91CA26791}"/>
              </a:ext>
            </a:extLst>
          </p:cNvPr>
          <p:cNvCxnSpPr>
            <a:cxnSpLocks/>
          </p:cNvCxnSpPr>
          <p:nvPr/>
        </p:nvCxnSpPr>
        <p:spPr>
          <a:xfrm>
            <a:off x="11279145" y="2506065"/>
            <a:ext cx="21592" cy="225001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306738E4-6889-4160-AF65-00E44509CCA5}"/>
              </a:ext>
            </a:extLst>
          </p:cNvPr>
          <p:cNvSpPr/>
          <p:nvPr/>
        </p:nvSpPr>
        <p:spPr>
          <a:xfrm>
            <a:off x="10688178" y="1993441"/>
            <a:ext cx="1375000" cy="3016290"/>
          </a:xfrm>
          <a:custGeom>
            <a:avLst/>
            <a:gdLst>
              <a:gd name="connsiteX0" fmla="*/ 600075 w 1375000"/>
              <a:gd name="connsiteY0" fmla="*/ 2738630 h 3016290"/>
              <a:gd name="connsiteX1" fmla="*/ 685800 w 1375000"/>
              <a:gd name="connsiteY1" fmla="*/ 2900555 h 3016290"/>
              <a:gd name="connsiteX2" fmla="*/ 1019175 w 1375000"/>
              <a:gd name="connsiteY2" fmla="*/ 2995805 h 3016290"/>
              <a:gd name="connsiteX3" fmla="*/ 1295400 w 1375000"/>
              <a:gd name="connsiteY3" fmla="*/ 2490980 h 3016290"/>
              <a:gd name="connsiteX4" fmla="*/ 1371600 w 1375000"/>
              <a:gd name="connsiteY4" fmla="*/ 1481330 h 3016290"/>
              <a:gd name="connsiteX5" fmla="*/ 1209675 w 1375000"/>
              <a:gd name="connsiteY5" fmla="*/ 347855 h 3016290"/>
              <a:gd name="connsiteX6" fmla="*/ 628650 w 1375000"/>
              <a:gd name="connsiteY6" fmla="*/ 4955 h 3016290"/>
              <a:gd name="connsiteX7" fmla="*/ 0 w 1375000"/>
              <a:gd name="connsiteY7" fmla="*/ 176405 h 301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5000" h="3016290">
                <a:moveTo>
                  <a:pt x="600075" y="2738630"/>
                </a:moveTo>
                <a:cubicBezTo>
                  <a:pt x="608012" y="2798161"/>
                  <a:pt x="615950" y="2857692"/>
                  <a:pt x="685800" y="2900555"/>
                </a:cubicBezTo>
                <a:cubicBezTo>
                  <a:pt x="755650" y="2943418"/>
                  <a:pt x="917575" y="3064068"/>
                  <a:pt x="1019175" y="2995805"/>
                </a:cubicBezTo>
                <a:cubicBezTo>
                  <a:pt x="1120775" y="2927542"/>
                  <a:pt x="1236663" y="2743392"/>
                  <a:pt x="1295400" y="2490980"/>
                </a:cubicBezTo>
                <a:cubicBezTo>
                  <a:pt x="1354137" y="2238568"/>
                  <a:pt x="1385887" y="1838517"/>
                  <a:pt x="1371600" y="1481330"/>
                </a:cubicBezTo>
                <a:cubicBezTo>
                  <a:pt x="1357313" y="1124143"/>
                  <a:pt x="1333500" y="593917"/>
                  <a:pt x="1209675" y="347855"/>
                </a:cubicBezTo>
                <a:cubicBezTo>
                  <a:pt x="1085850" y="101793"/>
                  <a:pt x="830262" y="33530"/>
                  <a:pt x="628650" y="4955"/>
                </a:cubicBezTo>
                <a:cubicBezTo>
                  <a:pt x="427038" y="-23620"/>
                  <a:pt x="213519" y="76392"/>
                  <a:pt x="0" y="176405"/>
                </a:cubicBezTo>
              </a:path>
            </a:pathLst>
          </a:custGeom>
          <a:noFill/>
          <a:ln w="38100">
            <a:solidFill>
              <a:schemeClr val="bg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155DF369-0DCA-4AC0-9AB2-071D6BB9C3D8}"/>
              </a:ext>
            </a:extLst>
          </p:cNvPr>
          <p:cNvSpPr/>
          <p:nvPr/>
        </p:nvSpPr>
        <p:spPr>
          <a:xfrm>
            <a:off x="11163600" y="4388222"/>
            <a:ext cx="247650" cy="2476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955441C3-BEAC-4888-9329-D5B482B7910E}"/>
              </a:ext>
            </a:extLst>
          </p:cNvPr>
          <p:cNvSpPr/>
          <p:nvPr/>
        </p:nvSpPr>
        <p:spPr>
          <a:xfrm>
            <a:off x="11163600" y="3888677"/>
            <a:ext cx="247650" cy="2476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0ABEE716-447D-4C7A-A884-D1E95FC717CD}"/>
              </a:ext>
            </a:extLst>
          </p:cNvPr>
          <p:cNvSpPr/>
          <p:nvPr/>
        </p:nvSpPr>
        <p:spPr>
          <a:xfrm>
            <a:off x="11144550" y="3389132"/>
            <a:ext cx="247650" cy="2476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61E1A876-EC88-4F49-BF85-13887160F52C}"/>
              </a:ext>
            </a:extLst>
          </p:cNvPr>
          <p:cNvSpPr/>
          <p:nvPr/>
        </p:nvSpPr>
        <p:spPr>
          <a:xfrm>
            <a:off x="11154075" y="2888877"/>
            <a:ext cx="247650" cy="2476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A73867D5-52AF-4189-B1F4-3DE819FA2103}"/>
              </a:ext>
            </a:extLst>
          </p:cNvPr>
          <p:cNvSpPr txBox="1"/>
          <p:nvPr/>
        </p:nvSpPr>
        <p:spPr>
          <a:xfrm>
            <a:off x="1107022" y="5984335"/>
            <a:ext cx="9343805" cy="584775"/>
          </a:xfrm>
          <a:prstGeom prst="rect">
            <a:avLst/>
          </a:prstGeom>
          <a:noFill/>
        </p:spPr>
        <p:txBody>
          <a:bodyPr wrap="square" rtlCol="0">
            <a:spAutoFit/>
          </a:bodyPr>
          <a:lstStyle/>
          <a:p>
            <a:r>
              <a:rPr lang="en-GB" sz="3200" dirty="0">
                <a:solidFill>
                  <a:srgbClr val="0070C0"/>
                </a:solidFill>
              </a:rPr>
              <a:t>What symbol shows procedures in our algorithm?</a:t>
            </a:r>
          </a:p>
        </p:txBody>
      </p:sp>
      <p:sp>
        <p:nvSpPr>
          <p:cNvPr id="30" name="TextBox 29">
            <a:extLst>
              <a:ext uri="{FF2B5EF4-FFF2-40B4-BE49-F238E27FC236}">
                <a16:creationId xmlns:a16="http://schemas.microsoft.com/office/drawing/2014/main" id="{4F95AF42-FE68-477F-A054-E09D62C9E41A}"/>
              </a:ext>
            </a:extLst>
          </p:cNvPr>
          <p:cNvSpPr txBox="1"/>
          <p:nvPr/>
        </p:nvSpPr>
        <p:spPr>
          <a:xfrm>
            <a:off x="1107022" y="5984335"/>
            <a:ext cx="9343805" cy="584775"/>
          </a:xfrm>
          <a:prstGeom prst="rect">
            <a:avLst/>
          </a:prstGeom>
          <a:noFill/>
        </p:spPr>
        <p:txBody>
          <a:bodyPr wrap="square" rtlCol="0">
            <a:spAutoFit/>
          </a:bodyPr>
          <a:lstStyle/>
          <a:p>
            <a:r>
              <a:rPr lang="en-GB" sz="3200" dirty="0">
                <a:solidFill>
                  <a:schemeClr val="bg1"/>
                </a:solidFill>
              </a:rPr>
              <a:t>Which part </a:t>
            </a:r>
            <a:r>
              <a:rPr lang="en-GB" sz="3200" b="1" dirty="0">
                <a:solidFill>
                  <a:schemeClr val="bg1"/>
                </a:solidFill>
              </a:rPr>
              <a:t>calls the procedure </a:t>
            </a:r>
            <a:r>
              <a:rPr lang="en-GB" sz="3200" dirty="0">
                <a:solidFill>
                  <a:schemeClr val="bg1"/>
                </a:solidFill>
              </a:rPr>
              <a:t>A or B?</a:t>
            </a:r>
            <a:endParaRPr lang="en-GB" sz="3200" dirty="0">
              <a:solidFill>
                <a:srgbClr val="0070C0"/>
              </a:solidFill>
            </a:endParaRPr>
          </a:p>
        </p:txBody>
      </p:sp>
      <p:pic>
        <p:nvPicPr>
          <p:cNvPr id="35" name="Graphic 34" descr="Clipboard outline">
            <a:extLst>
              <a:ext uri="{FF2B5EF4-FFF2-40B4-BE49-F238E27FC236}">
                <a16:creationId xmlns:a16="http://schemas.microsoft.com/office/drawing/2014/main" id="{F11A78BF-EC6D-4005-AC25-F5E4ACC6F9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21301" y="5274930"/>
            <a:ext cx="914400" cy="914400"/>
          </a:xfrm>
          <a:prstGeom prst="rect">
            <a:avLst/>
          </a:prstGeom>
        </p:spPr>
      </p:pic>
      <p:sp>
        <p:nvSpPr>
          <p:cNvPr id="5" name="TextBox 4">
            <a:extLst>
              <a:ext uri="{FF2B5EF4-FFF2-40B4-BE49-F238E27FC236}">
                <a16:creationId xmlns:a16="http://schemas.microsoft.com/office/drawing/2014/main" id="{EA781742-0438-42EF-B9E1-2155FA6446C9}"/>
              </a:ext>
            </a:extLst>
          </p:cNvPr>
          <p:cNvSpPr txBox="1"/>
          <p:nvPr/>
        </p:nvSpPr>
        <p:spPr>
          <a:xfrm>
            <a:off x="3052101" y="3925081"/>
            <a:ext cx="731093" cy="830997"/>
          </a:xfrm>
          <a:prstGeom prst="rect">
            <a:avLst/>
          </a:prstGeom>
          <a:noFill/>
        </p:spPr>
        <p:txBody>
          <a:bodyPr wrap="square" rtlCol="0">
            <a:spAutoFit/>
          </a:bodyPr>
          <a:lstStyle/>
          <a:p>
            <a:r>
              <a:rPr lang="en-GB" sz="4800" dirty="0">
                <a:solidFill>
                  <a:srgbClr val="FF9900"/>
                </a:solidFill>
              </a:rPr>
              <a:t>A</a:t>
            </a:r>
          </a:p>
        </p:txBody>
      </p:sp>
      <p:sp>
        <p:nvSpPr>
          <p:cNvPr id="37" name="TextBox 36">
            <a:extLst>
              <a:ext uri="{FF2B5EF4-FFF2-40B4-BE49-F238E27FC236}">
                <a16:creationId xmlns:a16="http://schemas.microsoft.com/office/drawing/2014/main" id="{AAC0D7F4-3864-4DA7-B47B-AE667C1C063A}"/>
              </a:ext>
            </a:extLst>
          </p:cNvPr>
          <p:cNvSpPr txBox="1"/>
          <p:nvPr/>
        </p:nvSpPr>
        <p:spPr>
          <a:xfrm>
            <a:off x="7978675" y="1049469"/>
            <a:ext cx="731093" cy="830997"/>
          </a:xfrm>
          <a:prstGeom prst="rect">
            <a:avLst/>
          </a:prstGeom>
          <a:noFill/>
        </p:spPr>
        <p:txBody>
          <a:bodyPr wrap="square" rtlCol="0">
            <a:spAutoFit/>
          </a:bodyPr>
          <a:lstStyle/>
          <a:p>
            <a:r>
              <a:rPr lang="en-GB" sz="4800" dirty="0">
                <a:solidFill>
                  <a:srgbClr val="FF9900"/>
                </a:solidFill>
              </a:rPr>
              <a:t>B</a:t>
            </a:r>
          </a:p>
        </p:txBody>
      </p:sp>
    </p:spTree>
    <p:extLst>
      <p:ext uri="{BB962C8B-B14F-4D97-AF65-F5344CB8AC3E}">
        <p14:creationId xmlns:p14="http://schemas.microsoft.com/office/powerpoint/2010/main" val="487505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68063D9-775E-4CDB-8B3B-516952698F5D}"/>
              </a:ext>
            </a:extLst>
          </p:cNvPr>
          <p:cNvSpPr txBox="1"/>
          <p:nvPr/>
        </p:nvSpPr>
        <p:spPr>
          <a:xfrm>
            <a:off x="1025556" y="1659285"/>
            <a:ext cx="3404401" cy="2923877"/>
          </a:xfrm>
          <a:prstGeom prst="rect">
            <a:avLst/>
          </a:prstGeom>
          <a:noFill/>
        </p:spPr>
        <p:txBody>
          <a:bodyPr wrap="square" rtlCol="0">
            <a:spAutoFit/>
          </a:bodyPr>
          <a:lstStyle/>
          <a:p>
            <a:r>
              <a:rPr lang="en-GB" sz="4000" b="1" dirty="0">
                <a:solidFill>
                  <a:schemeClr val="bg1"/>
                </a:solidFill>
              </a:rPr>
              <a:t>Life Algorithm</a:t>
            </a:r>
          </a:p>
          <a:p>
            <a:r>
              <a:rPr lang="en-GB" sz="4000" dirty="0">
                <a:solidFill>
                  <a:schemeClr val="bg1"/>
                </a:solidFill>
              </a:rPr>
              <a:t>Loop always</a:t>
            </a:r>
          </a:p>
          <a:p>
            <a:r>
              <a:rPr lang="en-GB" sz="4000" b="1" dirty="0">
                <a:solidFill>
                  <a:schemeClr val="bg1"/>
                </a:solidFill>
              </a:rPr>
              <a:t>	</a:t>
            </a:r>
            <a:r>
              <a:rPr lang="en-GB" sz="4000" dirty="0">
                <a:solidFill>
                  <a:schemeClr val="bg1"/>
                </a:solidFill>
              </a:rPr>
              <a:t>if hungry</a:t>
            </a:r>
          </a:p>
          <a:p>
            <a:r>
              <a:rPr lang="en-GB" sz="4000" b="1" dirty="0">
                <a:solidFill>
                  <a:schemeClr val="bg1"/>
                </a:solidFill>
              </a:rPr>
              <a:t>		eat</a:t>
            </a:r>
          </a:p>
          <a:p>
            <a:r>
              <a:rPr lang="en-GB" sz="2400" dirty="0">
                <a:solidFill>
                  <a:schemeClr val="bg1"/>
                </a:solidFill>
              </a:rPr>
              <a:t>	</a:t>
            </a:r>
            <a:endParaRPr lang="en-GB" sz="2400" b="1" dirty="0">
              <a:solidFill>
                <a:schemeClr val="bg1"/>
              </a:solidFill>
            </a:endParaRPr>
          </a:p>
        </p:txBody>
      </p:sp>
      <p:sp>
        <p:nvSpPr>
          <p:cNvPr id="11" name="TextBox 10">
            <a:extLst>
              <a:ext uri="{FF2B5EF4-FFF2-40B4-BE49-F238E27FC236}">
                <a16:creationId xmlns:a16="http://schemas.microsoft.com/office/drawing/2014/main" id="{538CB4FC-5916-40F7-94FA-B17DF359B867}"/>
              </a:ext>
            </a:extLst>
          </p:cNvPr>
          <p:cNvSpPr txBox="1"/>
          <p:nvPr/>
        </p:nvSpPr>
        <p:spPr>
          <a:xfrm>
            <a:off x="1100091" y="-8651"/>
            <a:ext cx="5534390" cy="874351"/>
          </a:xfrm>
          <a:prstGeom prst="rect">
            <a:avLst/>
          </a:prstGeom>
          <a:solidFill>
            <a:schemeClr val="bg1"/>
          </a:solidFill>
        </p:spPr>
        <p:txBody>
          <a:bodyPr wrap="square" rtlCol="0" anchor="ctr" anchorCtr="0">
            <a:noAutofit/>
          </a:bodyPr>
          <a:lstStyle/>
          <a:p>
            <a:r>
              <a:rPr lang="en-GB" sz="4400" dirty="0">
                <a:solidFill>
                  <a:srgbClr val="0070C0"/>
                </a:solidFill>
              </a:rPr>
              <a:t>Procedure Answer</a:t>
            </a:r>
          </a:p>
        </p:txBody>
      </p:sp>
      <p:sp>
        <p:nvSpPr>
          <p:cNvPr id="16" name="TextBox 15">
            <a:extLst>
              <a:ext uri="{FF2B5EF4-FFF2-40B4-BE49-F238E27FC236}">
                <a16:creationId xmlns:a16="http://schemas.microsoft.com/office/drawing/2014/main" id="{B1DC5257-7F9F-4304-A2CA-004D0E932CFB}"/>
              </a:ext>
            </a:extLst>
          </p:cNvPr>
          <p:cNvSpPr txBox="1"/>
          <p:nvPr/>
        </p:nvSpPr>
        <p:spPr>
          <a:xfrm>
            <a:off x="6709944" y="1731506"/>
            <a:ext cx="3268557" cy="3046988"/>
          </a:xfrm>
          <a:prstGeom prst="rect">
            <a:avLst/>
          </a:prstGeom>
          <a:solidFill>
            <a:schemeClr val="accent6">
              <a:lumMod val="20000"/>
              <a:lumOff val="80000"/>
            </a:schemeClr>
          </a:solidFill>
        </p:spPr>
        <p:txBody>
          <a:bodyPr wrap="square" rtlCol="0">
            <a:spAutoFit/>
          </a:bodyPr>
          <a:lstStyle/>
          <a:p>
            <a:r>
              <a:rPr lang="en-GB" sz="3200" dirty="0">
                <a:solidFill>
                  <a:srgbClr val="0070C0"/>
                </a:solidFill>
              </a:rPr>
              <a:t>Define </a:t>
            </a:r>
            <a:r>
              <a:rPr lang="en-GB" sz="3200" b="1" dirty="0">
                <a:solidFill>
                  <a:srgbClr val="0070C0"/>
                </a:solidFill>
              </a:rPr>
              <a:t>eat</a:t>
            </a:r>
          </a:p>
          <a:p>
            <a:r>
              <a:rPr lang="en-GB" sz="3200" dirty="0">
                <a:solidFill>
                  <a:srgbClr val="0070C0"/>
                </a:solidFill>
              </a:rPr>
              <a:t>Loop until full</a:t>
            </a:r>
          </a:p>
          <a:p>
            <a:r>
              <a:rPr lang="en-GB" sz="3200" dirty="0">
                <a:solidFill>
                  <a:srgbClr val="0070C0"/>
                </a:solidFill>
              </a:rPr>
              <a:t>	Find food</a:t>
            </a:r>
          </a:p>
          <a:p>
            <a:r>
              <a:rPr lang="en-GB" sz="3200" dirty="0">
                <a:solidFill>
                  <a:srgbClr val="0070C0"/>
                </a:solidFill>
              </a:rPr>
              <a:t>	Put in mouth</a:t>
            </a:r>
          </a:p>
          <a:p>
            <a:r>
              <a:rPr lang="en-GB" sz="3200" dirty="0">
                <a:solidFill>
                  <a:srgbClr val="0070C0"/>
                </a:solidFill>
              </a:rPr>
              <a:t>	chew</a:t>
            </a:r>
          </a:p>
          <a:p>
            <a:r>
              <a:rPr lang="en-GB" sz="3200" dirty="0">
                <a:solidFill>
                  <a:srgbClr val="0070C0"/>
                </a:solidFill>
              </a:rPr>
              <a:t>	swallow</a:t>
            </a:r>
          </a:p>
        </p:txBody>
      </p:sp>
      <p:sp>
        <p:nvSpPr>
          <p:cNvPr id="6" name="Diamond 5">
            <a:extLst>
              <a:ext uri="{FF2B5EF4-FFF2-40B4-BE49-F238E27FC236}">
                <a16:creationId xmlns:a16="http://schemas.microsoft.com/office/drawing/2014/main" id="{E5869967-8ACE-4834-83A0-65E5DBE76D41}"/>
              </a:ext>
            </a:extLst>
          </p:cNvPr>
          <p:cNvSpPr/>
          <p:nvPr/>
        </p:nvSpPr>
        <p:spPr>
          <a:xfrm>
            <a:off x="4012707" y="2946502"/>
            <a:ext cx="1225118" cy="603682"/>
          </a:xfrm>
          <a:prstGeom prst="diamond">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974F21A7-3C60-4F0F-AF9D-43F9B0AF55D4}"/>
              </a:ext>
            </a:extLst>
          </p:cNvPr>
          <p:cNvSpPr/>
          <p:nvPr/>
        </p:nvSpPr>
        <p:spPr>
          <a:xfrm>
            <a:off x="3978503" y="3255001"/>
            <a:ext cx="631597" cy="1133475"/>
          </a:xfrm>
          <a:custGeom>
            <a:avLst/>
            <a:gdLst>
              <a:gd name="connsiteX0" fmla="*/ 21997 w 631597"/>
              <a:gd name="connsiteY0" fmla="*/ 0 h 1133475"/>
              <a:gd name="connsiteX1" fmla="*/ 21997 w 631597"/>
              <a:gd name="connsiteY1" fmla="*/ 552450 h 1133475"/>
              <a:gd name="connsiteX2" fmla="*/ 250597 w 631597"/>
              <a:gd name="connsiteY2" fmla="*/ 981075 h 1133475"/>
              <a:gd name="connsiteX3" fmla="*/ 631597 w 631597"/>
              <a:gd name="connsiteY3" fmla="*/ 1133475 h 1133475"/>
            </a:gdLst>
            <a:ahLst/>
            <a:cxnLst>
              <a:cxn ang="0">
                <a:pos x="connsiteX0" y="connsiteY0"/>
              </a:cxn>
              <a:cxn ang="0">
                <a:pos x="connsiteX1" y="connsiteY1"/>
              </a:cxn>
              <a:cxn ang="0">
                <a:pos x="connsiteX2" y="connsiteY2"/>
              </a:cxn>
              <a:cxn ang="0">
                <a:pos x="connsiteX3" y="connsiteY3"/>
              </a:cxn>
            </a:cxnLst>
            <a:rect l="l" t="t" r="r" b="b"/>
            <a:pathLst>
              <a:path w="631597" h="1133475">
                <a:moveTo>
                  <a:pt x="21997" y="0"/>
                </a:moveTo>
                <a:cubicBezTo>
                  <a:pt x="2947" y="194469"/>
                  <a:pt x="-16103" y="388938"/>
                  <a:pt x="21997" y="552450"/>
                </a:cubicBezTo>
                <a:cubicBezTo>
                  <a:pt x="60097" y="715962"/>
                  <a:pt x="148997" y="884238"/>
                  <a:pt x="250597" y="981075"/>
                </a:cubicBezTo>
                <a:cubicBezTo>
                  <a:pt x="352197" y="1077912"/>
                  <a:pt x="491897" y="1105693"/>
                  <a:pt x="631597" y="1133475"/>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9FDE67F5-D84E-4815-988E-7038705330AC}"/>
              </a:ext>
            </a:extLst>
          </p:cNvPr>
          <p:cNvSpPr/>
          <p:nvPr/>
        </p:nvSpPr>
        <p:spPr>
          <a:xfrm flipH="1">
            <a:off x="4610099" y="3255001"/>
            <a:ext cx="665825" cy="1133475"/>
          </a:xfrm>
          <a:custGeom>
            <a:avLst/>
            <a:gdLst>
              <a:gd name="connsiteX0" fmla="*/ 21997 w 631597"/>
              <a:gd name="connsiteY0" fmla="*/ 0 h 1133475"/>
              <a:gd name="connsiteX1" fmla="*/ 21997 w 631597"/>
              <a:gd name="connsiteY1" fmla="*/ 552450 h 1133475"/>
              <a:gd name="connsiteX2" fmla="*/ 250597 w 631597"/>
              <a:gd name="connsiteY2" fmla="*/ 981075 h 1133475"/>
              <a:gd name="connsiteX3" fmla="*/ 631597 w 631597"/>
              <a:gd name="connsiteY3" fmla="*/ 1133475 h 1133475"/>
            </a:gdLst>
            <a:ahLst/>
            <a:cxnLst>
              <a:cxn ang="0">
                <a:pos x="connsiteX0" y="connsiteY0"/>
              </a:cxn>
              <a:cxn ang="0">
                <a:pos x="connsiteX1" y="connsiteY1"/>
              </a:cxn>
              <a:cxn ang="0">
                <a:pos x="connsiteX2" y="connsiteY2"/>
              </a:cxn>
              <a:cxn ang="0">
                <a:pos x="connsiteX3" y="connsiteY3"/>
              </a:cxn>
            </a:cxnLst>
            <a:rect l="l" t="t" r="r" b="b"/>
            <a:pathLst>
              <a:path w="631597" h="1133475">
                <a:moveTo>
                  <a:pt x="21997" y="0"/>
                </a:moveTo>
                <a:cubicBezTo>
                  <a:pt x="2947" y="194469"/>
                  <a:pt x="-16103" y="388938"/>
                  <a:pt x="21997" y="552450"/>
                </a:cubicBezTo>
                <a:cubicBezTo>
                  <a:pt x="60097" y="715962"/>
                  <a:pt x="148997" y="884238"/>
                  <a:pt x="250597" y="981075"/>
                </a:cubicBezTo>
                <a:cubicBezTo>
                  <a:pt x="352197" y="1077912"/>
                  <a:pt x="491897" y="1105693"/>
                  <a:pt x="631597" y="1133475"/>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a:extLst>
              <a:ext uri="{FF2B5EF4-FFF2-40B4-BE49-F238E27FC236}">
                <a16:creationId xmlns:a16="http://schemas.microsoft.com/office/drawing/2014/main" id="{A27F5375-CD6E-4C84-B020-8983B6346468}"/>
              </a:ext>
            </a:extLst>
          </p:cNvPr>
          <p:cNvCxnSpPr>
            <a:cxnSpLocks/>
            <a:endCxn id="6" idx="0"/>
          </p:cNvCxnSpPr>
          <p:nvPr/>
        </p:nvCxnSpPr>
        <p:spPr>
          <a:xfrm>
            <a:off x="4625266" y="2381250"/>
            <a:ext cx="0" cy="56525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Shape 14">
            <a:extLst>
              <a:ext uri="{FF2B5EF4-FFF2-40B4-BE49-F238E27FC236}">
                <a16:creationId xmlns:a16="http://schemas.microsoft.com/office/drawing/2014/main" id="{807F3407-608D-4CE8-A67F-89125307C68F}"/>
              </a:ext>
            </a:extLst>
          </p:cNvPr>
          <p:cNvSpPr/>
          <p:nvPr/>
        </p:nvSpPr>
        <p:spPr>
          <a:xfrm>
            <a:off x="4595175" y="2581274"/>
            <a:ext cx="857011" cy="2076451"/>
          </a:xfrm>
          <a:custGeom>
            <a:avLst/>
            <a:gdLst>
              <a:gd name="connsiteX0" fmla="*/ 5400 w 857011"/>
              <a:gd name="connsiteY0" fmla="*/ 2511131 h 2886316"/>
              <a:gd name="connsiteX1" fmla="*/ 33975 w 857011"/>
              <a:gd name="connsiteY1" fmla="*/ 2720681 h 2886316"/>
              <a:gd name="connsiteX2" fmla="*/ 262575 w 857011"/>
              <a:gd name="connsiteY2" fmla="*/ 2882606 h 2886316"/>
              <a:gd name="connsiteX3" fmla="*/ 653100 w 857011"/>
              <a:gd name="connsiteY3" fmla="*/ 2558756 h 2886316"/>
              <a:gd name="connsiteX4" fmla="*/ 843600 w 857011"/>
              <a:gd name="connsiteY4" fmla="*/ 1853906 h 2886316"/>
              <a:gd name="connsiteX5" fmla="*/ 815025 w 857011"/>
              <a:gd name="connsiteY5" fmla="*/ 834731 h 2886316"/>
              <a:gd name="connsiteX6" fmla="*/ 605475 w 857011"/>
              <a:gd name="connsiteY6" fmla="*/ 82256 h 2886316"/>
              <a:gd name="connsiteX7" fmla="*/ 224475 w 857011"/>
              <a:gd name="connsiteY7" fmla="*/ 25106 h 2886316"/>
              <a:gd name="connsiteX8" fmla="*/ 62550 w 857011"/>
              <a:gd name="connsiteY8" fmla="*/ 129881 h 288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011" h="2886316">
                <a:moveTo>
                  <a:pt x="5400" y="2511131"/>
                </a:moveTo>
                <a:cubicBezTo>
                  <a:pt x="-1744" y="2584950"/>
                  <a:pt x="-8888" y="2658769"/>
                  <a:pt x="33975" y="2720681"/>
                </a:cubicBezTo>
                <a:cubicBezTo>
                  <a:pt x="76838" y="2782594"/>
                  <a:pt x="159388" y="2909593"/>
                  <a:pt x="262575" y="2882606"/>
                </a:cubicBezTo>
                <a:cubicBezTo>
                  <a:pt x="365762" y="2855619"/>
                  <a:pt x="556263" y="2730206"/>
                  <a:pt x="653100" y="2558756"/>
                </a:cubicBezTo>
                <a:cubicBezTo>
                  <a:pt x="749938" y="2387306"/>
                  <a:pt x="816613" y="2141243"/>
                  <a:pt x="843600" y="1853906"/>
                </a:cubicBezTo>
                <a:cubicBezTo>
                  <a:pt x="870588" y="1566568"/>
                  <a:pt x="854713" y="1130006"/>
                  <a:pt x="815025" y="834731"/>
                </a:cubicBezTo>
                <a:cubicBezTo>
                  <a:pt x="775338" y="539456"/>
                  <a:pt x="703900" y="217193"/>
                  <a:pt x="605475" y="82256"/>
                </a:cubicBezTo>
                <a:cubicBezTo>
                  <a:pt x="507050" y="-52681"/>
                  <a:pt x="314963" y="17168"/>
                  <a:pt x="224475" y="25106"/>
                </a:cubicBezTo>
                <a:cubicBezTo>
                  <a:pt x="133988" y="33043"/>
                  <a:pt x="98269" y="81462"/>
                  <a:pt x="62550" y="129881"/>
                </a:cubicBezTo>
              </a:path>
            </a:pathLst>
          </a:custGeom>
          <a:noFill/>
          <a:ln w="38100">
            <a:solidFill>
              <a:schemeClr val="bg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34DA9125-E53E-4E3F-9602-FC0011DAEF7C}"/>
              </a:ext>
            </a:extLst>
          </p:cNvPr>
          <p:cNvSpPr txBox="1"/>
          <p:nvPr/>
        </p:nvSpPr>
        <p:spPr>
          <a:xfrm>
            <a:off x="4220682" y="3101112"/>
            <a:ext cx="942663" cy="307777"/>
          </a:xfrm>
          <a:prstGeom prst="rect">
            <a:avLst/>
          </a:prstGeom>
          <a:noFill/>
        </p:spPr>
        <p:txBody>
          <a:bodyPr wrap="square" rtlCol="0">
            <a:spAutoFit/>
          </a:bodyPr>
          <a:lstStyle/>
          <a:p>
            <a:r>
              <a:rPr lang="en-GB" sz="1400" dirty="0">
                <a:solidFill>
                  <a:schemeClr val="bg1"/>
                </a:solidFill>
              </a:rPr>
              <a:t>Hungry?</a:t>
            </a:r>
          </a:p>
        </p:txBody>
      </p:sp>
      <p:sp>
        <p:nvSpPr>
          <p:cNvPr id="18" name="TextBox 17">
            <a:extLst>
              <a:ext uri="{FF2B5EF4-FFF2-40B4-BE49-F238E27FC236}">
                <a16:creationId xmlns:a16="http://schemas.microsoft.com/office/drawing/2014/main" id="{3CFA98A2-D2A4-4D63-B0FB-DF5D289C0E28}"/>
              </a:ext>
            </a:extLst>
          </p:cNvPr>
          <p:cNvSpPr txBox="1"/>
          <p:nvPr/>
        </p:nvSpPr>
        <p:spPr>
          <a:xfrm>
            <a:off x="3934437" y="3294871"/>
            <a:ext cx="612559" cy="369332"/>
          </a:xfrm>
          <a:prstGeom prst="rect">
            <a:avLst/>
          </a:prstGeom>
          <a:noFill/>
        </p:spPr>
        <p:txBody>
          <a:bodyPr wrap="square" rtlCol="0">
            <a:spAutoFit/>
          </a:bodyPr>
          <a:lstStyle/>
          <a:p>
            <a:r>
              <a:rPr lang="en-GB" dirty="0">
                <a:solidFill>
                  <a:schemeClr val="bg1"/>
                </a:solidFill>
              </a:rPr>
              <a:t>yes</a:t>
            </a:r>
          </a:p>
        </p:txBody>
      </p:sp>
      <p:sp>
        <p:nvSpPr>
          <p:cNvPr id="19" name="TextBox 18">
            <a:extLst>
              <a:ext uri="{FF2B5EF4-FFF2-40B4-BE49-F238E27FC236}">
                <a16:creationId xmlns:a16="http://schemas.microsoft.com/office/drawing/2014/main" id="{9187D52F-E35C-4EA0-ADD6-927A98453879}"/>
              </a:ext>
            </a:extLst>
          </p:cNvPr>
          <p:cNvSpPr txBox="1"/>
          <p:nvPr/>
        </p:nvSpPr>
        <p:spPr>
          <a:xfrm>
            <a:off x="4895852" y="3294871"/>
            <a:ext cx="449154" cy="369332"/>
          </a:xfrm>
          <a:prstGeom prst="rect">
            <a:avLst/>
          </a:prstGeom>
          <a:noFill/>
        </p:spPr>
        <p:txBody>
          <a:bodyPr wrap="square" rtlCol="0">
            <a:spAutoFit/>
          </a:bodyPr>
          <a:lstStyle/>
          <a:p>
            <a:r>
              <a:rPr lang="en-GB" dirty="0">
                <a:solidFill>
                  <a:schemeClr val="bg1"/>
                </a:solidFill>
              </a:rPr>
              <a:t>no</a:t>
            </a:r>
          </a:p>
        </p:txBody>
      </p:sp>
      <p:sp>
        <p:nvSpPr>
          <p:cNvPr id="20" name="Oval 19">
            <a:extLst>
              <a:ext uri="{FF2B5EF4-FFF2-40B4-BE49-F238E27FC236}">
                <a16:creationId xmlns:a16="http://schemas.microsoft.com/office/drawing/2014/main" id="{958DCC63-5868-4304-81A8-4D29FA536385}"/>
              </a:ext>
            </a:extLst>
          </p:cNvPr>
          <p:cNvSpPr/>
          <p:nvPr/>
        </p:nvSpPr>
        <p:spPr>
          <a:xfrm>
            <a:off x="3822207" y="3704073"/>
            <a:ext cx="381000" cy="381000"/>
          </a:xfrm>
          <a:prstGeom prst="ellipse">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Diamond 20">
            <a:extLst>
              <a:ext uri="{FF2B5EF4-FFF2-40B4-BE49-F238E27FC236}">
                <a16:creationId xmlns:a16="http://schemas.microsoft.com/office/drawing/2014/main" id="{35B32C7E-5FDE-406F-BCE6-737537766D09}"/>
              </a:ext>
            </a:extLst>
          </p:cNvPr>
          <p:cNvSpPr/>
          <p:nvPr/>
        </p:nvSpPr>
        <p:spPr>
          <a:xfrm>
            <a:off x="10055878" y="2215261"/>
            <a:ext cx="1225118" cy="603682"/>
          </a:xfrm>
          <a:prstGeom prst="diamond">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Connector 23">
            <a:extLst>
              <a:ext uri="{FF2B5EF4-FFF2-40B4-BE49-F238E27FC236}">
                <a16:creationId xmlns:a16="http://schemas.microsoft.com/office/drawing/2014/main" id="{E129E1AD-6DDD-43B5-9DD9-BCFA9A11521E}"/>
              </a:ext>
            </a:extLst>
          </p:cNvPr>
          <p:cNvCxnSpPr>
            <a:cxnSpLocks/>
            <a:stCxn id="29" idx="0"/>
            <a:endCxn id="21" idx="0"/>
          </p:cNvCxnSpPr>
          <p:nvPr/>
        </p:nvCxnSpPr>
        <p:spPr>
          <a:xfrm>
            <a:off x="10654573" y="1726161"/>
            <a:ext cx="13864" cy="4891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4EBC147-253A-4E46-B6D2-FDC831021073}"/>
              </a:ext>
            </a:extLst>
          </p:cNvPr>
          <p:cNvSpPr txBox="1"/>
          <p:nvPr/>
        </p:nvSpPr>
        <p:spPr>
          <a:xfrm>
            <a:off x="10263853" y="2369871"/>
            <a:ext cx="942663" cy="307777"/>
          </a:xfrm>
          <a:prstGeom prst="rect">
            <a:avLst/>
          </a:prstGeom>
          <a:noFill/>
        </p:spPr>
        <p:txBody>
          <a:bodyPr wrap="square" rtlCol="0">
            <a:spAutoFit/>
          </a:bodyPr>
          <a:lstStyle/>
          <a:p>
            <a:pPr algn="ctr"/>
            <a:r>
              <a:rPr lang="en-GB" sz="1400" dirty="0">
                <a:solidFill>
                  <a:schemeClr val="bg1"/>
                </a:solidFill>
              </a:rPr>
              <a:t>Full?</a:t>
            </a:r>
          </a:p>
        </p:txBody>
      </p:sp>
      <p:sp>
        <p:nvSpPr>
          <p:cNvPr id="27" name="TextBox 26">
            <a:extLst>
              <a:ext uri="{FF2B5EF4-FFF2-40B4-BE49-F238E27FC236}">
                <a16:creationId xmlns:a16="http://schemas.microsoft.com/office/drawing/2014/main" id="{763E0CC4-3BBE-476C-A3DA-789E429794EC}"/>
              </a:ext>
            </a:extLst>
          </p:cNvPr>
          <p:cNvSpPr txBox="1"/>
          <p:nvPr/>
        </p:nvSpPr>
        <p:spPr>
          <a:xfrm>
            <a:off x="9566584" y="2385060"/>
            <a:ext cx="612559" cy="369332"/>
          </a:xfrm>
          <a:prstGeom prst="rect">
            <a:avLst/>
          </a:prstGeom>
          <a:noFill/>
        </p:spPr>
        <p:txBody>
          <a:bodyPr wrap="square" rtlCol="0">
            <a:spAutoFit/>
          </a:bodyPr>
          <a:lstStyle/>
          <a:p>
            <a:r>
              <a:rPr lang="en-GB" dirty="0"/>
              <a:t>yes</a:t>
            </a:r>
          </a:p>
        </p:txBody>
      </p:sp>
      <p:sp>
        <p:nvSpPr>
          <p:cNvPr id="28" name="TextBox 27">
            <a:extLst>
              <a:ext uri="{FF2B5EF4-FFF2-40B4-BE49-F238E27FC236}">
                <a16:creationId xmlns:a16="http://schemas.microsoft.com/office/drawing/2014/main" id="{8545DC66-4970-4BA6-A61B-402075FF64DE}"/>
              </a:ext>
            </a:extLst>
          </p:cNvPr>
          <p:cNvSpPr txBox="1"/>
          <p:nvPr/>
        </p:nvSpPr>
        <p:spPr>
          <a:xfrm>
            <a:off x="11252868" y="2373428"/>
            <a:ext cx="449154" cy="369332"/>
          </a:xfrm>
          <a:prstGeom prst="rect">
            <a:avLst/>
          </a:prstGeom>
          <a:noFill/>
        </p:spPr>
        <p:txBody>
          <a:bodyPr wrap="square" rtlCol="0">
            <a:spAutoFit/>
          </a:bodyPr>
          <a:lstStyle/>
          <a:p>
            <a:r>
              <a:rPr lang="en-GB" dirty="0">
                <a:solidFill>
                  <a:schemeClr val="bg1"/>
                </a:solidFill>
              </a:rPr>
              <a:t>no</a:t>
            </a:r>
          </a:p>
        </p:txBody>
      </p:sp>
      <p:cxnSp>
        <p:nvCxnSpPr>
          <p:cNvPr id="3" name="Straight Arrow Connector 2">
            <a:extLst>
              <a:ext uri="{FF2B5EF4-FFF2-40B4-BE49-F238E27FC236}">
                <a16:creationId xmlns:a16="http://schemas.microsoft.com/office/drawing/2014/main" id="{11C00BBD-3E5A-4903-BC25-8E0DFD383404}"/>
              </a:ext>
            </a:extLst>
          </p:cNvPr>
          <p:cNvCxnSpPr>
            <a:stCxn id="21" idx="1"/>
          </p:cNvCxnSpPr>
          <p:nvPr/>
        </p:nvCxnSpPr>
        <p:spPr>
          <a:xfrm>
            <a:off x="10055878" y="2517102"/>
            <a:ext cx="0" cy="264359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25EF24B9-7FC3-48E5-9ED6-A077B3818715}"/>
              </a:ext>
            </a:extLst>
          </p:cNvPr>
          <p:cNvSpPr/>
          <p:nvPr/>
        </p:nvSpPr>
        <p:spPr>
          <a:xfrm>
            <a:off x="10464073" y="1726161"/>
            <a:ext cx="381000" cy="381000"/>
          </a:xfrm>
          <a:prstGeom prst="ellipse">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31010D0E-0244-4692-804F-40E91CA26791}"/>
              </a:ext>
            </a:extLst>
          </p:cNvPr>
          <p:cNvCxnSpPr>
            <a:cxnSpLocks/>
          </p:cNvCxnSpPr>
          <p:nvPr/>
        </p:nvCxnSpPr>
        <p:spPr>
          <a:xfrm>
            <a:off x="11279145" y="2506065"/>
            <a:ext cx="21592" cy="225001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306738E4-6889-4160-AF65-00E44509CCA5}"/>
              </a:ext>
            </a:extLst>
          </p:cNvPr>
          <p:cNvSpPr/>
          <p:nvPr/>
        </p:nvSpPr>
        <p:spPr>
          <a:xfrm>
            <a:off x="10688178" y="1993441"/>
            <a:ext cx="1375000" cy="3016290"/>
          </a:xfrm>
          <a:custGeom>
            <a:avLst/>
            <a:gdLst>
              <a:gd name="connsiteX0" fmla="*/ 600075 w 1375000"/>
              <a:gd name="connsiteY0" fmla="*/ 2738630 h 3016290"/>
              <a:gd name="connsiteX1" fmla="*/ 685800 w 1375000"/>
              <a:gd name="connsiteY1" fmla="*/ 2900555 h 3016290"/>
              <a:gd name="connsiteX2" fmla="*/ 1019175 w 1375000"/>
              <a:gd name="connsiteY2" fmla="*/ 2995805 h 3016290"/>
              <a:gd name="connsiteX3" fmla="*/ 1295400 w 1375000"/>
              <a:gd name="connsiteY3" fmla="*/ 2490980 h 3016290"/>
              <a:gd name="connsiteX4" fmla="*/ 1371600 w 1375000"/>
              <a:gd name="connsiteY4" fmla="*/ 1481330 h 3016290"/>
              <a:gd name="connsiteX5" fmla="*/ 1209675 w 1375000"/>
              <a:gd name="connsiteY5" fmla="*/ 347855 h 3016290"/>
              <a:gd name="connsiteX6" fmla="*/ 628650 w 1375000"/>
              <a:gd name="connsiteY6" fmla="*/ 4955 h 3016290"/>
              <a:gd name="connsiteX7" fmla="*/ 0 w 1375000"/>
              <a:gd name="connsiteY7" fmla="*/ 176405 h 301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5000" h="3016290">
                <a:moveTo>
                  <a:pt x="600075" y="2738630"/>
                </a:moveTo>
                <a:cubicBezTo>
                  <a:pt x="608012" y="2798161"/>
                  <a:pt x="615950" y="2857692"/>
                  <a:pt x="685800" y="2900555"/>
                </a:cubicBezTo>
                <a:cubicBezTo>
                  <a:pt x="755650" y="2943418"/>
                  <a:pt x="917575" y="3064068"/>
                  <a:pt x="1019175" y="2995805"/>
                </a:cubicBezTo>
                <a:cubicBezTo>
                  <a:pt x="1120775" y="2927542"/>
                  <a:pt x="1236663" y="2743392"/>
                  <a:pt x="1295400" y="2490980"/>
                </a:cubicBezTo>
                <a:cubicBezTo>
                  <a:pt x="1354137" y="2238568"/>
                  <a:pt x="1385887" y="1838517"/>
                  <a:pt x="1371600" y="1481330"/>
                </a:cubicBezTo>
                <a:cubicBezTo>
                  <a:pt x="1357313" y="1124143"/>
                  <a:pt x="1333500" y="593917"/>
                  <a:pt x="1209675" y="347855"/>
                </a:cubicBezTo>
                <a:cubicBezTo>
                  <a:pt x="1085850" y="101793"/>
                  <a:pt x="830262" y="33530"/>
                  <a:pt x="628650" y="4955"/>
                </a:cubicBezTo>
                <a:cubicBezTo>
                  <a:pt x="427038" y="-23620"/>
                  <a:pt x="213519" y="76392"/>
                  <a:pt x="0" y="176405"/>
                </a:cubicBezTo>
              </a:path>
            </a:pathLst>
          </a:custGeom>
          <a:noFill/>
          <a:ln w="38100">
            <a:solidFill>
              <a:schemeClr val="bg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155DF369-0DCA-4AC0-9AB2-071D6BB9C3D8}"/>
              </a:ext>
            </a:extLst>
          </p:cNvPr>
          <p:cNvSpPr/>
          <p:nvPr/>
        </p:nvSpPr>
        <p:spPr>
          <a:xfrm>
            <a:off x="11163600" y="4388222"/>
            <a:ext cx="247650" cy="2476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955441C3-BEAC-4888-9329-D5B482B7910E}"/>
              </a:ext>
            </a:extLst>
          </p:cNvPr>
          <p:cNvSpPr/>
          <p:nvPr/>
        </p:nvSpPr>
        <p:spPr>
          <a:xfrm>
            <a:off x="11163600" y="3888677"/>
            <a:ext cx="247650" cy="2476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0ABEE716-447D-4C7A-A884-D1E95FC717CD}"/>
              </a:ext>
            </a:extLst>
          </p:cNvPr>
          <p:cNvSpPr/>
          <p:nvPr/>
        </p:nvSpPr>
        <p:spPr>
          <a:xfrm>
            <a:off x="11144550" y="3389132"/>
            <a:ext cx="247650" cy="2476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61E1A876-EC88-4F49-BF85-13887160F52C}"/>
              </a:ext>
            </a:extLst>
          </p:cNvPr>
          <p:cNvSpPr/>
          <p:nvPr/>
        </p:nvSpPr>
        <p:spPr>
          <a:xfrm>
            <a:off x="11154075" y="2888877"/>
            <a:ext cx="247650" cy="2476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A73867D5-52AF-4189-B1F4-3DE819FA2103}"/>
              </a:ext>
            </a:extLst>
          </p:cNvPr>
          <p:cNvSpPr txBox="1"/>
          <p:nvPr/>
        </p:nvSpPr>
        <p:spPr>
          <a:xfrm>
            <a:off x="1107022" y="5984335"/>
            <a:ext cx="9343805" cy="584775"/>
          </a:xfrm>
          <a:prstGeom prst="rect">
            <a:avLst/>
          </a:prstGeom>
          <a:noFill/>
        </p:spPr>
        <p:txBody>
          <a:bodyPr wrap="square" rtlCol="0">
            <a:spAutoFit/>
          </a:bodyPr>
          <a:lstStyle/>
          <a:p>
            <a:r>
              <a:rPr lang="en-GB" sz="3200" dirty="0">
                <a:solidFill>
                  <a:srgbClr val="0070C0"/>
                </a:solidFill>
              </a:rPr>
              <a:t>What symbol shows procedures in our algorithm?</a:t>
            </a:r>
          </a:p>
        </p:txBody>
      </p:sp>
      <p:sp>
        <p:nvSpPr>
          <p:cNvPr id="30" name="TextBox 29">
            <a:extLst>
              <a:ext uri="{FF2B5EF4-FFF2-40B4-BE49-F238E27FC236}">
                <a16:creationId xmlns:a16="http://schemas.microsoft.com/office/drawing/2014/main" id="{4F95AF42-FE68-477F-A054-E09D62C9E41A}"/>
              </a:ext>
            </a:extLst>
          </p:cNvPr>
          <p:cNvSpPr txBox="1"/>
          <p:nvPr/>
        </p:nvSpPr>
        <p:spPr>
          <a:xfrm>
            <a:off x="1107022" y="5984335"/>
            <a:ext cx="9343805" cy="584775"/>
          </a:xfrm>
          <a:prstGeom prst="rect">
            <a:avLst/>
          </a:prstGeom>
          <a:noFill/>
        </p:spPr>
        <p:txBody>
          <a:bodyPr wrap="square" rtlCol="0">
            <a:spAutoFit/>
          </a:bodyPr>
          <a:lstStyle/>
          <a:p>
            <a:r>
              <a:rPr lang="en-GB" sz="3200" dirty="0">
                <a:solidFill>
                  <a:schemeClr val="bg1"/>
                </a:solidFill>
              </a:rPr>
              <a:t>Which part </a:t>
            </a:r>
            <a:r>
              <a:rPr lang="en-GB" sz="3200" b="1" dirty="0">
                <a:solidFill>
                  <a:schemeClr val="bg1"/>
                </a:solidFill>
              </a:rPr>
              <a:t>calls the procedure </a:t>
            </a:r>
            <a:r>
              <a:rPr lang="en-GB" sz="3200" dirty="0">
                <a:solidFill>
                  <a:schemeClr val="bg1"/>
                </a:solidFill>
              </a:rPr>
              <a:t>A or B? </a:t>
            </a:r>
            <a:r>
              <a:rPr lang="en-GB" sz="3200" dirty="0">
                <a:solidFill>
                  <a:srgbClr val="FF9900"/>
                </a:solidFill>
              </a:rPr>
              <a:t>Answer A</a:t>
            </a:r>
          </a:p>
        </p:txBody>
      </p:sp>
      <p:pic>
        <p:nvPicPr>
          <p:cNvPr id="35" name="Graphic 34" descr="Clipboard outline">
            <a:extLst>
              <a:ext uri="{FF2B5EF4-FFF2-40B4-BE49-F238E27FC236}">
                <a16:creationId xmlns:a16="http://schemas.microsoft.com/office/drawing/2014/main" id="{F11A78BF-EC6D-4005-AC25-F5E4ACC6F9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18672" y="5265267"/>
            <a:ext cx="914400" cy="914400"/>
          </a:xfrm>
          <a:prstGeom prst="rect">
            <a:avLst/>
          </a:prstGeom>
        </p:spPr>
      </p:pic>
      <p:sp>
        <p:nvSpPr>
          <p:cNvPr id="5" name="TextBox 4">
            <a:extLst>
              <a:ext uri="{FF2B5EF4-FFF2-40B4-BE49-F238E27FC236}">
                <a16:creationId xmlns:a16="http://schemas.microsoft.com/office/drawing/2014/main" id="{EA781742-0438-42EF-B9E1-2155FA6446C9}"/>
              </a:ext>
            </a:extLst>
          </p:cNvPr>
          <p:cNvSpPr txBox="1"/>
          <p:nvPr/>
        </p:nvSpPr>
        <p:spPr>
          <a:xfrm>
            <a:off x="3052101" y="3925081"/>
            <a:ext cx="731093" cy="830997"/>
          </a:xfrm>
          <a:prstGeom prst="rect">
            <a:avLst/>
          </a:prstGeom>
          <a:noFill/>
        </p:spPr>
        <p:txBody>
          <a:bodyPr wrap="square" rtlCol="0">
            <a:spAutoFit/>
          </a:bodyPr>
          <a:lstStyle/>
          <a:p>
            <a:r>
              <a:rPr lang="en-GB" sz="4800" dirty="0">
                <a:solidFill>
                  <a:srgbClr val="FF9900"/>
                </a:solidFill>
              </a:rPr>
              <a:t>A</a:t>
            </a:r>
          </a:p>
        </p:txBody>
      </p:sp>
      <p:sp>
        <p:nvSpPr>
          <p:cNvPr id="37" name="TextBox 36">
            <a:extLst>
              <a:ext uri="{FF2B5EF4-FFF2-40B4-BE49-F238E27FC236}">
                <a16:creationId xmlns:a16="http://schemas.microsoft.com/office/drawing/2014/main" id="{AAC0D7F4-3864-4DA7-B47B-AE667C1C063A}"/>
              </a:ext>
            </a:extLst>
          </p:cNvPr>
          <p:cNvSpPr txBox="1"/>
          <p:nvPr/>
        </p:nvSpPr>
        <p:spPr>
          <a:xfrm>
            <a:off x="7978675" y="1049469"/>
            <a:ext cx="731093" cy="830997"/>
          </a:xfrm>
          <a:prstGeom prst="rect">
            <a:avLst/>
          </a:prstGeom>
          <a:noFill/>
        </p:spPr>
        <p:txBody>
          <a:bodyPr wrap="square" rtlCol="0">
            <a:spAutoFit/>
          </a:bodyPr>
          <a:lstStyle/>
          <a:p>
            <a:r>
              <a:rPr lang="en-GB" sz="4800" dirty="0">
                <a:solidFill>
                  <a:srgbClr val="FF9900"/>
                </a:solidFill>
              </a:rPr>
              <a:t>B</a:t>
            </a:r>
          </a:p>
        </p:txBody>
      </p:sp>
      <p:sp>
        <p:nvSpPr>
          <p:cNvPr id="4" name="Arrow: Right 3">
            <a:extLst>
              <a:ext uri="{FF2B5EF4-FFF2-40B4-BE49-F238E27FC236}">
                <a16:creationId xmlns:a16="http://schemas.microsoft.com/office/drawing/2014/main" id="{34E77E91-A6C4-48CB-B7F4-CF0E2AB31983}"/>
              </a:ext>
            </a:extLst>
          </p:cNvPr>
          <p:cNvSpPr/>
          <p:nvPr/>
        </p:nvSpPr>
        <p:spPr>
          <a:xfrm>
            <a:off x="2195625" y="4021713"/>
            <a:ext cx="856475" cy="708917"/>
          </a:xfrm>
          <a:prstGeom prst="rightArrow">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03283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coal pencil drawing line">
            <a:extLst>
              <a:ext uri="{FF2B5EF4-FFF2-40B4-BE49-F238E27FC236}">
                <a16:creationId xmlns:a16="http://schemas.microsoft.com/office/drawing/2014/main" id="{732CA0C8-BC8A-4B66-88D7-96E3E9889F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1697" y="604138"/>
            <a:ext cx="10300695" cy="6858000"/>
          </a:xfrm>
          <a:prstGeom prst="rect">
            <a:avLst/>
          </a:prstGeom>
        </p:spPr>
      </p:pic>
      <p:sp>
        <p:nvSpPr>
          <p:cNvPr id="9" name="TextBox 8">
            <a:extLst>
              <a:ext uri="{FF2B5EF4-FFF2-40B4-BE49-F238E27FC236}">
                <a16:creationId xmlns:a16="http://schemas.microsoft.com/office/drawing/2014/main" id="{9B96E4CD-4CB8-4AAC-B043-0E0F6BB2BF3E}"/>
              </a:ext>
            </a:extLst>
          </p:cNvPr>
          <p:cNvSpPr txBox="1"/>
          <p:nvPr/>
        </p:nvSpPr>
        <p:spPr>
          <a:xfrm>
            <a:off x="6672493" y="1770727"/>
            <a:ext cx="2737869" cy="2554545"/>
          </a:xfrm>
          <a:prstGeom prst="rect">
            <a:avLst/>
          </a:prstGeom>
          <a:solidFill>
            <a:schemeClr val="accent6">
              <a:lumMod val="20000"/>
              <a:lumOff val="80000"/>
            </a:schemeClr>
          </a:solidFill>
        </p:spPr>
        <p:txBody>
          <a:bodyPr wrap="square" rtlCol="0">
            <a:spAutoFit/>
          </a:bodyPr>
          <a:lstStyle/>
          <a:p>
            <a:r>
              <a:rPr lang="en-GB" sz="3200" dirty="0">
                <a:solidFill>
                  <a:srgbClr val="0070C0"/>
                </a:solidFill>
              </a:rPr>
              <a:t>Define </a:t>
            </a:r>
            <a:r>
              <a:rPr lang="en-GB" sz="3200" b="1" dirty="0">
                <a:solidFill>
                  <a:srgbClr val="0070C0"/>
                </a:solidFill>
              </a:rPr>
              <a:t>breathe</a:t>
            </a:r>
          </a:p>
          <a:p>
            <a:r>
              <a:rPr lang="en-GB" sz="3200" dirty="0">
                <a:solidFill>
                  <a:srgbClr val="0070C0"/>
                </a:solidFill>
              </a:rPr>
              <a:t>Breathe in</a:t>
            </a:r>
          </a:p>
          <a:p>
            <a:r>
              <a:rPr lang="en-GB" sz="3200" dirty="0">
                <a:solidFill>
                  <a:srgbClr val="0070C0"/>
                </a:solidFill>
              </a:rPr>
              <a:t>Wait</a:t>
            </a:r>
          </a:p>
          <a:p>
            <a:r>
              <a:rPr lang="en-GB" sz="3200" dirty="0">
                <a:solidFill>
                  <a:srgbClr val="0070C0"/>
                </a:solidFill>
              </a:rPr>
              <a:t>Breathe out</a:t>
            </a:r>
          </a:p>
          <a:p>
            <a:r>
              <a:rPr lang="en-GB" sz="3200" dirty="0">
                <a:solidFill>
                  <a:srgbClr val="0070C0"/>
                </a:solidFill>
              </a:rPr>
              <a:t>wait</a:t>
            </a:r>
          </a:p>
        </p:txBody>
      </p:sp>
      <p:sp>
        <p:nvSpPr>
          <p:cNvPr id="12" name="TextBox 11">
            <a:extLst>
              <a:ext uri="{FF2B5EF4-FFF2-40B4-BE49-F238E27FC236}">
                <a16:creationId xmlns:a16="http://schemas.microsoft.com/office/drawing/2014/main" id="{B68063D9-775E-4CDB-8B3B-516952698F5D}"/>
              </a:ext>
            </a:extLst>
          </p:cNvPr>
          <p:cNvSpPr txBox="1"/>
          <p:nvPr/>
        </p:nvSpPr>
        <p:spPr>
          <a:xfrm>
            <a:off x="1025556" y="1659285"/>
            <a:ext cx="3404401" cy="2308324"/>
          </a:xfrm>
          <a:prstGeom prst="rect">
            <a:avLst/>
          </a:prstGeom>
          <a:noFill/>
        </p:spPr>
        <p:txBody>
          <a:bodyPr wrap="square" rtlCol="0">
            <a:spAutoFit/>
          </a:bodyPr>
          <a:lstStyle/>
          <a:p>
            <a:r>
              <a:rPr lang="en-GB" sz="4000" dirty="0">
                <a:solidFill>
                  <a:srgbClr val="0070C0"/>
                </a:solidFill>
              </a:rPr>
              <a:t>Life Algorithm</a:t>
            </a:r>
          </a:p>
          <a:p>
            <a:r>
              <a:rPr lang="en-GB" sz="4000" dirty="0">
                <a:solidFill>
                  <a:srgbClr val="0070C0"/>
                </a:solidFill>
              </a:rPr>
              <a:t>Loop always</a:t>
            </a:r>
          </a:p>
          <a:p>
            <a:r>
              <a:rPr lang="en-GB" sz="4000" b="1" dirty="0">
                <a:solidFill>
                  <a:srgbClr val="0070C0"/>
                </a:solidFill>
              </a:rPr>
              <a:t>	breathe</a:t>
            </a:r>
          </a:p>
          <a:p>
            <a:r>
              <a:rPr lang="en-GB" sz="2400" dirty="0"/>
              <a:t>	</a:t>
            </a:r>
            <a:endParaRPr lang="en-GB" sz="2400" b="1" dirty="0"/>
          </a:p>
        </p:txBody>
      </p:sp>
      <p:cxnSp>
        <p:nvCxnSpPr>
          <p:cNvPr id="10" name="Straight Connector 9">
            <a:extLst>
              <a:ext uri="{FF2B5EF4-FFF2-40B4-BE49-F238E27FC236}">
                <a16:creationId xmlns:a16="http://schemas.microsoft.com/office/drawing/2014/main" id="{A27F5375-CD6E-4C84-B020-8983B6346468}"/>
              </a:ext>
            </a:extLst>
          </p:cNvPr>
          <p:cNvCxnSpPr>
            <a:cxnSpLocks/>
          </p:cNvCxnSpPr>
          <p:nvPr/>
        </p:nvCxnSpPr>
        <p:spPr>
          <a:xfrm>
            <a:off x="3861743" y="2437325"/>
            <a:ext cx="0" cy="1098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reeform: Shape 14">
            <a:extLst>
              <a:ext uri="{FF2B5EF4-FFF2-40B4-BE49-F238E27FC236}">
                <a16:creationId xmlns:a16="http://schemas.microsoft.com/office/drawing/2014/main" id="{807F3407-608D-4CE8-A67F-89125307C68F}"/>
              </a:ext>
            </a:extLst>
          </p:cNvPr>
          <p:cNvSpPr/>
          <p:nvPr/>
        </p:nvSpPr>
        <p:spPr>
          <a:xfrm>
            <a:off x="3861743" y="2675450"/>
            <a:ext cx="537469" cy="962024"/>
          </a:xfrm>
          <a:custGeom>
            <a:avLst/>
            <a:gdLst>
              <a:gd name="connsiteX0" fmla="*/ 5400 w 857011"/>
              <a:gd name="connsiteY0" fmla="*/ 2511131 h 2886316"/>
              <a:gd name="connsiteX1" fmla="*/ 33975 w 857011"/>
              <a:gd name="connsiteY1" fmla="*/ 2720681 h 2886316"/>
              <a:gd name="connsiteX2" fmla="*/ 262575 w 857011"/>
              <a:gd name="connsiteY2" fmla="*/ 2882606 h 2886316"/>
              <a:gd name="connsiteX3" fmla="*/ 653100 w 857011"/>
              <a:gd name="connsiteY3" fmla="*/ 2558756 h 2886316"/>
              <a:gd name="connsiteX4" fmla="*/ 843600 w 857011"/>
              <a:gd name="connsiteY4" fmla="*/ 1853906 h 2886316"/>
              <a:gd name="connsiteX5" fmla="*/ 815025 w 857011"/>
              <a:gd name="connsiteY5" fmla="*/ 834731 h 2886316"/>
              <a:gd name="connsiteX6" fmla="*/ 605475 w 857011"/>
              <a:gd name="connsiteY6" fmla="*/ 82256 h 2886316"/>
              <a:gd name="connsiteX7" fmla="*/ 224475 w 857011"/>
              <a:gd name="connsiteY7" fmla="*/ 25106 h 2886316"/>
              <a:gd name="connsiteX8" fmla="*/ 62550 w 857011"/>
              <a:gd name="connsiteY8" fmla="*/ 129881 h 288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011" h="2886316">
                <a:moveTo>
                  <a:pt x="5400" y="2511131"/>
                </a:moveTo>
                <a:cubicBezTo>
                  <a:pt x="-1744" y="2584950"/>
                  <a:pt x="-8888" y="2658769"/>
                  <a:pt x="33975" y="2720681"/>
                </a:cubicBezTo>
                <a:cubicBezTo>
                  <a:pt x="76838" y="2782594"/>
                  <a:pt x="159388" y="2909593"/>
                  <a:pt x="262575" y="2882606"/>
                </a:cubicBezTo>
                <a:cubicBezTo>
                  <a:pt x="365762" y="2855619"/>
                  <a:pt x="556263" y="2730206"/>
                  <a:pt x="653100" y="2558756"/>
                </a:cubicBezTo>
                <a:cubicBezTo>
                  <a:pt x="749938" y="2387306"/>
                  <a:pt x="816613" y="2141243"/>
                  <a:pt x="843600" y="1853906"/>
                </a:cubicBezTo>
                <a:cubicBezTo>
                  <a:pt x="870588" y="1566568"/>
                  <a:pt x="854713" y="1130006"/>
                  <a:pt x="815025" y="834731"/>
                </a:cubicBezTo>
                <a:cubicBezTo>
                  <a:pt x="775338" y="539456"/>
                  <a:pt x="703900" y="217193"/>
                  <a:pt x="605475" y="82256"/>
                </a:cubicBezTo>
                <a:cubicBezTo>
                  <a:pt x="507050" y="-52681"/>
                  <a:pt x="314963" y="17168"/>
                  <a:pt x="224475" y="25106"/>
                </a:cubicBezTo>
                <a:cubicBezTo>
                  <a:pt x="133988" y="33043"/>
                  <a:pt x="98269" y="81462"/>
                  <a:pt x="62550" y="129881"/>
                </a:cubicBez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958DCC63-5868-4304-81A8-4D29FA536385}"/>
              </a:ext>
            </a:extLst>
          </p:cNvPr>
          <p:cNvSpPr/>
          <p:nvPr/>
        </p:nvSpPr>
        <p:spPr>
          <a:xfrm>
            <a:off x="3671242" y="3104075"/>
            <a:ext cx="381000" cy="3810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Straight Arrow Connector 27">
            <a:extLst>
              <a:ext uri="{FF2B5EF4-FFF2-40B4-BE49-F238E27FC236}">
                <a16:creationId xmlns:a16="http://schemas.microsoft.com/office/drawing/2014/main" id="{19414B9B-146A-47C3-8A95-E991588808A3}"/>
              </a:ext>
            </a:extLst>
          </p:cNvPr>
          <p:cNvCxnSpPr/>
          <p:nvPr/>
        </p:nvCxnSpPr>
        <p:spPr>
          <a:xfrm>
            <a:off x="6521313" y="2118937"/>
            <a:ext cx="0" cy="218214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01CA09A1-2DF2-49A6-BA8B-F300E99286DE}"/>
              </a:ext>
            </a:extLst>
          </p:cNvPr>
          <p:cNvSpPr/>
          <p:nvPr/>
        </p:nvSpPr>
        <p:spPr>
          <a:xfrm>
            <a:off x="6397488" y="3404812"/>
            <a:ext cx="247650" cy="2476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345F21CD-0DE4-49DD-8507-CF4CB5384EEA}"/>
              </a:ext>
            </a:extLst>
          </p:cNvPr>
          <p:cNvSpPr/>
          <p:nvPr/>
        </p:nvSpPr>
        <p:spPr>
          <a:xfrm>
            <a:off x="6387963" y="2405012"/>
            <a:ext cx="247650" cy="2476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51D7D45C-0D34-4410-AB4E-DC3A6303D1D4}"/>
              </a:ext>
            </a:extLst>
          </p:cNvPr>
          <p:cNvSpPr/>
          <p:nvPr/>
        </p:nvSpPr>
        <p:spPr>
          <a:xfrm>
            <a:off x="6387963" y="3909313"/>
            <a:ext cx="247650" cy="2476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A6C26982-6B9C-4635-8FC2-A8A061D21CFE}"/>
              </a:ext>
            </a:extLst>
          </p:cNvPr>
          <p:cNvSpPr/>
          <p:nvPr/>
        </p:nvSpPr>
        <p:spPr>
          <a:xfrm>
            <a:off x="6378438" y="2909513"/>
            <a:ext cx="247650" cy="2476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7217CC32-E7DA-4CB8-B0A9-7517FBB4E5EB}"/>
              </a:ext>
            </a:extLst>
          </p:cNvPr>
          <p:cNvSpPr/>
          <p:nvPr/>
        </p:nvSpPr>
        <p:spPr>
          <a:xfrm>
            <a:off x="6330996" y="1861762"/>
            <a:ext cx="381000" cy="3810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15A18719-1E24-420B-8EAB-1AB1B9812FFF}"/>
              </a:ext>
            </a:extLst>
          </p:cNvPr>
          <p:cNvSpPr txBox="1"/>
          <p:nvPr/>
        </p:nvSpPr>
        <p:spPr>
          <a:xfrm>
            <a:off x="1100090" y="5153025"/>
            <a:ext cx="8878411" cy="1077218"/>
          </a:xfrm>
          <a:prstGeom prst="rect">
            <a:avLst/>
          </a:prstGeom>
          <a:noFill/>
        </p:spPr>
        <p:txBody>
          <a:bodyPr wrap="square" rtlCol="0">
            <a:spAutoFit/>
          </a:bodyPr>
          <a:lstStyle/>
          <a:p>
            <a:r>
              <a:rPr lang="en-GB" sz="3200" dirty="0">
                <a:solidFill>
                  <a:srgbClr val="0070C0"/>
                </a:solidFill>
              </a:rPr>
              <a:t>You can use any concepts such as loops and conditions or keep it simple like this one</a:t>
            </a:r>
            <a:endParaRPr lang="en-GB" sz="3200" b="1" dirty="0">
              <a:solidFill>
                <a:srgbClr val="0070C0"/>
              </a:solidFill>
            </a:endParaRPr>
          </a:p>
        </p:txBody>
      </p:sp>
      <p:sp>
        <p:nvSpPr>
          <p:cNvPr id="17" name="TextBox 16">
            <a:extLst>
              <a:ext uri="{FF2B5EF4-FFF2-40B4-BE49-F238E27FC236}">
                <a16:creationId xmlns:a16="http://schemas.microsoft.com/office/drawing/2014/main" id="{CE2D7822-2CA1-435C-A852-9D4E8432FA28}"/>
              </a:ext>
            </a:extLst>
          </p:cNvPr>
          <p:cNvSpPr txBox="1"/>
          <p:nvPr/>
        </p:nvSpPr>
        <p:spPr>
          <a:xfrm>
            <a:off x="1100090" y="-8651"/>
            <a:ext cx="8878411" cy="1718014"/>
          </a:xfrm>
          <a:prstGeom prst="rect">
            <a:avLst/>
          </a:prstGeom>
          <a:solidFill>
            <a:srgbClr val="0070C0"/>
          </a:solidFill>
        </p:spPr>
        <p:txBody>
          <a:bodyPr wrap="square" rtlCol="0" anchor="ctr" anchorCtr="0">
            <a:noAutofit/>
          </a:bodyPr>
          <a:lstStyle/>
          <a:p>
            <a:r>
              <a:rPr lang="en-GB" sz="4400" dirty="0">
                <a:solidFill>
                  <a:schemeClr val="bg1"/>
                </a:solidFill>
              </a:rPr>
              <a:t>Write your own procedure and call it from outside the procedure</a:t>
            </a:r>
          </a:p>
        </p:txBody>
      </p:sp>
    </p:spTree>
    <p:extLst>
      <p:ext uri="{BB962C8B-B14F-4D97-AF65-F5344CB8AC3E}">
        <p14:creationId xmlns:p14="http://schemas.microsoft.com/office/powerpoint/2010/main" val="1315188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38CB4FC-5916-40F7-94FA-B17DF359B867}"/>
              </a:ext>
            </a:extLst>
          </p:cNvPr>
          <p:cNvSpPr txBox="1"/>
          <p:nvPr/>
        </p:nvSpPr>
        <p:spPr>
          <a:xfrm>
            <a:off x="1100090" y="-8651"/>
            <a:ext cx="5557885" cy="874351"/>
          </a:xfrm>
          <a:prstGeom prst="rect">
            <a:avLst/>
          </a:prstGeom>
          <a:solidFill>
            <a:srgbClr val="0070C0"/>
          </a:solidFill>
        </p:spPr>
        <p:txBody>
          <a:bodyPr wrap="square" rtlCol="0" anchor="ctr" anchorCtr="0">
            <a:noAutofit/>
          </a:bodyPr>
          <a:lstStyle/>
          <a:p>
            <a:r>
              <a:rPr lang="en-GB" sz="4400" dirty="0">
                <a:solidFill>
                  <a:schemeClr val="bg1"/>
                </a:solidFill>
              </a:rPr>
              <a:t>Procedure Knowledge</a:t>
            </a:r>
          </a:p>
        </p:txBody>
      </p:sp>
      <p:sp>
        <p:nvSpPr>
          <p:cNvPr id="2" name="TextBox 1">
            <a:extLst>
              <a:ext uri="{FF2B5EF4-FFF2-40B4-BE49-F238E27FC236}">
                <a16:creationId xmlns:a16="http://schemas.microsoft.com/office/drawing/2014/main" id="{3F74D015-D3C8-4EB5-83E7-14B6B2B414A6}"/>
              </a:ext>
            </a:extLst>
          </p:cNvPr>
          <p:cNvSpPr txBox="1"/>
          <p:nvPr/>
        </p:nvSpPr>
        <p:spPr>
          <a:xfrm>
            <a:off x="1127355" y="1700672"/>
            <a:ext cx="9937290" cy="3539430"/>
          </a:xfrm>
          <a:prstGeom prst="rect">
            <a:avLst/>
          </a:prstGeom>
          <a:noFill/>
        </p:spPr>
        <p:txBody>
          <a:bodyPr wrap="square" rtlCol="0">
            <a:spAutoFit/>
          </a:bodyPr>
          <a:lstStyle/>
          <a:p>
            <a:r>
              <a:rPr lang="en-GB" sz="3200" b="1" dirty="0">
                <a:solidFill>
                  <a:srgbClr val="0070C0"/>
                </a:solidFill>
              </a:rPr>
              <a:t>Procedures</a:t>
            </a:r>
          </a:p>
          <a:p>
            <a:pPr marL="457200" indent="-457200">
              <a:buFont typeface="Wingdings" panose="05000000000000000000" pitchFamily="2" charset="2"/>
              <a:buChar char="q"/>
            </a:pPr>
            <a:r>
              <a:rPr lang="en-GB" sz="3200" dirty="0">
                <a:solidFill>
                  <a:srgbClr val="0070C0"/>
                </a:solidFill>
              </a:rPr>
              <a:t>Have a name</a:t>
            </a:r>
          </a:p>
          <a:p>
            <a:pPr marL="457200" indent="-457200">
              <a:buFont typeface="Wingdings" panose="05000000000000000000" pitchFamily="2" charset="2"/>
              <a:buChar char="q"/>
            </a:pPr>
            <a:r>
              <a:rPr lang="en-GB" sz="3200" dirty="0">
                <a:solidFill>
                  <a:srgbClr val="0070C0"/>
                </a:solidFill>
              </a:rPr>
              <a:t>Are called by using their name</a:t>
            </a:r>
          </a:p>
          <a:p>
            <a:pPr marL="457200" indent="-457200">
              <a:buFont typeface="Wingdings" panose="05000000000000000000" pitchFamily="2" charset="2"/>
              <a:buChar char="q"/>
            </a:pPr>
            <a:r>
              <a:rPr lang="en-GB" sz="3200" dirty="0">
                <a:solidFill>
                  <a:srgbClr val="0070C0"/>
                </a:solidFill>
              </a:rPr>
              <a:t>Can be run many times in a programme</a:t>
            </a:r>
          </a:p>
          <a:p>
            <a:pPr marL="457200" indent="-457200">
              <a:buFont typeface="Wingdings" panose="05000000000000000000" pitchFamily="2" charset="2"/>
              <a:buChar char="q"/>
            </a:pPr>
            <a:r>
              <a:rPr lang="en-GB" sz="3200" dirty="0">
                <a:solidFill>
                  <a:srgbClr val="0070C0"/>
                </a:solidFill>
              </a:rPr>
              <a:t>Found in My Blocks in Scratch</a:t>
            </a:r>
          </a:p>
          <a:p>
            <a:pPr marL="457200" indent="-457200">
              <a:buFont typeface="Wingdings" panose="05000000000000000000" pitchFamily="2" charset="2"/>
              <a:buChar char="q"/>
            </a:pPr>
            <a:r>
              <a:rPr lang="en-GB" sz="3200" dirty="0">
                <a:solidFill>
                  <a:srgbClr val="0070C0"/>
                </a:solidFill>
              </a:rPr>
              <a:t>In Scratch has </a:t>
            </a:r>
            <a:r>
              <a:rPr lang="en-GB" sz="3200" b="1" dirty="0">
                <a:solidFill>
                  <a:srgbClr val="0070C0"/>
                </a:solidFill>
              </a:rPr>
              <a:t>define</a:t>
            </a:r>
            <a:r>
              <a:rPr lang="en-GB" sz="3200" dirty="0">
                <a:solidFill>
                  <a:srgbClr val="0070C0"/>
                </a:solidFill>
              </a:rPr>
              <a:t> first</a:t>
            </a:r>
          </a:p>
          <a:p>
            <a:endParaRPr lang="en-GB" sz="3200" dirty="0">
              <a:solidFill>
                <a:srgbClr val="0070C0"/>
              </a:solidFill>
            </a:endParaRPr>
          </a:p>
        </p:txBody>
      </p:sp>
    </p:spTree>
    <p:extLst>
      <p:ext uri="{BB962C8B-B14F-4D97-AF65-F5344CB8AC3E}">
        <p14:creationId xmlns:p14="http://schemas.microsoft.com/office/powerpoint/2010/main" val="2691168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38CB4FC-5916-40F7-94FA-B17DF359B867}"/>
              </a:ext>
            </a:extLst>
          </p:cNvPr>
          <p:cNvSpPr txBox="1"/>
          <p:nvPr/>
        </p:nvSpPr>
        <p:spPr>
          <a:xfrm>
            <a:off x="1100090" y="-8651"/>
            <a:ext cx="5557885" cy="874351"/>
          </a:xfrm>
          <a:prstGeom prst="rect">
            <a:avLst/>
          </a:prstGeom>
          <a:solidFill>
            <a:srgbClr val="0070C0"/>
          </a:solidFill>
        </p:spPr>
        <p:txBody>
          <a:bodyPr wrap="square" rtlCol="0" anchor="ctr" anchorCtr="0">
            <a:noAutofit/>
          </a:bodyPr>
          <a:lstStyle/>
          <a:p>
            <a:r>
              <a:rPr lang="en-GB" sz="4400" dirty="0">
                <a:solidFill>
                  <a:schemeClr val="bg1"/>
                </a:solidFill>
              </a:rPr>
              <a:t>Procedure Naming</a:t>
            </a:r>
          </a:p>
        </p:txBody>
      </p:sp>
      <p:sp>
        <p:nvSpPr>
          <p:cNvPr id="2" name="TextBox 1">
            <a:extLst>
              <a:ext uri="{FF2B5EF4-FFF2-40B4-BE49-F238E27FC236}">
                <a16:creationId xmlns:a16="http://schemas.microsoft.com/office/drawing/2014/main" id="{3F74D015-D3C8-4EB5-83E7-14B6B2B414A6}"/>
              </a:ext>
            </a:extLst>
          </p:cNvPr>
          <p:cNvSpPr txBox="1"/>
          <p:nvPr/>
        </p:nvSpPr>
        <p:spPr>
          <a:xfrm>
            <a:off x="1127355" y="1700672"/>
            <a:ext cx="9937290" cy="2554545"/>
          </a:xfrm>
          <a:prstGeom prst="rect">
            <a:avLst/>
          </a:prstGeom>
          <a:noFill/>
        </p:spPr>
        <p:txBody>
          <a:bodyPr wrap="square" rtlCol="0">
            <a:spAutoFit/>
          </a:bodyPr>
          <a:lstStyle/>
          <a:p>
            <a:r>
              <a:rPr lang="en-GB" sz="3200" b="1" dirty="0">
                <a:solidFill>
                  <a:srgbClr val="0070C0"/>
                </a:solidFill>
              </a:rPr>
              <a:t>Procedures Naming</a:t>
            </a:r>
          </a:p>
          <a:p>
            <a:pPr marL="457200" indent="-457200">
              <a:buFont typeface="Wingdings" panose="05000000000000000000" pitchFamily="2" charset="2"/>
              <a:buChar char="q"/>
            </a:pPr>
            <a:r>
              <a:rPr lang="en-GB" sz="3200" dirty="0">
                <a:solidFill>
                  <a:srgbClr val="0070C0"/>
                </a:solidFill>
              </a:rPr>
              <a:t>Name a procedure after the task that it does</a:t>
            </a:r>
          </a:p>
          <a:p>
            <a:pPr marL="457200" indent="-457200">
              <a:buFont typeface="Wingdings" panose="05000000000000000000" pitchFamily="2" charset="2"/>
              <a:buChar char="q"/>
            </a:pPr>
            <a:r>
              <a:rPr lang="en-GB" sz="3200" dirty="0">
                <a:solidFill>
                  <a:srgbClr val="0070C0"/>
                </a:solidFill>
              </a:rPr>
              <a:t>Avoid naming procedures with spaces</a:t>
            </a:r>
          </a:p>
          <a:p>
            <a:pPr marL="457200" indent="-457200">
              <a:buFont typeface="Wingdings" panose="05000000000000000000" pitchFamily="2" charset="2"/>
              <a:buChar char="q"/>
            </a:pPr>
            <a:r>
              <a:rPr lang="en-GB" sz="3200" dirty="0">
                <a:solidFill>
                  <a:srgbClr val="0070C0"/>
                </a:solidFill>
              </a:rPr>
              <a:t>Avoid using the same name as a variable</a:t>
            </a:r>
          </a:p>
          <a:p>
            <a:endParaRPr lang="en-GB" sz="3200" dirty="0">
              <a:solidFill>
                <a:srgbClr val="0070C0"/>
              </a:solidFill>
            </a:endParaRPr>
          </a:p>
        </p:txBody>
      </p:sp>
    </p:spTree>
    <p:extLst>
      <p:ext uri="{BB962C8B-B14F-4D97-AF65-F5344CB8AC3E}">
        <p14:creationId xmlns:p14="http://schemas.microsoft.com/office/powerpoint/2010/main" val="102010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meline&#10;&#10;Description automatically generated">
            <a:extLst>
              <a:ext uri="{FF2B5EF4-FFF2-40B4-BE49-F238E27FC236}">
                <a16:creationId xmlns:a16="http://schemas.microsoft.com/office/drawing/2014/main" id="{47810768-0006-4EDE-95EA-00C2C79396D8}"/>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44276"/>
          <a:stretch/>
        </p:blipFill>
        <p:spPr>
          <a:xfrm>
            <a:off x="1126624" y="1761807"/>
            <a:ext cx="3834402" cy="4988535"/>
          </a:xfrm>
          <a:prstGeom prst="rect">
            <a:avLst/>
          </a:prstGeom>
        </p:spPr>
      </p:pic>
      <p:sp>
        <p:nvSpPr>
          <p:cNvPr id="6" name="TextBox 5">
            <a:extLst>
              <a:ext uri="{FF2B5EF4-FFF2-40B4-BE49-F238E27FC236}">
                <a16:creationId xmlns:a16="http://schemas.microsoft.com/office/drawing/2014/main" id="{1E7F7017-6A64-4123-830B-F981877C9D9F}"/>
              </a:ext>
            </a:extLst>
          </p:cNvPr>
          <p:cNvSpPr txBox="1"/>
          <p:nvPr/>
        </p:nvSpPr>
        <p:spPr>
          <a:xfrm>
            <a:off x="9144000" y="1952158"/>
            <a:ext cx="1518015" cy="461665"/>
          </a:xfrm>
          <a:prstGeom prst="rect">
            <a:avLst/>
          </a:prstGeom>
          <a:noFill/>
        </p:spPr>
        <p:txBody>
          <a:bodyPr wrap="square" rtlCol="0">
            <a:spAutoFit/>
          </a:bodyPr>
          <a:lstStyle/>
          <a:p>
            <a:r>
              <a:rPr lang="en-GB" sz="2400" dirty="0">
                <a:solidFill>
                  <a:srgbClr val="0070C0"/>
                </a:solidFill>
              </a:rPr>
              <a:t>Procedure</a:t>
            </a:r>
          </a:p>
        </p:txBody>
      </p:sp>
      <p:sp>
        <p:nvSpPr>
          <p:cNvPr id="16" name="TextBox 15">
            <a:extLst>
              <a:ext uri="{FF2B5EF4-FFF2-40B4-BE49-F238E27FC236}">
                <a16:creationId xmlns:a16="http://schemas.microsoft.com/office/drawing/2014/main" id="{0D1E4614-22CF-426B-B398-84A5DBED19D5}"/>
              </a:ext>
            </a:extLst>
          </p:cNvPr>
          <p:cNvSpPr txBox="1"/>
          <p:nvPr/>
        </p:nvSpPr>
        <p:spPr>
          <a:xfrm>
            <a:off x="2251579" y="1952159"/>
            <a:ext cx="1974981" cy="461665"/>
          </a:xfrm>
          <a:prstGeom prst="rect">
            <a:avLst/>
          </a:prstGeom>
          <a:noFill/>
        </p:spPr>
        <p:txBody>
          <a:bodyPr wrap="square" rtlCol="0">
            <a:spAutoFit/>
          </a:bodyPr>
          <a:lstStyle/>
          <a:p>
            <a:r>
              <a:rPr lang="en-GB" sz="2400" dirty="0">
                <a:solidFill>
                  <a:srgbClr val="0070C0"/>
                </a:solidFill>
              </a:rPr>
              <a:t>Main program</a:t>
            </a:r>
          </a:p>
        </p:txBody>
      </p:sp>
      <p:cxnSp>
        <p:nvCxnSpPr>
          <p:cNvPr id="11" name="Straight Arrow Connector 10">
            <a:extLst>
              <a:ext uri="{FF2B5EF4-FFF2-40B4-BE49-F238E27FC236}">
                <a16:creationId xmlns:a16="http://schemas.microsoft.com/office/drawing/2014/main" id="{38C53280-030B-44F0-9F20-D4A3F778B181}"/>
              </a:ext>
            </a:extLst>
          </p:cNvPr>
          <p:cNvCxnSpPr/>
          <p:nvPr/>
        </p:nvCxnSpPr>
        <p:spPr>
          <a:xfrm flipH="1">
            <a:off x="2821021" y="2386188"/>
            <a:ext cx="222804" cy="2373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D2C501A-FE61-47C7-8986-8C5202B56A7A}"/>
              </a:ext>
            </a:extLst>
          </p:cNvPr>
          <p:cNvSpPr txBox="1"/>
          <p:nvPr/>
        </p:nvSpPr>
        <p:spPr>
          <a:xfrm>
            <a:off x="4987233" y="4500200"/>
            <a:ext cx="2243743" cy="1200329"/>
          </a:xfrm>
          <a:prstGeom prst="rect">
            <a:avLst/>
          </a:prstGeom>
          <a:noFill/>
        </p:spPr>
        <p:txBody>
          <a:bodyPr wrap="square" rtlCol="0">
            <a:spAutoFit/>
          </a:bodyPr>
          <a:lstStyle/>
          <a:p>
            <a:r>
              <a:rPr lang="en-GB" sz="2400" dirty="0">
                <a:solidFill>
                  <a:srgbClr val="0070C0"/>
                </a:solidFill>
              </a:rPr>
              <a:t>Command that </a:t>
            </a:r>
            <a:r>
              <a:rPr lang="en-GB" sz="2400" b="1" dirty="0">
                <a:solidFill>
                  <a:srgbClr val="0070C0"/>
                </a:solidFill>
              </a:rPr>
              <a:t>calls</a:t>
            </a:r>
            <a:r>
              <a:rPr lang="en-GB" sz="2400" dirty="0">
                <a:solidFill>
                  <a:srgbClr val="0070C0"/>
                </a:solidFill>
              </a:rPr>
              <a:t> (starts) the procedure</a:t>
            </a:r>
          </a:p>
        </p:txBody>
      </p:sp>
      <p:cxnSp>
        <p:nvCxnSpPr>
          <p:cNvPr id="19" name="Straight Arrow Connector 18">
            <a:extLst>
              <a:ext uri="{FF2B5EF4-FFF2-40B4-BE49-F238E27FC236}">
                <a16:creationId xmlns:a16="http://schemas.microsoft.com/office/drawing/2014/main" id="{D985751E-B4BA-4989-91D0-D123C497BD99}"/>
              </a:ext>
            </a:extLst>
          </p:cNvPr>
          <p:cNvCxnSpPr>
            <a:cxnSpLocks/>
            <a:stCxn id="18" idx="1"/>
          </p:cNvCxnSpPr>
          <p:nvPr/>
        </p:nvCxnSpPr>
        <p:spPr>
          <a:xfrm flipH="1" flipV="1">
            <a:off x="2251333" y="4823366"/>
            <a:ext cx="2735900" cy="2769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22FB24B-9A6D-45BE-91B4-23E76B911C8B}"/>
              </a:ext>
            </a:extLst>
          </p:cNvPr>
          <p:cNvSpPr txBox="1"/>
          <p:nvPr/>
        </p:nvSpPr>
        <p:spPr>
          <a:xfrm>
            <a:off x="1100090" y="-8651"/>
            <a:ext cx="5557885" cy="874351"/>
          </a:xfrm>
          <a:prstGeom prst="rect">
            <a:avLst/>
          </a:prstGeom>
          <a:solidFill>
            <a:srgbClr val="0070C0"/>
          </a:solidFill>
        </p:spPr>
        <p:txBody>
          <a:bodyPr wrap="square" rtlCol="0" anchor="ctr" anchorCtr="0">
            <a:noAutofit/>
          </a:bodyPr>
          <a:lstStyle/>
          <a:p>
            <a:r>
              <a:rPr lang="en-GB" sz="4400" dirty="0">
                <a:solidFill>
                  <a:schemeClr val="bg1"/>
                </a:solidFill>
              </a:rPr>
              <a:t>Procedure in Scratch</a:t>
            </a:r>
          </a:p>
        </p:txBody>
      </p:sp>
      <p:pic>
        <p:nvPicPr>
          <p:cNvPr id="20" name="Picture 19" descr="A picture containing diagram&#10;&#10;Description automatically generated">
            <a:extLst>
              <a:ext uri="{FF2B5EF4-FFF2-40B4-BE49-F238E27FC236}">
                <a16:creationId xmlns:a16="http://schemas.microsoft.com/office/drawing/2014/main" id="{7612D1D6-25F9-4006-8336-40350B2913EE}"/>
              </a:ext>
            </a:extLst>
          </p:cNvPr>
          <p:cNvPicPr>
            <a:picLocks noChangeAspect="1"/>
          </p:cNvPicPr>
          <p:nvPr/>
        </p:nvPicPr>
        <p:blipFill rotWithShape="1">
          <a:blip r:embed="rId5">
            <a:extLst>
              <a:ext uri="{28A0092B-C50C-407E-A947-70E740481C1C}">
                <a14:useLocalDpi xmlns:a14="http://schemas.microsoft.com/office/drawing/2010/main" val="0"/>
              </a:ext>
            </a:extLst>
          </a:blip>
          <a:srcRect l="29748" b="6671"/>
          <a:stretch/>
        </p:blipFill>
        <p:spPr>
          <a:xfrm>
            <a:off x="9144000" y="6130755"/>
            <a:ext cx="2924174" cy="489120"/>
          </a:xfrm>
          <a:prstGeom prst="rect">
            <a:avLst/>
          </a:prstGeom>
        </p:spPr>
      </p:pic>
      <p:sp>
        <p:nvSpPr>
          <p:cNvPr id="21" name="TextBox 20">
            <a:extLst>
              <a:ext uri="{FF2B5EF4-FFF2-40B4-BE49-F238E27FC236}">
                <a16:creationId xmlns:a16="http://schemas.microsoft.com/office/drawing/2014/main" id="{C91902CD-FBD2-4475-8DC3-59C16EC94AD0}"/>
              </a:ext>
            </a:extLst>
          </p:cNvPr>
          <p:cNvSpPr txBox="1"/>
          <p:nvPr/>
        </p:nvSpPr>
        <p:spPr>
          <a:xfrm>
            <a:off x="8143357" y="6217557"/>
            <a:ext cx="1133058"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latin typeface="Calibri" panose="020F0502020204030204" pitchFamily="34" charset="0"/>
                <a:cs typeface="Calibri" panose="020F0502020204030204" pitchFamily="34" charset="0"/>
              </a:rPr>
              <a:t>©HIAS</a:t>
            </a:r>
            <a:endParaRPr lang="en-GB" sz="2400" dirty="0"/>
          </a:p>
        </p:txBody>
      </p:sp>
      <p:pic>
        <p:nvPicPr>
          <p:cNvPr id="12" name="Picture 11" descr="Timeline&#10;&#10;Description automatically generated">
            <a:extLst>
              <a:ext uri="{FF2B5EF4-FFF2-40B4-BE49-F238E27FC236}">
                <a16:creationId xmlns:a16="http://schemas.microsoft.com/office/drawing/2014/main" id="{6B9AEE9A-8B6B-44D8-B131-83E04F43D92B}"/>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r="58160" b="37789"/>
          <a:stretch/>
        </p:blipFill>
        <p:spPr>
          <a:xfrm>
            <a:off x="7734237" y="2537658"/>
            <a:ext cx="2879066" cy="3103427"/>
          </a:xfrm>
          <a:prstGeom prst="rect">
            <a:avLst/>
          </a:prstGeom>
        </p:spPr>
      </p:pic>
      <p:cxnSp>
        <p:nvCxnSpPr>
          <p:cNvPr id="8" name="Straight Arrow Connector 7">
            <a:extLst>
              <a:ext uri="{FF2B5EF4-FFF2-40B4-BE49-F238E27FC236}">
                <a16:creationId xmlns:a16="http://schemas.microsoft.com/office/drawing/2014/main" id="{06290ECA-F9C5-406E-8CCD-581AC4B264EB}"/>
              </a:ext>
            </a:extLst>
          </p:cNvPr>
          <p:cNvCxnSpPr/>
          <p:nvPr/>
        </p:nvCxnSpPr>
        <p:spPr>
          <a:xfrm flipH="1">
            <a:off x="9173770" y="2432731"/>
            <a:ext cx="218834" cy="232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2894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CE01C-723E-D5E7-9376-5E870BA8C2D6}"/>
              </a:ext>
            </a:extLst>
          </p:cNvPr>
          <p:cNvSpPr>
            <a:spLocks noGrp="1"/>
          </p:cNvSpPr>
          <p:nvPr>
            <p:ph type="title"/>
          </p:nvPr>
        </p:nvSpPr>
        <p:spPr>
          <a:xfrm>
            <a:off x="838200" y="754602"/>
            <a:ext cx="10515600" cy="936086"/>
          </a:xfrm>
        </p:spPr>
        <p:txBody>
          <a:bodyPr/>
          <a:lstStyle/>
          <a:p>
            <a:r>
              <a:rPr lang="en-GB" b="1" dirty="0">
                <a:solidFill>
                  <a:srgbClr val="0070C0"/>
                </a:solidFill>
              </a:rPr>
              <a:t>Terms of use</a:t>
            </a:r>
          </a:p>
        </p:txBody>
      </p:sp>
      <p:sp>
        <p:nvSpPr>
          <p:cNvPr id="3" name="Content Placeholder 2">
            <a:extLst>
              <a:ext uri="{FF2B5EF4-FFF2-40B4-BE49-F238E27FC236}">
                <a16:creationId xmlns:a16="http://schemas.microsoft.com/office/drawing/2014/main" id="{CFCBB25A-ECA6-6C4C-E77B-228679703B51}"/>
              </a:ext>
            </a:extLst>
          </p:cNvPr>
          <p:cNvSpPr>
            <a:spLocks noGrp="1"/>
          </p:cNvSpPr>
          <p:nvPr>
            <p:ph idx="1"/>
          </p:nvPr>
        </p:nvSpPr>
        <p:spPr/>
        <p:txBody>
          <a:bodyPr/>
          <a:lstStyle/>
          <a:p>
            <a:pPr marL="0" indent="0" algn="l">
              <a:buNone/>
            </a:pPr>
            <a:r>
              <a:rPr lang="en-GB" b="0" i="0" dirty="0">
                <a:solidFill>
                  <a:srgbClr val="0070C0"/>
                </a:solidFill>
                <a:effectLst/>
                <a:latin typeface="Times New Roman" panose="02020603050405020304" pitchFamily="18" charset="0"/>
              </a:rPr>
              <a:t>Slides are provided in PDF and PowerPoint Formats and teachers who purchased the book are authorized to adapt the resources within their school or on closed learning platforms such as Seesaw, Google Classroom or Teams as long as they are not shared outside the school community.</a:t>
            </a:r>
          </a:p>
          <a:p>
            <a:pPr marL="0" indent="0" algn="l">
              <a:buNone/>
            </a:pPr>
            <a:endParaRPr lang="en-GB" dirty="0">
              <a:solidFill>
                <a:srgbClr val="0070C0"/>
              </a:solidFill>
              <a:latin typeface="Times New Roman" panose="02020603050405020304" pitchFamily="18" charset="0"/>
            </a:endParaRPr>
          </a:p>
          <a:p>
            <a:pPr marL="0" indent="0" algn="l">
              <a:buNone/>
            </a:pPr>
            <a:r>
              <a:rPr lang="en-GB" b="0" i="0" dirty="0">
                <a:solidFill>
                  <a:srgbClr val="0070C0"/>
                </a:solidFill>
                <a:effectLst/>
                <a:latin typeface="Times New Roman" panose="02020603050405020304" pitchFamily="18" charset="0"/>
              </a:rPr>
              <a:t>Further book resources can be found here</a:t>
            </a:r>
          </a:p>
          <a:p>
            <a:pPr marL="0" indent="0" algn="l">
              <a:buNone/>
            </a:pPr>
            <a:r>
              <a:rPr lang="en-GB" b="0" i="0" dirty="0">
                <a:solidFill>
                  <a:srgbClr val="0070C0"/>
                </a:solidFill>
                <a:effectLst/>
                <a:latin typeface="Times New Roman" panose="02020603050405020304" pitchFamily="18" charset="0"/>
                <a:hlinkClick r:id="rId2"/>
              </a:rPr>
              <a:t>https://computing.hias.hants.gov.uk/course/view.php?id=51</a:t>
            </a:r>
            <a:r>
              <a:rPr lang="en-GB" dirty="0">
                <a:solidFill>
                  <a:srgbClr val="0070C0"/>
                </a:solidFill>
                <a:latin typeface="Times New Roman" panose="02020603050405020304" pitchFamily="18" charset="0"/>
              </a:rPr>
              <a:t> </a:t>
            </a:r>
            <a:r>
              <a:rPr lang="en-GB" b="0" i="0" dirty="0">
                <a:solidFill>
                  <a:srgbClr val="0070C0"/>
                </a:solidFill>
                <a:effectLst/>
                <a:latin typeface="Times New Roman" panose="02020603050405020304" pitchFamily="18" charset="0"/>
              </a:rPr>
              <a:t> </a:t>
            </a:r>
          </a:p>
          <a:p>
            <a:pPr marL="0" indent="0">
              <a:buNone/>
            </a:pPr>
            <a:endParaRPr lang="en-GB" dirty="0"/>
          </a:p>
        </p:txBody>
      </p:sp>
    </p:spTree>
    <p:extLst>
      <p:ext uri="{BB962C8B-B14F-4D97-AF65-F5344CB8AC3E}">
        <p14:creationId xmlns:p14="http://schemas.microsoft.com/office/powerpoint/2010/main" val="790692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3C851410-3B3E-482E-BB43-B261B0DA9564}"/>
              </a:ext>
            </a:extLst>
          </p:cNvPr>
          <p:cNvGrpSpPr/>
          <p:nvPr/>
        </p:nvGrpSpPr>
        <p:grpSpPr>
          <a:xfrm>
            <a:off x="7662162" y="5565645"/>
            <a:ext cx="657142" cy="1051329"/>
            <a:chOff x="7736161" y="5229225"/>
            <a:chExt cx="657142" cy="1051329"/>
          </a:xfrm>
        </p:grpSpPr>
        <p:cxnSp>
          <p:nvCxnSpPr>
            <p:cNvPr id="42" name="Straight Connector 41">
              <a:extLst>
                <a:ext uri="{FF2B5EF4-FFF2-40B4-BE49-F238E27FC236}">
                  <a16:creationId xmlns:a16="http://schemas.microsoft.com/office/drawing/2014/main" id="{EF9D6093-CC51-4F1D-8CFE-F8E969B4E62F}"/>
                </a:ext>
              </a:extLst>
            </p:cNvPr>
            <p:cNvCxnSpPr/>
            <p:nvPr/>
          </p:nvCxnSpPr>
          <p:spPr>
            <a:xfrm>
              <a:off x="7895395" y="5229225"/>
              <a:ext cx="0" cy="8763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43" name="Freeform: Shape 42">
              <a:extLst>
                <a:ext uri="{FF2B5EF4-FFF2-40B4-BE49-F238E27FC236}">
                  <a16:creationId xmlns:a16="http://schemas.microsoft.com/office/drawing/2014/main" id="{EE7E25E4-5D7C-4861-92A0-85905A06806A}"/>
                </a:ext>
              </a:extLst>
            </p:cNvPr>
            <p:cNvSpPr/>
            <p:nvPr/>
          </p:nvSpPr>
          <p:spPr>
            <a:xfrm>
              <a:off x="7896225" y="5577336"/>
              <a:ext cx="497078" cy="703218"/>
            </a:xfrm>
            <a:custGeom>
              <a:avLst/>
              <a:gdLst>
                <a:gd name="connsiteX0" fmla="*/ 0 w 497078"/>
                <a:gd name="connsiteY0" fmla="*/ 509139 h 703218"/>
                <a:gd name="connsiteX1" fmla="*/ 104775 w 497078"/>
                <a:gd name="connsiteY1" fmla="*/ 690114 h 703218"/>
                <a:gd name="connsiteX2" fmla="*/ 447675 w 497078"/>
                <a:gd name="connsiteY2" fmla="*/ 652014 h 703218"/>
                <a:gd name="connsiteX3" fmla="*/ 495300 w 497078"/>
                <a:gd name="connsiteY3" fmla="*/ 356739 h 703218"/>
                <a:gd name="connsiteX4" fmla="*/ 457200 w 497078"/>
                <a:gd name="connsiteY4" fmla="*/ 51939 h 703218"/>
                <a:gd name="connsiteX5" fmla="*/ 200025 w 497078"/>
                <a:gd name="connsiteY5" fmla="*/ 4314 h 703218"/>
                <a:gd name="connsiteX6" fmla="*/ 66675 w 497078"/>
                <a:gd name="connsiteY6" fmla="*/ 99564 h 70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078" h="703218">
                  <a:moveTo>
                    <a:pt x="0" y="509139"/>
                  </a:moveTo>
                  <a:cubicBezTo>
                    <a:pt x="15081" y="587720"/>
                    <a:pt x="30163" y="666302"/>
                    <a:pt x="104775" y="690114"/>
                  </a:cubicBezTo>
                  <a:cubicBezTo>
                    <a:pt x="179387" y="713926"/>
                    <a:pt x="382588" y="707576"/>
                    <a:pt x="447675" y="652014"/>
                  </a:cubicBezTo>
                  <a:cubicBezTo>
                    <a:pt x="512762" y="596452"/>
                    <a:pt x="493713" y="456751"/>
                    <a:pt x="495300" y="356739"/>
                  </a:cubicBezTo>
                  <a:cubicBezTo>
                    <a:pt x="496887" y="256727"/>
                    <a:pt x="506413" y="110676"/>
                    <a:pt x="457200" y="51939"/>
                  </a:cubicBezTo>
                  <a:cubicBezTo>
                    <a:pt x="407988" y="-6799"/>
                    <a:pt x="265112" y="-3623"/>
                    <a:pt x="200025" y="4314"/>
                  </a:cubicBezTo>
                  <a:cubicBezTo>
                    <a:pt x="134938" y="12251"/>
                    <a:pt x="100806" y="55907"/>
                    <a:pt x="66675" y="99564"/>
                  </a:cubicBezTo>
                </a:path>
              </a:pathLst>
            </a:custGeom>
            <a:noFill/>
            <a:ln w="50800">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8FC1A2B2-65FB-44AD-97FA-BED9F9C8DDF4}"/>
                </a:ext>
              </a:extLst>
            </p:cNvPr>
            <p:cNvSpPr/>
            <p:nvPr/>
          </p:nvSpPr>
          <p:spPr>
            <a:xfrm>
              <a:off x="7736161" y="5784666"/>
              <a:ext cx="266700" cy="257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 name="Group 44">
            <a:extLst>
              <a:ext uri="{FF2B5EF4-FFF2-40B4-BE49-F238E27FC236}">
                <a16:creationId xmlns:a16="http://schemas.microsoft.com/office/drawing/2014/main" id="{0A125824-7BB9-4225-8307-DF0F208C034E}"/>
              </a:ext>
            </a:extLst>
          </p:cNvPr>
          <p:cNvGrpSpPr/>
          <p:nvPr/>
        </p:nvGrpSpPr>
        <p:grpSpPr>
          <a:xfrm>
            <a:off x="6812204" y="3794003"/>
            <a:ext cx="1182224" cy="1659618"/>
            <a:chOff x="7616124" y="3257565"/>
            <a:chExt cx="1182224" cy="1659618"/>
          </a:xfrm>
        </p:grpSpPr>
        <p:cxnSp>
          <p:nvCxnSpPr>
            <p:cNvPr id="33" name="Straight Arrow Connector 32">
              <a:extLst>
                <a:ext uri="{FF2B5EF4-FFF2-40B4-BE49-F238E27FC236}">
                  <a16:creationId xmlns:a16="http://schemas.microsoft.com/office/drawing/2014/main" id="{37992E7D-20FC-403D-858C-3BA9D84B21B0}"/>
                </a:ext>
              </a:extLst>
            </p:cNvPr>
            <p:cNvCxnSpPr>
              <a:cxnSpLocks/>
            </p:cNvCxnSpPr>
            <p:nvPr/>
          </p:nvCxnSpPr>
          <p:spPr>
            <a:xfrm>
              <a:off x="7749474" y="3257565"/>
              <a:ext cx="0" cy="165961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49375734-449E-4361-B1FD-3E5BE8F223D0}"/>
                </a:ext>
              </a:extLst>
            </p:cNvPr>
            <p:cNvSpPr/>
            <p:nvPr/>
          </p:nvSpPr>
          <p:spPr>
            <a:xfrm>
              <a:off x="7753350" y="3762045"/>
              <a:ext cx="522499" cy="819220"/>
            </a:xfrm>
            <a:custGeom>
              <a:avLst/>
              <a:gdLst>
                <a:gd name="connsiteX0" fmla="*/ 0 w 522499"/>
                <a:gd name="connsiteY0" fmla="*/ 628980 h 819220"/>
                <a:gd name="connsiteX1" fmla="*/ 114300 w 522499"/>
                <a:gd name="connsiteY1" fmla="*/ 800430 h 819220"/>
                <a:gd name="connsiteX2" fmla="*/ 400050 w 522499"/>
                <a:gd name="connsiteY2" fmla="*/ 771855 h 819220"/>
                <a:gd name="connsiteX3" fmla="*/ 514350 w 522499"/>
                <a:gd name="connsiteY3" fmla="*/ 419430 h 819220"/>
                <a:gd name="connsiteX4" fmla="*/ 485775 w 522499"/>
                <a:gd name="connsiteY4" fmla="*/ 86055 h 819220"/>
                <a:gd name="connsiteX5" fmla="*/ 266700 w 522499"/>
                <a:gd name="connsiteY5" fmla="*/ 330 h 819220"/>
                <a:gd name="connsiteX6" fmla="*/ 47625 w 522499"/>
                <a:gd name="connsiteY6" fmla="*/ 105105 h 819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499" h="819220">
                  <a:moveTo>
                    <a:pt x="0" y="628980"/>
                  </a:moveTo>
                  <a:cubicBezTo>
                    <a:pt x="23812" y="702799"/>
                    <a:pt x="47625" y="776618"/>
                    <a:pt x="114300" y="800430"/>
                  </a:cubicBezTo>
                  <a:cubicBezTo>
                    <a:pt x="180975" y="824243"/>
                    <a:pt x="333375" y="835355"/>
                    <a:pt x="400050" y="771855"/>
                  </a:cubicBezTo>
                  <a:cubicBezTo>
                    <a:pt x="466725" y="708355"/>
                    <a:pt x="500062" y="533730"/>
                    <a:pt x="514350" y="419430"/>
                  </a:cubicBezTo>
                  <a:cubicBezTo>
                    <a:pt x="528638" y="305130"/>
                    <a:pt x="527050" y="155905"/>
                    <a:pt x="485775" y="86055"/>
                  </a:cubicBezTo>
                  <a:cubicBezTo>
                    <a:pt x="444500" y="16205"/>
                    <a:pt x="339725" y="-2845"/>
                    <a:pt x="266700" y="330"/>
                  </a:cubicBezTo>
                  <a:cubicBezTo>
                    <a:pt x="193675" y="3505"/>
                    <a:pt x="120650" y="54305"/>
                    <a:pt x="47625" y="105105"/>
                  </a:cubicBezTo>
                </a:path>
              </a:pathLst>
            </a:custGeom>
            <a:noFill/>
            <a:ln w="50800">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E3FAA4A5-B6DD-46C3-82C0-B644F3625EB5}"/>
                </a:ext>
              </a:extLst>
            </p:cNvPr>
            <p:cNvSpPr txBox="1"/>
            <p:nvPr/>
          </p:nvSpPr>
          <p:spPr>
            <a:xfrm>
              <a:off x="8275849" y="3838575"/>
              <a:ext cx="522499" cy="369332"/>
            </a:xfrm>
            <a:prstGeom prst="rect">
              <a:avLst/>
            </a:prstGeom>
            <a:noFill/>
          </p:spPr>
          <p:txBody>
            <a:bodyPr wrap="square" rtlCol="0">
              <a:spAutoFit/>
            </a:bodyPr>
            <a:lstStyle/>
            <a:p>
              <a:r>
                <a:rPr lang="en-GB" dirty="0">
                  <a:solidFill>
                    <a:srgbClr val="0070C0"/>
                  </a:solidFill>
                </a:rPr>
                <a:t>x7</a:t>
              </a:r>
            </a:p>
          </p:txBody>
        </p:sp>
        <p:sp>
          <p:nvSpPr>
            <p:cNvPr id="38" name="Oval 37">
              <a:extLst>
                <a:ext uri="{FF2B5EF4-FFF2-40B4-BE49-F238E27FC236}">
                  <a16:creationId xmlns:a16="http://schemas.microsoft.com/office/drawing/2014/main" id="{49C189D5-482E-4302-9AAB-833F7918A43E}"/>
                </a:ext>
              </a:extLst>
            </p:cNvPr>
            <p:cNvSpPr/>
            <p:nvPr/>
          </p:nvSpPr>
          <p:spPr>
            <a:xfrm>
              <a:off x="7616124" y="4023241"/>
              <a:ext cx="266700" cy="257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extBox 3">
            <a:extLst>
              <a:ext uri="{FF2B5EF4-FFF2-40B4-BE49-F238E27FC236}">
                <a16:creationId xmlns:a16="http://schemas.microsoft.com/office/drawing/2014/main" id="{D8D5B92D-F720-44C9-9324-8BD582A17849}"/>
              </a:ext>
            </a:extLst>
          </p:cNvPr>
          <p:cNvSpPr txBox="1"/>
          <p:nvPr/>
        </p:nvSpPr>
        <p:spPr>
          <a:xfrm>
            <a:off x="-7028" y="-1"/>
            <a:ext cx="4439576" cy="874351"/>
          </a:xfrm>
          <a:prstGeom prst="rect">
            <a:avLst/>
          </a:prstGeom>
          <a:solidFill>
            <a:srgbClr val="FF9900"/>
          </a:solidFill>
        </p:spPr>
        <p:txBody>
          <a:bodyPr wrap="square" rtlCol="0" anchor="ctr" anchorCtr="0">
            <a:noAutofit/>
          </a:bodyPr>
          <a:lstStyle/>
          <a:p>
            <a:r>
              <a:rPr lang="en-GB" sz="4400" dirty="0">
                <a:solidFill>
                  <a:schemeClr val="bg1"/>
                </a:solidFill>
              </a:rPr>
              <a:t>Prior Knowledge</a:t>
            </a:r>
          </a:p>
        </p:txBody>
      </p:sp>
      <p:sp>
        <p:nvSpPr>
          <p:cNvPr id="14" name="TextBox 13">
            <a:extLst>
              <a:ext uri="{FF2B5EF4-FFF2-40B4-BE49-F238E27FC236}">
                <a16:creationId xmlns:a16="http://schemas.microsoft.com/office/drawing/2014/main" id="{0D1DAC68-0421-4F23-96BC-7EBB2635BA02}"/>
              </a:ext>
            </a:extLst>
          </p:cNvPr>
          <p:cNvSpPr txBox="1"/>
          <p:nvPr/>
        </p:nvSpPr>
        <p:spPr>
          <a:xfrm>
            <a:off x="1852" y="874350"/>
            <a:ext cx="3338374" cy="874351"/>
          </a:xfrm>
          <a:prstGeom prst="rect">
            <a:avLst/>
          </a:prstGeom>
          <a:noFill/>
          <a:ln>
            <a:noFill/>
          </a:ln>
        </p:spPr>
        <p:txBody>
          <a:bodyPr wrap="square" rtlCol="0" anchor="ctr" anchorCtr="0">
            <a:noAutofit/>
          </a:bodyPr>
          <a:lstStyle/>
          <a:p>
            <a:r>
              <a:rPr lang="en-GB" sz="4400" dirty="0">
                <a:solidFill>
                  <a:srgbClr val="FF9900"/>
                </a:solidFill>
              </a:rPr>
              <a:t>Sequence</a:t>
            </a:r>
          </a:p>
        </p:txBody>
      </p:sp>
      <p:sp>
        <p:nvSpPr>
          <p:cNvPr id="15" name="TextBox 14">
            <a:extLst>
              <a:ext uri="{FF2B5EF4-FFF2-40B4-BE49-F238E27FC236}">
                <a16:creationId xmlns:a16="http://schemas.microsoft.com/office/drawing/2014/main" id="{539C9244-05E2-4A32-B70B-3FA6EBABA1BE}"/>
              </a:ext>
            </a:extLst>
          </p:cNvPr>
          <p:cNvSpPr txBox="1"/>
          <p:nvPr/>
        </p:nvSpPr>
        <p:spPr>
          <a:xfrm>
            <a:off x="4423671" y="874350"/>
            <a:ext cx="3338374" cy="874351"/>
          </a:xfrm>
          <a:prstGeom prst="rect">
            <a:avLst/>
          </a:prstGeom>
          <a:noFill/>
          <a:ln>
            <a:noFill/>
          </a:ln>
        </p:spPr>
        <p:txBody>
          <a:bodyPr wrap="square" rtlCol="0" anchor="ctr" anchorCtr="0">
            <a:noAutofit/>
          </a:bodyPr>
          <a:lstStyle/>
          <a:p>
            <a:r>
              <a:rPr lang="en-GB" sz="4400" dirty="0">
                <a:solidFill>
                  <a:srgbClr val="FF9900"/>
                </a:solidFill>
              </a:rPr>
              <a:t>Repetition</a:t>
            </a:r>
          </a:p>
        </p:txBody>
      </p:sp>
      <p:sp>
        <p:nvSpPr>
          <p:cNvPr id="16" name="TextBox 15">
            <a:extLst>
              <a:ext uri="{FF2B5EF4-FFF2-40B4-BE49-F238E27FC236}">
                <a16:creationId xmlns:a16="http://schemas.microsoft.com/office/drawing/2014/main" id="{2F55E97A-885B-481E-866B-2E4DAF5B9D19}"/>
              </a:ext>
            </a:extLst>
          </p:cNvPr>
          <p:cNvSpPr txBox="1"/>
          <p:nvPr/>
        </p:nvSpPr>
        <p:spPr>
          <a:xfrm>
            <a:off x="8839205" y="874350"/>
            <a:ext cx="3338374" cy="874351"/>
          </a:xfrm>
          <a:prstGeom prst="rect">
            <a:avLst/>
          </a:prstGeom>
          <a:noFill/>
          <a:ln>
            <a:noFill/>
          </a:ln>
        </p:spPr>
        <p:txBody>
          <a:bodyPr wrap="square" rtlCol="0" anchor="ctr" anchorCtr="0">
            <a:noAutofit/>
          </a:bodyPr>
          <a:lstStyle/>
          <a:p>
            <a:r>
              <a:rPr lang="en-GB" sz="4400" dirty="0">
                <a:solidFill>
                  <a:srgbClr val="FF9900"/>
                </a:solidFill>
              </a:rPr>
              <a:t>Selection</a:t>
            </a:r>
          </a:p>
        </p:txBody>
      </p:sp>
      <p:sp>
        <p:nvSpPr>
          <p:cNvPr id="18" name="TextBox 17">
            <a:extLst>
              <a:ext uri="{FF2B5EF4-FFF2-40B4-BE49-F238E27FC236}">
                <a16:creationId xmlns:a16="http://schemas.microsoft.com/office/drawing/2014/main" id="{7C9AB048-6F16-47C5-9AA4-80A6D991D68E}"/>
              </a:ext>
            </a:extLst>
          </p:cNvPr>
          <p:cNvSpPr txBox="1"/>
          <p:nvPr/>
        </p:nvSpPr>
        <p:spPr>
          <a:xfrm>
            <a:off x="1852" y="1640551"/>
            <a:ext cx="3344659" cy="4893647"/>
          </a:xfrm>
          <a:prstGeom prst="rect">
            <a:avLst/>
          </a:prstGeom>
          <a:noFill/>
        </p:spPr>
        <p:txBody>
          <a:bodyPr wrap="square">
            <a:spAutoFit/>
          </a:bodyPr>
          <a:lstStyle/>
          <a:p>
            <a:r>
              <a:rPr lang="en-GB" sz="2400" dirty="0">
                <a:solidFill>
                  <a:srgbClr val="0070C0"/>
                </a:solidFill>
              </a:rPr>
              <a:t>A </a:t>
            </a:r>
            <a:r>
              <a:rPr lang="en-GB" sz="2400" b="1" dirty="0">
                <a:solidFill>
                  <a:srgbClr val="0070C0"/>
                </a:solidFill>
              </a:rPr>
              <a:t>simple sequence </a:t>
            </a:r>
            <a:r>
              <a:rPr lang="en-GB" sz="2400" dirty="0">
                <a:solidFill>
                  <a:srgbClr val="0070C0"/>
                </a:solidFill>
              </a:rPr>
              <a:t>is one instructions following another</a:t>
            </a:r>
          </a:p>
          <a:p>
            <a:endParaRPr lang="en-GB" sz="2400" dirty="0">
              <a:solidFill>
                <a:srgbClr val="0070C0"/>
              </a:solidFill>
            </a:endParaRPr>
          </a:p>
          <a:p>
            <a:r>
              <a:rPr lang="en-GB" sz="2400" dirty="0">
                <a:solidFill>
                  <a:srgbClr val="0070C0"/>
                </a:solidFill>
              </a:rPr>
              <a:t>An </a:t>
            </a:r>
            <a:r>
              <a:rPr lang="en-GB" sz="2400" b="1" dirty="0">
                <a:solidFill>
                  <a:srgbClr val="0070C0"/>
                </a:solidFill>
              </a:rPr>
              <a:t>input</a:t>
            </a:r>
            <a:r>
              <a:rPr lang="en-GB" sz="2400" dirty="0">
                <a:solidFill>
                  <a:srgbClr val="0070C0"/>
                </a:solidFill>
              </a:rPr>
              <a:t> is how we put information into a program (keyboard, mouse, trackpad inputs) or digital device</a:t>
            </a:r>
          </a:p>
          <a:p>
            <a:br>
              <a:rPr lang="en-GB" sz="2400" dirty="0">
                <a:solidFill>
                  <a:srgbClr val="0070C0"/>
                </a:solidFill>
              </a:rPr>
            </a:br>
            <a:r>
              <a:rPr lang="en-GB" sz="2400" b="1" dirty="0">
                <a:solidFill>
                  <a:srgbClr val="0070C0"/>
                </a:solidFill>
              </a:rPr>
              <a:t>digital devices </a:t>
            </a:r>
            <a:r>
              <a:rPr lang="en-GB" sz="2400" dirty="0">
                <a:solidFill>
                  <a:srgbClr val="0070C0"/>
                </a:solidFill>
              </a:rPr>
              <a:t>run programs (oven, kettle, fridge, computer etc)</a:t>
            </a:r>
          </a:p>
        </p:txBody>
      </p:sp>
      <p:sp>
        <p:nvSpPr>
          <p:cNvPr id="22" name="TextBox 21">
            <a:extLst>
              <a:ext uri="{FF2B5EF4-FFF2-40B4-BE49-F238E27FC236}">
                <a16:creationId xmlns:a16="http://schemas.microsoft.com/office/drawing/2014/main" id="{DB53F3EE-9CDF-417D-BB6C-449683F8098D}"/>
              </a:ext>
            </a:extLst>
          </p:cNvPr>
          <p:cNvSpPr txBox="1"/>
          <p:nvPr/>
        </p:nvSpPr>
        <p:spPr>
          <a:xfrm>
            <a:off x="4436242" y="1692980"/>
            <a:ext cx="3313232" cy="5262979"/>
          </a:xfrm>
          <a:prstGeom prst="rect">
            <a:avLst/>
          </a:prstGeom>
          <a:noFill/>
        </p:spPr>
        <p:txBody>
          <a:bodyPr wrap="square">
            <a:spAutoFit/>
          </a:bodyPr>
          <a:lstStyle/>
          <a:p>
            <a:r>
              <a:rPr lang="en-GB" sz="2400" dirty="0">
                <a:solidFill>
                  <a:srgbClr val="0070C0"/>
                </a:solidFill>
              </a:rPr>
              <a:t>A loop is a set of instructions that are repeated</a:t>
            </a:r>
            <a:br>
              <a:rPr lang="en-GB" sz="2400" dirty="0">
                <a:solidFill>
                  <a:srgbClr val="0070C0"/>
                </a:solidFill>
              </a:rPr>
            </a:br>
            <a:r>
              <a:rPr lang="en-GB" sz="2400" b="1" dirty="0">
                <a:solidFill>
                  <a:srgbClr val="0070C0"/>
                </a:solidFill>
              </a:rPr>
              <a:t>A count-controlled-loop </a:t>
            </a:r>
          </a:p>
          <a:p>
            <a:pPr marL="285750" indent="-285750">
              <a:buFont typeface="Arial" panose="020B0604020202020204" pitchFamily="34" charset="0"/>
              <a:buChar char="•"/>
            </a:pPr>
            <a:r>
              <a:rPr lang="en-GB" sz="2400" dirty="0">
                <a:solidFill>
                  <a:srgbClr val="0070C0"/>
                </a:solidFill>
              </a:rPr>
              <a:t>Is controlled by the number </a:t>
            </a:r>
          </a:p>
          <a:p>
            <a:pPr marL="285750" indent="-285750">
              <a:buFont typeface="Arial" panose="020B0604020202020204" pitchFamily="34" charset="0"/>
              <a:buChar char="•"/>
            </a:pPr>
            <a:r>
              <a:rPr lang="en-GB" sz="2400" dirty="0">
                <a:solidFill>
                  <a:srgbClr val="0070C0"/>
                </a:solidFill>
              </a:rPr>
              <a:t>Ends after the number of repeats are complete</a:t>
            </a:r>
          </a:p>
          <a:p>
            <a:r>
              <a:rPr lang="en-GB" sz="2400" b="1" dirty="0">
                <a:solidFill>
                  <a:srgbClr val="0070C0"/>
                </a:solidFill>
              </a:rPr>
              <a:t>An indefinite loop</a:t>
            </a:r>
          </a:p>
          <a:p>
            <a:pPr marL="457200" indent="-457200">
              <a:buFont typeface="Arial" panose="020B0604020202020204" pitchFamily="34" charset="0"/>
              <a:buChar char="•"/>
            </a:pPr>
            <a:r>
              <a:rPr lang="en-GB" sz="2400" dirty="0">
                <a:solidFill>
                  <a:srgbClr val="0070C0"/>
                </a:solidFill>
              </a:rPr>
              <a:t>we do not know how many times it will repeat or when it will end</a:t>
            </a:r>
          </a:p>
        </p:txBody>
      </p:sp>
      <p:sp>
        <p:nvSpPr>
          <p:cNvPr id="26" name="TextBox 25">
            <a:extLst>
              <a:ext uri="{FF2B5EF4-FFF2-40B4-BE49-F238E27FC236}">
                <a16:creationId xmlns:a16="http://schemas.microsoft.com/office/drawing/2014/main" id="{455C5DAF-B27A-4F0E-B27D-58B15DE8861A}"/>
              </a:ext>
            </a:extLst>
          </p:cNvPr>
          <p:cNvSpPr txBox="1"/>
          <p:nvPr/>
        </p:nvSpPr>
        <p:spPr>
          <a:xfrm>
            <a:off x="8637975" y="1692980"/>
            <a:ext cx="3552173" cy="4893647"/>
          </a:xfrm>
          <a:prstGeom prst="rect">
            <a:avLst/>
          </a:prstGeom>
          <a:noFill/>
        </p:spPr>
        <p:txBody>
          <a:bodyPr wrap="square">
            <a:spAutoFit/>
          </a:bodyPr>
          <a:lstStyle/>
          <a:p>
            <a:r>
              <a:rPr lang="en-GB" sz="2400" dirty="0">
                <a:solidFill>
                  <a:srgbClr val="0070C0"/>
                </a:solidFill>
              </a:rPr>
              <a:t>A condition is a state we can check to see if it is true or false</a:t>
            </a:r>
          </a:p>
          <a:p>
            <a:r>
              <a:rPr lang="en-GB" sz="2400" b="1" dirty="0">
                <a:solidFill>
                  <a:srgbClr val="0070C0"/>
                </a:solidFill>
              </a:rPr>
              <a:t>Conditions</a:t>
            </a:r>
          </a:p>
          <a:p>
            <a:pPr marL="285750" indent="-285750">
              <a:buFont typeface="Arial" panose="020B0604020202020204" pitchFamily="34" charset="0"/>
              <a:buChar char="•"/>
            </a:pPr>
            <a:r>
              <a:rPr lang="en-GB" sz="2400" dirty="0">
                <a:solidFill>
                  <a:srgbClr val="0070C0"/>
                </a:solidFill>
              </a:rPr>
              <a:t>Only checked once unless they are in a loop</a:t>
            </a:r>
          </a:p>
          <a:p>
            <a:pPr marL="285750" indent="-285750">
              <a:buFont typeface="Arial" panose="020B0604020202020204" pitchFamily="34" charset="0"/>
              <a:buChar char="•"/>
            </a:pPr>
            <a:r>
              <a:rPr lang="en-GB" sz="2400" dirty="0">
                <a:solidFill>
                  <a:srgbClr val="0070C0"/>
                </a:solidFill>
              </a:rPr>
              <a:t>Two possible pathways </a:t>
            </a:r>
            <a:r>
              <a:rPr lang="en-GB" sz="2400" b="1" dirty="0">
                <a:solidFill>
                  <a:srgbClr val="0070C0"/>
                </a:solidFill>
              </a:rPr>
              <a:t>True</a:t>
            </a:r>
            <a:r>
              <a:rPr lang="en-GB" sz="2400" dirty="0">
                <a:solidFill>
                  <a:srgbClr val="0070C0"/>
                </a:solidFill>
              </a:rPr>
              <a:t> and </a:t>
            </a:r>
            <a:r>
              <a:rPr lang="en-GB" sz="2400" b="1" dirty="0">
                <a:solidFill>
                  <a:srgbClr val="0070C0"/>
                </a:solidFill>
              </a:rPr>
              <a:t>False</a:t>
            </a:r>
          </a:p>
          <a:p>
            <a:pPr marL="285750" indent="-285750">
              <a:buFont typeface="Arial" panose="020B0604020202020204" pitchFamily="34" charset="0"/>
              <a:buChar char="•"/>
            </a:pPr>
            <a:r>
              <a:rPr lang="en-GB" sz="2400" dirty="0">
                <a:solidFill>
                  <a:srgbClr val="0070C0"/>
                </a:solidFill>
              </a:rPr>
              <a:t>Are only checked when reached in flow of control</a:t>
            </a:r>
          </a:p>
          <a:p>
            <a:pPr marL="285750" indent="-285750">
              <a:buFont typeface="Arial" panose="020B0604020202020204" pitchFamily="34" charset="0"/>
              <a:buChar char="•"/>
            </a:pPr>
            <a:r>
              <a:rPr lang="en-GB" sz="2400" dirty="0">
                <a:solidFill>
                  <a:srgbClr val="0070C0"/>
                </a:solidFill>
              </a:rPr>
              <a:t>Can be used to stop a loop</a:t>
            </a:r>
          </a:p>
        </p:txBody>
      </p:sp>
      <p:grpSp>
        <p:nvGrpSpPr>
          <p:cNvPr id="54" name="Group 53">
            <a:extLst>
              <a:ext uri="{FF2B5EF4-FFF2-40B4-BE49-F238E27FC236}">
                <a16:creationId xmlns:a16="http://schemas.microsoft.com/office/drawing/2014/main" id="{E5944174-A9F5-416D-96E6-B02B0DDC4AAC}"/>
              </a:ext>
            </a:extLst>
          </p:cNvPr>
          <p:cNvGrpSpPr/>
          <p:nvPr/>
        </p:nvGrpSpPr>
        <p:grpSpPr>
          <a:xfrm>
            <a:off x="3137398" y="3665416"/>
            <a:ext cx="269556" cy="2951887"/>
            <a:chOff x="3137398" y="3665416"/>
            <a:chExt cx="269556" cy="2951887"/>
          </a:xfrm>
        </p:grpSpPr>
        <p:cxnSp>
          <p:nvCxnSpPr>
            <p:cNvPr id="28" name="Straight Arrow Connector 27">
              <a:extLst>
                <a:ext uri="{FF2B5EF4-FFF2-40B4-BE49-F238E27FC236}">
                  <a16:creationId xmlns:a16="http://schemas.microsoft.com/office/drawing/2014/main" id="{819AFAE1-16F5-4962-930F-D79FBEFA2E33}"/>
                </a:ext>
              </a:extLst>
            </p:cNvPr>
            <p:cNvCxnSpPr/>
            <p:nvPr/>
          </p:nvCxnSpPr>
          <p:spPr>
            <a:xfrm>
              <a:off x="3281176" y="3794004"/>
              <a:ext cx="0" cy="2823299"/>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951071A8-7F56-4938-AB65-C3C7A30CDFBF}"/>
                </a:ext>
              </a:extLst>
            </p:cNvPr>
            <p:cNvSpPr/>
            <p:nvPr/>
          </p:nvSpPr>
          <p:spPr>
            <a:xfrm>
              <a:off x="3140254" y="3665416"/>
              <a:ext cx="266700" cy="257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4285C768-2620-4052-BF52-BF07CD492E6C}"/>
                </a:ext>
              </a:extLst>
            </p:cNvPr>
            <p:cNvSpPr/>
            <p:nvPr/>
          </p:nvSpPr>
          <p:spPr>
            <a:xfrm>
              <a:off x="3140254" y="4539766"/>
              <a:ext cx="266700" cy="257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A0455B64-AE57-4031-8CCE-37A4C4D0BA3F}"/>
                </a:ext>
              </a:extLst>
            </p:cNvPr>
            <p:cNvSpPr/>
            <p:nvPr/>
          </p:nvSpPr>
          <p:spPr>
            <a:xfrm>
              <a:off x="3140254" y="5348847"/>
              <a:ext cx="266700" cy="257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01F41882-D09C-4388-9633-697D09CA5C7F}"/>
                </a:ext>
              </a:extLst>
            </p:cNvPr>
            <p:cNvSpPr/>
            <p:nvPr/>
          </p:nvSpPr>
          <p:spPr>
            <a:xfrm>
              <a:off x="3137398" y="6112597"/>
              <a:ext cx="266700" cy="257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3" name="Group 52">
            <a:extLst>
              <a:ext uri="{FF2B5EF4-FFF2-40B4-BE49-F238E27FC236}">
                <a16:creationId xmlns:a16="http://schemas.microsoft.com/office/drawing/2014/main" id="{93935BB3-E8C1-410D-ACC0-054E4A2DFDE2}"/>
              </a:ext>
            </a:extLst>
          </p:cNvPr>
          <p:cNvGrpSpPr/>
          <p:nvPr/>
        </p:nvGrpSpPr>
        <p:grpSpPr>
          <a:xfrm>
            <a:off x="10586403" y="2384288"/>
            <a:ext cx="1480844" cy="1990725"/>
            <a:chOff x="10472103" y="2438400"/>
            <a:chExt cx="1480844" cy="1990725"/>
          </a:xfrm>
        </p:grpSpPr>
        <p:sp>
          <p:nvSpPr>
            <p:cNvPr id="47" name="Diamond 46">
              <a:extLst>
                <a:ext uri="{FF2B5EF4-FFF2-40B4-BE49-F238E27FC236}">
                  <a16:creationId xmlns:a16="http://schemas.microsoft.com/office/drawing/2014/main" id="{4D626769-15EA-40DA-9E14-002C3FA1BE9E}"/>
                </a:ext>
              </a:extLst>
            </p:cNvPr>
            <p:cNvSpPr/>
            <p:nvPr/>
          </p:nvSpPr>
          <p:spPr>
            <a:xfrm>
              <a:off x="10508392" y="2667000"/>
              <a:ext cx="1274033" cy="504825"/>
            </a:xfrm>
            <a:prstGeom prst="diamond">
              <a:avLst/>
            </a:prstGeom>
            <a:noFill/>
            <a:ln w="412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Freeform: Shape 47">
              <a:extLst>
                <a:ext uri="{FF2B5EF4-FFF2-40B4-BE49-F238E27FC236}">
                  <a16:creationId xmlns:a16="http://schemas.microsoft.com/office/drawing/2014/main" id="{4F9A1A83-34AE-4072-B73B-47621B7616CB}"/>
                </a:ext>
              </a:extLst>
            </p:cNvPr>
            <p:cNvSpPr/>
            <p:nvPr/>
          </p:nvSpPr>
          <p:spPr>
            <a:xfrm>
              <a:off x="10472103" y="2924175"/>
              <a:ext cx="681672" cy="1504950"/>
            </a:xfrm>
            <a:custGeom>
              <a:avLst/>
              <a:gdLst>
                <a:gd name="connsiteX0" fmla="*/ 14922 w 681672"/>
                <a:gd name="connsiteY0" fmla="*/ 0 h 1504950"/>
                <a:gd name="connsiteX1" fmla="*/ 24447 w 681672"/>
                <a:gd name="connsiteY1" fmla="*/ 714375 h 1504950"/>
                <a:gd name="connsiteX2" fmla="*/ 243522 w 681672"/>
                <a:gd name="connsiteY2" fmla="*/ 1181100 h 1504950"/>
                <a:gd name="connsiteX3" fmla="*/ 681672 w 681672"/>
                <a:gd name="connsiteY3" fmla="*/ 1504950 h 1504950"/>
              </a:gdLst>
              <a:ahLst/>
              <a:cxnLst>
                <a:cxn ang="0">
                  <a:pos x="connsiteX0" y="connsiteY0"/>
                </a:cxn>
                <a:cxn ang="0">
                  <a:pos x="connsiteX1" y="connsiteY1"/>
                </a:cxn>
                <a:cxn ang="0">
                  <a:pos x="connsiteX2" y="connsiteY2"/>
                </a:cxn>
                <a:cxn ang="0">
                  <a:pos x="connsiteX3" y="connsiteY3"/>
                </a:cxn>
              </a:cxnLst>
              <a:rect l="l" t="t" r="r" b="b"/>
              <a:pathLst>
                <a:path w="681672" h="1504950">
                  <a:moveTo>
                    <a:pt x="14922" y="0"/>
                  </a:moveTo>
                  <a:cubicBezTo>
                    <a:pt x="634" y="258762"/>
                    <a:pt x="-13653" y="517525"/>
                    <a:pt x="24447" y="714375"/>
                  </a:cubicBezTo>
                  <a:cubicBezTo>
                    <a:pt x="62547" y="911225"/>
                    <a:pt x="133985" y="1049338"/>
                    <a:pt x="243522" y="1181100"/>
                  </a:cubicBezTo>
                  <a:cubicBezTo>
                    <a:pt x="353059" y="1312862"/>
                    <a:pt x="517365" y="1408906"/>
                    <a:pt x="681672" y="1504950"/>
                  </a:cubicBezTo>
                </a:path>
              </a:pathLst>
            </a:custGeom>
            <a:noFill/>
            <a:ln w="508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eeform: Shape 48">
              <a:extLst>
                <a:ext uri="{FF2B5EF4-FFF2-40B4-BE49-F238E27FC236}">
                  <a16:creationId xmlns:a16="http://schemas.microsoft.com/office/drawing/2014/main" id="{3DBDE59A-BE2D-4BE1-92B5-64762B8BD35F}"/>
                </a:ext>
              </a:extLst>
            </p:cNvPr>
            <p:cNvSpPr/>
            <p:nvPr/>
          </p:nvSpPr>
          <p:spPr>
            <a:xfrm flipH="1">
              <a:off x="11148786" y="2909887"/>
              <a:ext cx="681672" cy="1504950"/>
            </a:xfrm>
            <a:custGeom>
              <a:avLst/>
              <a:gdLst>
                <a:gd name="connsiteX0" fmla="*/ 14922 w 681672"/>
                <a:gd name="connsiteY0" fmla="*/ 0 h 1504950"/>
                <a:gd name="connsiteX1" fmla="*/ 24447 w 681672"/>
                <a:gd name="connsiteY1" fmla="*/ 714375 h 1504950"/>
                <a:gd name="connsiteX2" fmla="*/ 243522 w 681672"/>
                <a:gd name="connsiteY2" fmla="*/ 1181100 h 1504950"/>
                <a:gd name="connsiteX3" fmla="*/ 681672 w 681672"/>
                <a:gd name="connsiteY3" fmla="*/ 1504950 h 1504950"/>
              </a:gdLst>
              <a:ahLst/>
              <a:cxnLst>
                <a:cxn ang="0">
                  <a:pos x="connsiteX0" y="connsiteY0"/>
                </a:cxn>
                <a:cxn ang="0">
                  <a:pos x="connsiteX1" y="connsiteY1"/>
                </a:cxn>
                <a:cxn ang="0">
                  <a:pos x="connsiteX2" y="connsiteY2"/>
                </a:cxn>
                <a:cxn ang="0">
                  <a:pos x="connsiteX3" y="connsiteY3"/>
                </a:cxn>
              </a:cxnLst>
              <a:rect l="l" t="t" r="r" b="b"/>
              <a:pathLst>
                <a:path w="681672" h="1504950">
                  <a:moveTo>
                    <a:pt x="14922" y="0"/>
                  </a:moveTo>
                  <a:cubicBezTo>
                    <a:pt x="634" y="258762"/>
                    <a:pt x="-13653" y="517525"/>
                    <a:pt x="24447" y="714375"/>
                  </a:cubicBezTo>
                  <a:cubicBezTo>
                    <a:pt x="62547" y="911225"/>
                    <a:pt x="133985" y="1049338"/>
                    <a:pt x="243522" y="1181100"/>
                  </a:cubicBezTo>
                  <a:cubicBezTo>
                    <a:pt x="353059" y="1312862"/>
                    <a:pt x="517365" y="1408906"/>
                    <a:pt x="681672" y="1504950"/>
                  </a:cubicBezTo>
                </a:path>
              </a:pathLst>
            </a:cu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085B2DEC-2414-43EA-ADB4-2797FCC2E6A0}"/>
                </a:ext>
              </a:extLst>
            </p:cNvPr>
            <p:cNvSpPr/>
            <p:nvPr/>
          </p:nvSpPr>
          <p:spPr>
            <a:xfrm>
              <a:off x="11686247" y="3533774"/>
              <a:ext cx="266700" cy="257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2" name="Straight Connector 51">
              <a:extLst>
                <a:ext uri="{FF2B5EF4-FFF2-40B4-BE49-F238E27FC236}">
                  <a16:creationId xmlns:a16="http://schemas.microsoft.com/office/drawing/2014/main" id="{CB4D33E8-C35C-492C-B53D-561A405A8148}"/>
                </a:ext>
              </a:extLst>
            </p:cNvPr>
            <p:cNvCxnSpPr>
              <a:stCxn id="47" idx="0"/>
            </p:cNvCxnSpPr>
            <p:nvPr/>
          </p:nvCxnSpPr>
          <p:spPr>
            <a:xfrm flipH="1" flipV="1">
              <a:off x="11145408" y="2438400"/>
              <a:ext cx="1" cy="228600"/>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52607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D5B92D-F720-44C9-9324-8BD582A17849}"/>
              </a:ext>
            </a:extLst>
          </p:cNvPr>
          <p:cNvSpPr txBox="1"/>
          <p:nvPr/>
        </p:nvSpPr>
        <p:spPr>
          <a:xfrm>
            <a:off x="2209799" y="0"/>
            <a:ext cx="4439576" cy="874351"/>
          </a:xfrm>
          <a:prstGeom prst="rect">
            <a:avLst/>
          </a:prstGeom>
          <a:solidFill>
            <a:srgbClr val="0070C0"/>
          </a:solidFill>
        </p:spPr>
        <p:txBody>
          <a:bodyPr wrap="square" rtlCol="0" anchor="ctr" anchorCtr="0">
            <a:noAutofit/>
          </a:bodyPr>
          <a:lstStyle/>
          <a:p>
            <a:r>
              <a:rPr lang="en-GB" sz="4400" dirty="0">
                <a:solidFill>
                  <a:schemeClr val="bg1"/>
                </a:solidFill>
              </a:rPr>
              <a:t>Procedure Defined</a:t>
            </a:r>
          </a:p>
        </p:txBody>
      </p:sp>
      <p:sp>
        <p:nvSpPr>
          <p:cNvPr id="2" name="TextBox 1">
            <a:extLst>
              <a:ext uri="{FF2B5EF4-FFF2-40B4-BE49-F238E27FC236}">
                <a16:creationId xmlns:a16="http://schemas.microsoft.com/office/drawing/2014/main" id="{649CCC03-6CB4-4B2D-A6AB-59521650264B}"/>
              </a:ext>
            </a:extLst>
          </p:cNvPr>
          <p:cNvSpPr txBox="1"/>
          <p:nvPr/>
        </p:nvSpPr>
        <p:spPr>
          <a:xfrm>
            <a:off x="2209799" y="2565647"/>
            <a:ext cx="7821968" cy="1938992"/>
          </a:xfrm>
          <a:prstGeom prst="rect">
            <a:avLst/>
          </a:prstGeom>
          <a:noFill/>
        </p:spPr>
        <p:txBody>
          <a:bodyPr wrap="square" rtlCol="0">
            <a:spAutoFit/>
          </a:bodyPr>
          <a:lstStyle/>
          <a:p>
            <a:r>
              <a:rPr lang="en-GB" sz="4000" b="1" dirty="0">
                <a:solidFill>
                  <a:srgbClr val="0070C0"/>
                </a:solidFill>
              </a:rPr>
              <a:t>Named</a:t>
            </a:r>
            <a:r>
              <a:rPr lang="en-GB" sz="4000" dirty="0">
                <a:solidFill>
                  <a:srgbClr val="0070C0"/>
                </a:solidFill>
              </a:rPr>
              <a:t> set of </a:t>
            </a:r>
            <a:r>
              <a:rPr lang="en-GB" sz="4000" b="1" dirty="0">
                <a:solidFill>
                  <a:srgbClr val="0070C0"/>
                </a:solidFill>
              </a:rPr>
              <a:t>instructions</a:t>
            </a:r>
            <a:r>
              <a:rPr lang="en-GB" sz="4000" dirty="0">
                <a:solidFill>
                  <a:srgbClr val="0070C0"/>
                </a:solidFill>
              </a:rPr>
              <a:t> </a:t>
            </a:r>
            <a:r>
              <a:rPr lang="en-GB" sz="4000" b="1" dirty="0">
                <a:solidFill>
                  <a:srgbClr val="0070C0"/>
                </a:solidFill>
              </a:rPr>
              <a:t>grouped</a:t>
            </a:r>
            <a:r>
              <a:rPr lang="en-GB" sz="4000" dirty="0">
                <a:solidFill>
                  <a:srgbClr val="0070C0"/>
                </a:solidFill>
              </a:rPr>
              <a:t> together to control a part of a program</a:t>
            </a:r>
          </a:p>
        </p:txBody>
      </p:sp>
    </p:spTree>
    <p:extLst>
      <p:ext uri="{BB962C8B-B14F-4D97-AF65-F5344CB8AC3E}">
        <p14:creationId xmlns:p14="http://schemas.microsoft.com/office/powerpoint/2010/main" val="3678778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30720-BC3B-4C07-81B9-94A90BECF4DB}"/>
              </a:ext>
            </a:extLst>
          </p:cNvPr>
          <p:cNvSpPr>
            <a:spLocks noGrp="1"/>
          </p:cNvSpPr>
          <p:nvPr>
            <p:ph type="title"/>
          </p:nvPr>
        </p:nvSpPr>
        <p:spPr>
          <a:xfrm>
            <a:off x="2244808" y="1749533"/>
            <a:ext cx="6783782" cy="1325563"/>
          </a:xfrm>
        </p:spPr>
        <p:txBody>
          <a:bodyPr/>
          <a:lstStyle/>
          <a:p>
            <a:r>
              <a:rPr lang="en-GB" sz="3600" b="1" dirty="0">
                <a:solidFill>
                  <a:srgbClr val="0070C0"/>
                </a:solidFill>
              </a:rPr>
              <a:t>Training a dog to beg</a:t>
            </a:r>
          </a:p>
        </p:txBody>
      </p:sp>
      <p:sp>
        <p:nvSpPr>
          <p:cNvPr id="4" name="TextBox 3">
            <a:extLst>
              <a:ext uri="{FF2B5EF4-FFF2-40B4-BE49-F238E27FC236}">
                <a16:creationId xmlns:a16="http://schemas.microsoft.com/office/drawing/2014/main" id="{2BD248DE-4328-4249-80A9-6A7ABAC24562}"/>
              </a:ext>
            </a:extLst>
          </p:cNvPr>
          <p:cNvSpPr txBox="1"/>
          <p:nvPr/>
        </p:nvSpPr>
        <p:spPr>
          <a:xfrm>
            <a:off x="2244808" y="3429000"/>
            <a:ext cx="4703439" cy="2554545"/>
          </a:xfrm>
          <a:prstGeom prst="rect">
            <a:avLst/>
          </a:prstGeom>
          <a:noFill/>
        </p:spPr>
        <p:txBody>
          <a:bodyPr wrap="square" rtlCol="0">
            <a:spAutoFit/>
          </a:bodyPr>
          <a:lstStyle/>
          <a:p>
            <a:r>
              <a:rPr lang="en-GB" sz="3200" dirty="0">
                <a:solidFill>
                  <a:srgbClr val="0070C0"/>
                </a:solidFill>
              </a:rPr>
              <a:t>Once you have trained the dog you only need to say </a:t>
            </a:r>
            <a:r>
              <a:rPr lang="en-GB" sz="3200" b="1" dirty="0">
                <a:solidFill>
                  <a:srgbClr val="0070C0"/>
                </a:solidFill>
              </a:rPr>
              <a:t>beg</a:t>
            </a:r>
            <a:r>
              <a:rPr lang="en-GB" sz="3200" dirty="0">
                <a:solidFill>
                  <a:srgbClr val="0070C0"/>
                </a:solidFill>
              </a:rPr>
              <a:t> and the dog will go through all the actions to beg</a:t>
            </a:r>
          </a:p>
        </p:txBody>
      </p:sp>
      <p:sp>
        <p:nvSpPr>
          <p:cNvPr id="8" name="TextBox 7">
            <a:extLst>
              <a:ext uri="{FF2B5EF4-FFF2-40B4-BE49-F238E27FC236}">
                <a16:creationId xmlns:a16="http://schemas.microsoft.com/office/drawing/2014/main" id="{80A7803E-6F4B-4D70-8FF0-8AA699924CAB}"/>
              </a:ext>
            </a:extLst>
          </p:cNvPr>
          <p:cNvSpPr txBox="1"/>
          <p:nvPr/>
        </p:nvSpPr>
        <p:spPr>
          <a:xfrm>
            <a:off x="2209798" y="0"/>
            <a:ext cx="5540407" cy="874351"/>
          </a:xfrm>
          <a:prstGeom prst="rect">
            <a:avLst/>
          </a:prstGeom>
          <a:solidFill>
            <a:srgbClr val="0070C0"/>
          </a:solidFill>
        </p:spPr>
        <p:txBody>
          <a:bodyPr wrap="square" rtlCol="0" anchor="ctr" anchorCtr="0">
            <a:noAutofit/>
          </a:bodyPr>
          <a:lstStyle/>
          <a:p>
            <a:r>
              <a:rPr lang="en-GB" sz="4400" dirty="0">
                <a:solidFill>
                  <a:schemeClr val="bg1"/>
                </a:solidFill>
              </a:rPr>
              <a:t>Everyday Procedures</a:t>
            </a:r>
          </a:p>
        </p:txBody>
      </p:sp>
      <p:pic>
        <p:nvPicPr>
          <p:cNvPr id="9" name="Picture 8" descr="A squatting brown bulldog">
            <a:extLst>
              <a:ext uri="{FF2B5EF4-FFF2-40B4-BE49-F238E27FC236}">
                <a16:creationId xmlns:a16="http://schemas.microsoft.com/office/drawing/2014/main" id="{A4151944-65ED-4713-BDE8-4E4DC6C6361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36040" r="25594"/>
          <a:stretch/>
        </p:blipFill>
        <p:spPr>
          <a:xfrm>
            <a:off x="7052152" y="0"/>
            <a:ext cx="3952875" cy="6858000"/>
          </a:xfrm>
          <a:prstGeom prst="rect">
            <a:avLst/>
          </a:prstGeom>
        </p:spPr>
      </p:pic>
    </p:spTree>
    <p:extLst>
      <p:ext uri="{BB962C8B-B14F-4D97-AF65-F5344CB8AC3E}">
        <p14:creationId xmlns:p14="http://schemas.microsoft.com/office/powerpoint/2010/main" val="2807799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0A7803E-6F4B-4D70-8FF0-8AA699924CAB}"/>
              </a:ext>
            </a:extLst>
          </p:cNvPr>
          <p:cNvSpPr txBox="1"/>
          <p:nvPr/>
        </p:nvSpPr>
        <p:spPr>
          <a:xfrm>
            <a:off x="2209798" y="0"/>
            <a:ext cx="5540407" cy="874351"/>
          </a:xfrm>
          <a:prstGeom prst="rect">
            <a:avLst/>
          </a:prstGeom>
          <a:solidFill>
            <a:srgbClr val="0070C0"/>
          </a:solidFill>
        </p:spPr>
        <p:txBody>
          <a:bodyPr wrap="square" rtlCol="0" anchor="ctr" anchorCtr="0">
            <a:noAutofit/>
          </a:bodyPr>
          <a:lstStyle/>
          <a:p>
            <a:r>
              <a:rPr lang="en-GB" sz="4400" dirty="0">
                <a:solidFill>
                  <a:schemeClr val="bg1"/>
                </a:solidFill>
              </a:rPr>
              <a:t>Everyday Procedures</a:t>
            </a:r>
          </a:p>
        </p:txBody>
      </p:sp>
      <p:pic>
        <p:nvPicPr>
          <p:cNvPr id="9" name="Picture 8" descr="A squatting brown bulldog">
            <a:extLst>
              <a:ext uri="{FF2B5EF4-FFF2-40B4-BE49-F238E27FC236}">
                <a16:creationId xmlns:a16="http://schemas.microsoft.com/office/drawing/2014/main" id="{A4151944-65ED-4713-BDE8-4E4DC6C6361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36040" r="25594"/>
          <a:stretch/>
        </p:blipFill>
        <p:spPr>
          <a:xfrm>
            <a:off x="7052152" y="0"/>
            <a:ext cx="3952875" cy="6858000"/>
          </a:xfrm>
          <a:prstGeom prst="rect">
            <a:avLst/>
          </a:prstGeom>
        </p:spPr>
      </p:pic>
      <p:sp>
        <p:nvSpPr>
          <p:cNvPr id="6" name="Speech Bubble: Rectangle with Corners Rounded 5">
            <a:extLst>
              <a:ext uri="{FF2B5EF4-FFF2-40B4-BE49-F238E27FC236}">
                <a16:creationId xmlns:a16="http://schemas.microsoft.com/office/drawing/2014/main" id="{D99245D0-541F-430B-8136-A72234147822}"/>
              </a:ext>
            </a:extLst>
          </p:cNvPr>
          <p:cNvSpPr/>
          <p:nvPr/>
        </p:nvSpPr>
        <p:spPr>
          <a:xfrm>
            <a:off x="2209798" y="1733550"/>
            <a:ext cx="1676402" cy="874351"/>
          </a:xfrm>
          <a:prstGeom prst="wedgeRoundRectCallout">
            <a:avLst>
              <a:gd name="adj1" fmla="val -36023"/>
              <a:gd name="adj2" fmla="val 8101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a:t>Beg</a:t>
            </a:r>
          </a:p>
        </p:txBody>
      </p:sp>
      <p:sp>
        <p:nvSpPr>
          <p:cNvPr id="7" name="Thought Bubble: Cloud 6">
            <a:extLst>
              <a:ext uri="{FF2B5EF4-FFF2-40B4-BE49-F238E27FC236}">
                <a16:creationId xmlns:a16="http://schemas.microsoft.com/office/drawing/2014/main" id="{529EA20C-F140-40B4-8278-A165C11981B5}"/>
              </a:ext>
            </a:extLst>
          </p:cNvPr>
          <p:cNvSpPr/>
          <p:nvPr/>
        </p:nvSpPr>
        <p:spPr>
          <a:xfrm>
            <a:off x="4676776" y="1733550"/>
            <a:ext cx="3238500" cy="3400425"/>
          </a:xfrm>
          <a:prstGeom prst="cloudCallout">
            <a:avLst>
              <a:gd name="adj1" fmla="val 76400"/>
              <a:gd name="adj2" fmla="val -371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Sit down</a:t>
            </a:r>
          </a:p>
          <a:p>
            <a:pPr algn="ctr"/>
            <a:r>
              <a:rPr lang="en-GB" sz="2400" dirty="0"/>
              <a:t>Head up</a:t>
            </a:r>
          </a:p>
          <a:p>
            <a:pPr algn="ctr"/>
            <a:r>
              <a:rPr lang="en-GB" sz="2400" dirty="0"/>
              <a:t>Raise right paw</a:t>
            </a:r>
          </a:p>
          <a:p>
            <a:pPr algn="ctr"/>
            <a:r>
              <a:rPr lang="en-GB" sz="2400" dirty="0"/>
              <a:t>Hold paw up</a:t>
            </a:r>
          </a:p>
          <a:p>
            <a:pPr algn="ctr"/>
            <a:r>
              <a:rPr lang="en-GB" sz="2400" dirty="0"/>
              <a:t>Paw down</a:t>
            </a:r>
          </a:p>
        </p:txBody>
      </p:sp>
    </p:spTree>
    <p:extLst>
      <p:ext uri="{BB962C8B-B14F-4D97-AF65-F5344CB8AC3E}">
        <p14:creationId xmlns:p14="http://schemas.microsoft.com/office/powerpoint/2010/main" val="1809201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EE7C377-2E92-40EC-8441-0C507728CDF5}"/>
              </a:ext>
            </a:extLst>
          </p:cNvPr>
          <p:cNvGrpSpPr/>
          <p:nvPr/>
        </p:nvGrpSpPr>
        <p:grpSpPr>
          <a:xfrm>
            <a:off x="2274278" y="2634497"/>
            <a:ext cx="1759527" cy="646331"/>
            <a:chOff x="4336473" y="2679201"/>
            <a:chExt cx="1759527" cy="646331"/>
          </a:xfrm>
        </p:grpSpPr>
        <p:pic>
          <p:nvPicPr>
            <p:cNvPr id="9" name="Picture 8" descr="A close up of a sunset&#10;&#10;Description automatically generated">
              <a:extLst>
                <a:ext uri="{FF2B5EF4-FFF2-40B4-BE49-F238E27FC236}">
                  <a16:creationId xmlns:a16="http://schemas.microsoft.com/office/drawing/2014/main" id="{83314F75-7637-428A-8DFD-5BCA1B2C99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6473" y="2719160"/>
              <a:ext cx="1759527" cy="590170"/>
            </a:xfrm>
            <a:prstGeom prst="rect">
              <a:avLst/>
            </a:prstGeom>
          </p:spPr>
        </p:pic>
        <p:sp>
          <p:nvSpPr>
            <p:cNvPr id="10" name="TextBox 9">
              <a:extLst>
                <a:ext uri="{FF2B5EF4-FFF2-40B4-BE49-F238E27FC236}">
                  <a16:creationId xmlns:a16="http://schemas.microsoft.com/office/drawing/2014/main" id="{ACF87F8F-43A2-4BE2-AD0C-8206F55343BC}"/>
                </a:ext>
              </a:extLst>
            </p:cNvPr>
            <p:cNvSpPr txBox="1"/>
            <p:nvPr/>
          </p:nvSpPr>
          <p:spPr>
            <a:xfrm>
              <a:off x="4379764" y="2679201"/>
              <a:ext cx="1650424" cy="646331"/>
            </a:xfrm>
            <a:prstGeom prst="rect">
              <a:avLst/>
            </a:prstGeom>
            <a:noFill/>
          </p:spPr>
          <p:txBody>
            <a:bodyPr wrap="square" rtlCol="0">
              <a:spAutoFit/>
            </a:bodyPr>
            <a:lstStyle/>
            <a:p>
              <a:pPr algn="ctr"/>
              <a:r>
                <a:rPr lang="en-GB" sz="3600" dirty="0"/>
                <a:t>fly</a:t>
              </a:r>
            </a:p>
          </p:txBody>
        </p:sp>
      </p:grpSp>
      <p:pic>
        <p:nvPicPr>
          <p:cNvPr id="13" name="Picture 12" descr="A picture containing clipart&#10;&#10;Description automatically generated">
            <a:extLst>
              <a:ext uri="{FF2B5EF4-FFF2-40B4-BE49-F238E27FC236}">
                <a16:creationId xmlns:a16="http://schemas.microsoft.com/office/drawing/2014/main" id="{7B8E08E0-4F88-45E2-885C-E4BFF48367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0005" y="4750624"/>
            <a:ext cx="4928572" cy="1536338"/>
          </a:xfrm>
          <a:prstGeom prst="rect">
            <a:avLst/>
          </a:prstGeom>
        </p:spPr>
      </p:pic>
      <p:sp>
        <p:nvSpPr>
          <p:cNvPr id="15" name="TextBox 14">
            <a:extLst>
              <a:ext uri="{FF2B5EF4-FFF2-40B4-BE49-F238E27FC236}">
                <a16:creationId xmlns:a16="http://schemas.microsoft.com/office/drawing/2014/main" id="{E724CF11-43BC-4E15-90DC-EA120C72899E}"/>
              </a:ext>
            </a:extLst>
          </p:cNvPr>
          <p:cNvSpPr txBox="1"/>
          <p:nvPr/>
        </p:nvSpPr>
        <p:spPr>
          <a:xfrm>
            <a:off x="2209798" y="0"/>
            <a:ext cx="5540407" cy="874351"/>
          </a:xfrm>
          <a:prstGeom prst="rect">
            <a:avLst/>
          </a:prstGeom>
          <a:solidFill>
            <a:srgbClr val="0070C0"/>
          </a:solidFill>
        </p:spPr>
        <p:txBody>
          <a:bodyPr wrap="square" rtlCol="0" anchor="ctr" anchorCtr="0">
            <a:noAutofit/>
          </a:bodyPr>
          <a:lstStyle/>
          <a:p>
            <a:r>
              <a:rPr lang="en-GB" sz="4400" dirty="0">
                <a:solidFill>
                  <a:schemeClr val="bg1"/>
                </a:solidFill>
              </a:rPr>
              <a:t>Everyday Procedures</a:t>
            </a:r>
          </a:p>
        </p:txBody>
      </p:sp>
      <p:sp>
        <p:nvSpPr>
          <p:cNvPr id="16" name="TextBox 15">
            <a:extLst>
              <a:ext uri="{FF2B5EF4-FFF2-40B4-BE49-F238E27FC236}">
                <a16:creationId xmlns:a16="http://schemas.microsoft.com/office/drawing/2014/main" id="{05DED132-8B87-4D53-8C4E-F909C4990241}"/>
              </a:ext>
            </a:extLst>
          </p:cNvPr>
          <p:cNvSpPr txBox="1"/>
          <p:nvPr/>
        </p:nvSpPr>
        <p:spPr>
          <a:xfrm>
            <a:off x="2212130" y="1718699"/>
            <a:ext cx="7748616" cy="646331"/>
          </a:xfrm>
          <a:prstGeom prst="rect">
            <a:avLst/>
          </a:prstGeom>
          <a:noFill/>
        </p:spPr>
        <p:txBody>
          <a:bodyPr wrap="square">
            <a:spAutoFit/>
          </a:bodyPr>
          <a:lstStyle/>
          <a:p>
            <a:r>
              <a:rPr lang="en-GB" sz="3600" dirty="0">
                <a:solidFill>
                  <a:srgbClr val="0070C0"/>
                </a:solidFill>
              </a:rPr>
              <a:t>Autopilot can fly the plane</a:t>
            </a:r>
          </a:p>
        </p:txBody>
      </p:sp>
      <p:sp>
        <p:nvSpPr>
          <p:cNvPr id="17" name="TextBox 16">
            <a:extLst>
              <a:ext uri="{FF2B5EF4-FFF2-40B4-BE49-F238E27FC236}">
                <a16:creationId xmlns:a16="http://schemas.microsoft.com/office/drawing/2014/main" id="{255A2DE9-23F0-427C-8FC8-96FF66A67189}"/>
              </a:ext>
            </a:extLst>
          </p:cNvPr>
          <p:cNvSpPr txBox="1"/>
          <p:nvPr/>
        </p:nvSpPr>
        <p:spPr>
          <a:xfrm>
            <a:off x="2221692" y="3550295"/>
            <a:ext cx="7748616" cy="1200329"/>
          </a:xfrm>
          <a:prstGeom prst="rect">
            <a:avLst/>
          </a:prstGeom>
          <a:noFill/>
        </p:spPr>
        <p:txBody>
          <a:bodyPr wrap="square">
            <a:spAutoFit/>
          </a:bodyPr>
          <a:lstStyle/>
          <a:p>
            <a:r>
              <a:rPr lang="en-GB" sz="3600" dirty="0">
                <a:solidFill>
                  <a:srgbClr val="0070C0"/>
                </a:solidFill>
              </a:rPr>
              <a:t>The fly button runs a procedure with very complex code to fly the plane</a:t>
            </a:r>
          </a:p>
        </p:txBody>
      </p:sp>
    </p:spTree>
    <p:extLst>
      <p:ext uri="{BB962C8B-B14F-4D97-AF65-F5344CB8AC3E}">
        <p14:creationId xmlns:p14="http://schemas.microsoft.com/office/powerpoint/2010/main" val="1708223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B96E4CD-4CB8-4AAC-B043-0E0F6BB2BF3E}"/>
              </a:ext>
            </a:extLst>
          </p:cNvPr>
          <p:cNvSpPr txBox="1"/>
          <p:nvPr/>
        </p:nvSpPr>
        <p:spPr>
          <a:xfrm>
            <a:off x="6672493" y="1770727"/>
            <a:ext cx="2737869" cy="2554545"/>
          </a:xfrm>
          <a:prstGeom prst="rect">
            <a:avLst/>
          </a:prstGeom>
          <a:solidFill>
            <a:schemeClr val="accent6">
              <a:lumMod val="20000"/>
              <a:lumOff val="80000"/>
            </a:schemeClr>
          </a:solidFill>
        </p:spPr>
        <p:txBody>
          <a:bodyPr wrap="square" rtlCol="0">
            <a:spAutoFit/>
          </a:bodyPr>
          <a:lstStyle/>
          <a:p>
            <a:r>
              <a:rPr lang="en-GB" sz="3200" dirty="0">
                <a:solidFill>
                  <a:srgbClr val="0070C0"/>
                </a:solidFill>
              </a:rPr>
              <a:t>Define </a:t>
            </a:r>
            <a:r>
              <a:rPr lang="en-GB" sz="3200" b="1" dirty="0">
                <a:solidFill>
                  <a:srgbClr val="0070C0"/>
                </a:solidFill>
              </a:rPr>
              <a:t>breathe</a:t>
            </a:r>
          </a:p>
          <a:p>
            <a:r>
              <a:rPr lang="en-GB" sz="3200" dirty="0">
                <a:solidFill>
                  <a:srgbClr val="0070C0"/>
                </a:solidFill>
              </a:rPr>
              <a:t>Breathe in</a:t>
            </a:r>
          </a:p>
          <a:p>
            <a:r>
              <a:rPr lang="en-GB" sz="3200" dirty="0">
                <a:solidFill>
                  <a:srgbClr val="0070C0"/>
                </a:solidFill>
              </a:rPr>
              <a:t>Wait</a:t>
            </a:r>
          </a:p>
          <a:p>
            <a:r>
              <a:rPr lang="en-GB" sz="3200" dirty="0">
                <a:solidFill>
                  <a:srgbClr val="0070C0"/>
                </a:solidFill>
              </a:rPr>
              <a:t>Breathe out</a:t>
            </a:r>
          </a:p>
          <a:p>
            <a:r>
              <a:rPr lang="en-GB" sz="3200" dirty="0">
                <a:solidFill>
                  <a:srgbClr val="0070C0"/>
                </a:solidFill>
              </a:rPr>
              <a:t>wait</a:t>
            </a:r>
          </a:p>
        </p:txBody>
      </p:sp>
      <p:sp>
        <p:nvSpPr>
          <p:cNvPr id="12" name="TextBox 11">
            <a:extLst>
              <a:ext uri="{FF2B5EF4-FFF2-40B4-BE49-F238E27FC236}">
                <a16:creationId xmlns:a16="http://schemas.microsoft.com/office/drawing/2014/main" id="{B68063D9-775E-4CDB-8B3B-516952698F5D}"/>
              </a:ext>
            </a:extLst>
          </p:cNvPr>
          <p:cNvSpPr txBox="1"/>
          <p:nvPr/>
        </p:nvSpPr>
        <p:spPr>
          <a:xfrm>
            <a:off x="1025556" y="1659285"/>
            <a:ext cx="3404401" cy="2308324"/>
          </a:xfrm>
          <a:prstGeom prst="rect">
            <a:avLst/>
          </a:prstGeom>
          <a:noFill/>
        </p:spPr>
        <p:txBody>
          <a:bodyPr wrap="square" rtlCol="0">
            <a:spAutoFit/>
          </a:bodyPr>
          <a:lstStyle/>
          <a:p>
            <a:r>
              <a:rPr lang="en-GB" sz="4000" dirty="0">
                <a:solidFill>
                  <a:srgbClr val="0070C0"/>
                </a:solidFill>
              </a:rPr>
              <a:t>Life Algorithm</a:t>
            </a:r>
          </a:p>
          <a:p>
            <a:r>
              <a:rPr lang="en-GB" sz="4000" dirty="0">
                <a:solidFill>
                  <a:srgbClr val="0070C0"/>
                </a:solidFill>
              </a:rPr>
              <a:t>Loop always</a:t>
            </a:r>
          </a:p>
          <a:p>
            <a:r>
              <a:rPr lang="en-GB" sz="4000" b="1" dirty="0">
                <a:solidFill>
                  <a:srgbClr val="0070C0"/>
                </a:solidFill>
              </a:rPr>
              <a:t>	breathe</a:t>
            </a:r>
          </a:p>
          <a:p>
            <a:r>
              <a:rPr lang="en-GB" sz="2400" dirty="0"/>
              <a:t>	</a:t>
            </a:r>
            <a:endParaRPr lang="en-GB" sz="2400" b="1" dirty="0"/>
          </a:p>
        </p:txBody>
      </p:sp>
      <p:sp>
        <p:nvSpPr>
          <p:cNvPr id="11" name="TextBox 10">
            <a:extLst>
              <a:ext uri="{FF2B5EF4-FFF2-40B4-BE49-F238E27FC236}">
                <a16:creationId xmlns:a16="http://schemas.microsoft.com/office/drawing/2014/main" id="{538CB4FC-5916-40F7-94FA-B17DF359B867}"/>
              </a:ext>
            </a:extLst>
          </p:cNvPr>
          <p:cNvSpPr txBox="1"/>
          <p:nvPr/>
        </p:nvSpPr>
        <p:spPr>
          <a:xfrm>
            <a:off x="1100090" y="-8651"/>
            <a:ext cx="8878411" cy="874351"/>
          </a:xfrm>
          <a:prstGeom prst="rect">
            <a:avLst/>
          </a:prstGeom>
          <a:solidFill>
            <a:srgbClr val="0070C0"/>
          </a:solidFill>
        </p:spPr>
        <p:txBody>
          <a:bodyPr wrap="square" rtlCol="0" anchor="ctr" anchorCtr="0">
            <a:noAutofit/>
          </a:bodyPr>
          <a:lstStyle/>
          <a:p>
            <a:r>
              <a:rPr lang="en-GB" sz="4400" dirty="0">
                <a:solidFill>
                  <a:schemeClr val="bg1"/>
                </a:solidFill>
              </a:rPr>
              <a:t>Two Parts Call Procedure &amp; Procedure </a:t>
            </a:r>
          </a:p>
        </p:txBody>
      </p:sp>
      <p:cxnSp>
        <p:nvCxnSpPr>
          <p:cNvPr id="10" name="Straight Connector 9">
            <a:extLst>
              <a:ext uri="{FF2B5EF4-FFF2-40B4-BE49-F238E27FC236}">
                <a16:creationId xmlns:a16="http://schemas.microsoft.com/office/drawing/2014/main" id="{A27F5375-CD6E-4C84-B020-8983B6346468}"/>
              </a:ext>
            </a:extLst>
          </p:cNvPr>
          <p:cNvCxnSpPr>
            <a:cxnSpLocks/>
          </p:cNvCxnSpPr>
          <p:nvPr/>
        </p:nvCxnSpPr>
        <p:spPr>
          <a:xfrm>
            <a:off x="3849624" y="2438725"/>
            <a:ext cx="0" cy="1098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reeform: Shape 14">
            <a:extLst>
              <a:ext uri="{FF2B5EF4-FFF2-40B4-BE49-F238E27FC236}">
                <a16:creationId xmlns:a16="http://schemas.microsoft.com/office/drawing/2014/main" id="{807F3407-608D-4CE8-A67F-89125307C68F}"/>
              </a:ext>
            </a:extLst>
          </p:cNvPr>
          <p:cNvSpPr/>
          <p:nvPr/>
        </p:nvSpPr>
        <p:spPr>
          <a:xfrm>
            <a:off x="3849624" y="2676850"/>
            <a:ext cx="537469" cy="962024"/>
          </a:xfrm>
          <a:custGeom>
            <a:avLst/>
            <a:gdLst>
              <a:gd name="connsiteX0" fmla="*/ 5400 w 857011"/>
              <a:gd name="connsiteY0" fmla="*/ 2511131 h 2886316"/>
              <a:gd name="connsiteX1" fmla="*/ 33975 w 857011"/>
              <a:gd name="connsiteY1" fmla="*/ 2720681 h 2886316"/>
              <a:gd name="connsiteX2" fmla="*/ 262575 w 857011"/>
              <a:gd name="connsiteY2" fmla="*/ 2882606 h 2886316"/>
              <a:gd name="connsiteX3" fmla="*/ 653100 w 857011"/>
              <a:gd name="connsiteY3" fmla="*/ 2558756 h 2886316"/>
              <a:gd name="connsiteX4" fmla="*/ 843600 w 857011"/>
              <a:gd name="connsiteY4" fmla="*/ 1853906 h 2886316"/>
              <a:gd name="connsiteX5" fmla="*/ 815025 w 857011"/>
              <a:gd name="connsiteY5" fmla="*/ 834731 h 2886316"/>
              <a:gd name="connsiteX6" fmla="*/ 605475 w 857011"/>
              <a:gd name="connsiteY6" fmla="*/ 82256 h 2886316"/>
              <a:gd name="connsiteX7" fmla="*/ 224475 w 857011"/>
              <a:gd name="connsiteY7" fmla="*/ 25106 h 2886316"/>
              <a:gd name="connsiteX8" fmla="*/ 62550 w 857011"/>
              <a:gd name="connsiteY8" fmla="*/ 129881 h 288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011" h="2886316">
                <a:moveTo>
                  <a:pt x="5400" y="2511131"/>
                </a:moveTo>
                <a:cubicBezTo>
                  <a:pt x="-1744" y="2584950"/>
                  <a:pt x="-8888" y="2658769"/>
                  <a:pt x="33975" y="2720681"/>
                </a:cubicBezTo>
                <a:cubicBezTo>
                  <a:pt x="76838" y="2782594"/>
                  <a:pt x="159388" y="2909593"/>
                  <a:pt x="262575" y="2882606"/>
                </a:cubicBezTo>
                <a:cubicBezTo>
                  <a:pt x="365762" y="2855619"/>
                  <a:pt x="556263" y="2730206"/>
                  <a:pt x="653100" y="2558756"/>
                </a:cubicBezTo>
                <a:cubicBezTo>
                  <a:pt x="749938" y="2387306"/>
                  <a:pt x="816613" y="2141243"/>
                  <a:pt x="843600" y="1853906"/>
                </a:cubicBezTo>
                <a:cubicBezTo>
                  <a:pt x="870588" y="1566568"/>
                  <a:pt x="854713" y="1130006"/>
                  <a:pt x="815025" y="834731"/>
                </a:cubicBezTo>
                <a:cubicBezTo>
                  <a:pt x="775338" y="539456"/>
                  <a:pt x="703900" y="217193"/>
                  <a:pt x="605475" y="82256"/>
                </a:cubicBezTo>
                <a:cubicBezTo>
                  <a:pt x="507050" y="-52681"/>
                  <a:pt x="314963" y="17168"/>
                  <a:pt x="224475" y="25106"/>
                </a:cubicBezTo>
                <a:cubicBezTo>
                  <a:pt x="133988" y="33043"/>
                  <a:pt x="98269" y="81462"/>
                  <a:pt x="62550" y="129881"/>
                </a:cubicBez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958DCC63-5868-4304-81A8-4D29FA536385}"/>
              </a:ext>
            </a:extLst>
          </p:cNvPr>
          <p:cNvSpPr/>
          <p:nvPr/>
        </p:nvSpPr>
        <p:spPr>
          <a:xfrm>
            <a:off x="3659123" y="3105475"/>
            <a:ext cx="381000" cy="3810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Straight Arrow Connector 27">
            <a:extLst>
              <a:ext uri="{FF2B5EF4-FFF2-40B4-BE49-F238E27FC236}">
                <a16:creationId xmlns:a16="http://schemas.microsoft.com/office/drawing/2014/main" id="{19414B9B-146A-47C3-8A95-E991588808A3}"/>
              </a:ext>
            </a:extLst>
          </p:cNvPr>
          <p:cNvCxnSpPr/>
          <p:nvPr/>
        </p:nvCxnSpPr>
        <p:spPr>
          <a:xfrm>
            <a:off x="6560820" y="2143125"/>
            <a:ext cx="0" cy="218214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01CA09A1-2DF2-49A6-BA8B-F300E99286DE}"/>
              </a:ext>
            </a:extLst>
          </p:cNvPr>
          <p:cNvSpPr/>
          <p:nvPr/>
        </p:nvSpPr>
        <p:spPr>
          <a:xfrm>
            <a:off x="6436995" y="3429000"/>
            <a:ext cx="247650" cy="2476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345F21CD-0DE4-49DD-8507-CF4CB5384EEA}"/>
              </a:ext>
            </a:extLst>
          </p:cNvPr>
          <p:cNvSpPr/>
          <p:nvPr/>
        </p:nvSpPr>
        <p:spPr>
          <a:xfrm>
            <a:off x="6427470" y="2429200"/>
            <a:ext cx="247650" cy="2476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51D7D45C-0D34-4410-AB4E-DC3A6303D1D4}"/>
              </a:ext>
            </a:extLst>
          </p:cNvPr>
          <p:cNvSpPr/>
          <p:nvPr/>
        </p:nvSpPr>
        <p:spPr>
          <a:xfrm>
            <a:off x="6427470" y="3933501"/>
            <a:ext cx="247650" cy="2476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A6C26982-6B9C-4635-8FC2-A8A061D21CFE}"/>
              </a:ext>
            </a:extLst>
          </p:cNvPr>
          <p:cNvSpPr/>
          <p:nvPr/>
        </p:nvSpPr>
        <p:spPr>
          <a:xfrm>
            <a:off x="6417945" y="2933701"/>
            <a:ext cx="247650" cy="2476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7217CC32-E7DA-4CB8-B0A9-7517FBB4E5EB}"/>
              </a:ext>
            </a:extLst>
          </p:cNvPr>
          <p:cNvSpPr/>
          <p:nvPr/>
        </p:nvSpPr>
        <p:spPr>
          <a:xfrm>
            <a:off x="6370503" y="1885950"/>
            <a:ext cx="381000" cy="3810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38423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B96E4CD-4CB8-4AAC-B043-0E0F6BB2BF3E}"/>
              </a:ext>
            </a:extLst>
          </p:cNvPr>
          <p:cNvSpPr txBox="1"/>
          <p:nvPr/>
        </p:nvSpPr>
        <p:spPr>
          <a:xfrm>
            <a:off x="6672493" y="1770727"/>
            <a:ext cx="2737869" cy="2554545"/>
          </a:xfrm>
          <a:prstGeom prst="rect">
            <a:avLst/>
          </a:prstGeom>
          <a:solidFill>
            <a:schemeClr val="accent6">
              <a:lumMod val="20000"/>
              <a:lumOff val="80000"/>
            </a:schemeClr>
          </a:solidFill>
        </p:spPr>
        <p:txBody>
          <a:bodyPr wrap="square" rtlCol="0">
            <a:spAutoFit/>
          </a:bodyPr>
          <a:lstStyle/>
          <a:p>
            <a:r>
              <a:rPr lang="en-GB" sz="3200" dirty="0">
                <a:solidFill>
                  <a:srgbClr val="0070C0"/>
                </a:solidFill>
              </a:rPr>
              <a:t>Define </a:t>
            </a:r>
            <a:r>
              <a:rPr lang="en-GB" sz="3200" b="1" dirty="0">
                <a:solidFill>
                  <a:srgbClr val="0070C0"/>
                </a:solidFill>
              </a:rPr>
              <a:t>breathe</a:t>
            </a:r>
          </a:p>
          <a:p>
            <a:r>
              <a:rPr lang="en-GB" sz="3200" dirty="0">
                <a:solidFill>
                  <a:srgbClr val="0070C0"/>
                </a:solidFill>
              </a:rPr>
              <a:t>Breathe in</a:t>
            </a:r>
          </a:p>
          <a:p>
            <a:r>
              <a:rPr lang="en-GB" sz="3200" dirty="0">
                <a:solidFill>
                  <a:srgbClr val="0070C0"/>
                </a:solidFill>
              </a:rPr>
              <a:t>Wait</a:t>
            </a:r>
          </a:p>
          <a:p>
            <a:r>
              <a:rPr lang="en-GB" sz="3200" dirty="0">
                <a:solidFill>
                  <a:srgbClr val="0070C0"/>
                </a:solidFill>
              </a:rPr>
              <a:t>Breathe out</a:t>
            </a:r>
          </a:p>
          <a:p>
            <a:r>
              <a:rPr lang="en-GB" sz="3200" dirty="0">
                <a:solidFill>
                  <a:srgbClr val="0070C0"/>
                </a:solidFill>
              </a:rPr>
              <a:t>wait</a:t>
            </a:r>
          </a:p>
        </p:txBody>
      </p:sp>
      <p:sp>
        <p:nvSpPr>
          <p:cNvPr id="12" name="TextBox 11">
            <a:extLst>
              <a:ext uri="{FF2B5EF4-FFF2-40B4-BE49-F238E27FC236}">
                <a16:creationId xmlns:a16="http://schemas.microsoft.com/office/drawing/2014/main" id="{B68063D9-775E-4CDB-8B3B-516952698F5D}"/>
              </a:ext>
            </a:extLst>
          </p:cNvPr>
          <p:cNvSpPr txBox="1"/>
          <p:nvPr/>
        </p:nvSpPr>
        <p:spPr>
          <a:xfrm>
            <a:off x="1025556" y="1659285"/>
            <a:ext cx="3404401" cy="2308324"/>
          </a:xfrm>
          <a:prstGeom prst="rect">
            <a:avLst/>
          </a:prstGeom>
          <a:noFill/>
        </p:spPr>
        <p:txBody>
          <a:bodyPr wrap="square" rtlCol="0">
            <a:spAutoFit/>
          </a:bodyPr>
          <a:lstStyle/>
          <a:p>
            <a:r>
              <a:rPr lang="en-GB" sz="4000" dirty="0">
                <a:solidFill>
                  <a:srgbClr val="0070C0"/>
                </a:solidFill>
              </a:rPr>
              <a:t>Life Algorithm</a:t>
            </a:r>
          </a:p>
          <a:p>
            <a:r>
              <a:rPr lang="en-GB" sz="4000" dirty="0">
                <a:solidFill>
                  <a:srgbClr val="0070C0"/>
                </a:solidFill>
              </a:rPr>
              <a:t>Loop always</a:t>
            </a:r>
          </a:p>
          <a:p>
            <a:r>
              <a:rPr lang="en-GB" sz="4000" b="1" dirty="0">
                <a:solidFill>
                  <a:srgbClr val="0070C0"/>
                </a:solidFill>
              </a:rPr>
              <a:t>	breathe</a:t>
            </a:r>
          </a:p>
          <a:p>
            <a:r>
              <a:rPr lang="en-GB" sz="2400" dirty="0"/>
              <a:t>	</a:t>
            </a:r>
            <a:endParaRPr lang="en-GB" sz="2400" b="1" dirty="0"/>
          </a:p>
        </p:txBody>
      </p:sp>
      <p:cxnSp>
        <p:nvCxnSpPr>
          <p:cNvPr id="10" name="Straight Connector 9">
            <a:extLst>
              <a:ext uri="{FF2B5EF4-FFF2-40B4-BE49-F238E27FC236}">
                <a16:creationId xmlns:a16="http://schemas.microsoft.com/office/drawing/2014/main" id="{A27F5375-CD6E-4C84-B020-8983B6346468}"/>
              </a:ext>
            </a:extLst>
          </p:cNvPr>
          <p:cNvCxnSpPr>
            <a:cxnSpLocks/>
          </p:cNvCxnSpPr>
          <p:nvPr/>
        </p:nvCxnSpPr>
        <p:spPr>
          <a:xfrm>
            <a:off x="3863593" y="2403725"/>
            <a:ext cx="0" cy="1098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reeform: Shape 14">
            <a:extLst>
              <a:ext uri="{FF2B5EF4-FFF2-40B4-BE49-F238E27FC236}">
                <a16:creationId xmlns:a16="http://schemas.microsoft.com/office/drawing/2014/main" id="{807F3407-608D-4CE8-A67F-89125307C68F}"/>
              </a:ext>
            </a:extLst>
          </p:cNvPr>
          <p:cNvSpPr/>
          <p:nvPr/>
        </p:nvSpPr>
        <p:spPr>
          <a:xfrm>
            <a:off x="3863593" y="2641850"/>
            <a:ext cx="537469" cy="962024"/>
          </a:xfrm>
          <a:custGeom>
            <a:avLst/>
            <a:gdLst>
              <a:gd name="connsiteX0" fmla="*/ 5400 w 857011"/>
              <a:gd name="connsiteY0" fmla="*/ 2511131 h 2886316"/>
              <a:gd name="connsiteX1" fmla="*/ 33975 w 857011"/>
              <a:gd name="connsiteY1" fmla="*/ 2720681 h 2886316"/>
              <a:gd name="connsiteX2" fmla="*/ 262575 w 857011"/>
              <a:gd name="connsiteY2" fmla="*/ 2882606 h 2886316"/>
              <a:gd name="connsiteX3" fmla="*/ 653100 w 857011"/>
              <a:gd name="connsiteY3" fmla="*/ 2558756 h 2886316"/>
              <a:gd name="connsiteX4" fmla="*/ 843600 w 857011"/>
              <a:gd name="connsiteY4" fmla="*/ 1853906 h 2886316"/>
              <a:gd name="connsiteX5" fmla="*/ 815025 w 857011"/>
              <a:gd name="connsiteY5" fmla="*/ 834731 h 2886316"/>
              <a:gd name="connsiteX6" fmla="*/ 605475 w 857011"/>
              <a:gd name="connsiteY6" fmla="*/ 82256 h 2886316"/>
              <a:gd name="connsiteX7" fmla="*/ 224475 w 857011"/>
              <a:gd name="connsiteY7" fmla="*/ 25106 h 2886316"/>
              <a:gd name="connsiteX8" fmla="*/ 62550 w 857011"/>
              <a:gd name="connsiteY8" fmla="*/ 129881 h 288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011" h="2886316">
                <a:moveTo>
                  <a:pt x="5400" y="2511131"/>
                </a:moveTo>
                <a:cubicBezTo>
                  <a:pt x="-1744" y="2584950"/>
                  <a:pt x="-8888" y="2658769"/>
                  <a:pt x="33975" y="2720681"/>
                </a:cubicBezTo>
                <a:cubicBezTo>
                  <a:pt x="76838" y="2782594"/>
                  <a:pt x="159388" y="2909593"/>
                  <a:pt x="262575" y="2882606"/>
                </a:cubicBezTo>
                <a:cubicBezTo>
                  <a:pt x="365762" y="2855619"/>
                  <a:pt x="556263" y="2730206"/>
                  <a:pt x="653100" y="2558756"/>
                </a:cubicBezTo>
                <a:cubicBezTo>
                  <a:pt x="749938" y="2387306"/>
                  <a:pt x="816613" y="2141243"/>
                  <a:pt x="843600" y="1853906"/>
                </a:cubicBezTo>
                <a:cubicBezTo>
                  <a:pt x="870588" y="1566568"/>
                  <a:pt x="854713" y="1130006"/>
                  <a:pt x="815025" y="834731"/>
                </a:cubicBezTo>
                <a:cubicBezTo>
                  <a:pt x="775338" y="539456"/>
                  <a:pt x="703900" y="217193"/>
                  <a:pt x="605475" y="82256"/>
                </a:cubicBezTo>
                <a:cubicBezTo>
                  <a:pt x="507050" y="-52681"/>
                  <a:pt x="314963" y="17168"/>
                  <a:pt x="224475" y="25106"/>
                </a:cubicBezTo>
                <a:cubicBezTo>
                  <a:pt x="133988" y="33043"/>
                  <a:pt x="98269" y="81462"/>
                  <a:pt x="62550" y="129881"/>
                </a:cubicBez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958DCC63-5868-4304-81A8-4D29FA536385}"/>
              </a:ext>
            </a:extLst>
          </p:cNvPr>
          <p:cNvSpPr/>
          <p:nvPr/>
        </p:nvSpPr>
        <p:spPr>
          <a:xfrm>
            <a:off x="3673092" y="3070475"/>
            <a:ext cx="381000" cy="3810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Straight Arrow Connector 27">
            <a:extLst>
              <a:ext uri="{FF2B5EF4-FFF2-40B4-BE49-F238E27FC236}">
                <a16:creationId xmlns:a16="http://schemas.microsoft.com/office/drawing/2014/main" id="{19414B9B-146A-47C3-8A95-E991588808A3}"/>
              </a:ext>
            </a:extLst>
          </p:cNvPr>
          <p:cNvCxnSpPr/>
          <p:nvPr/>
        </p:nvCxnSpPr>
        <p:spPr>
          <a:xfrm>
            <a:off x="6549945" y="2113915"/>
            <a:ext cx="0" cy="218214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01CA09A1-2DF2-49A6-BA8B-F300E99286DE}"/>
              </a:ext>
            </a:extLst>
          </p:cNvPr>
          <p:cNvSpPr/>
          <p:nvPr/>
        </p:nvSpPr>
        <p:spPr>
          <a:xfrm>
            <a:off x="6426120" y="3399790"/>
            <a:ext cx="247650" cy="2476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345F21CD-0DE4-49DD-8507-CF4CB5384EEA}"/>
              </a:ext>
            </a:extLst>
          </p:cNvPr>
          <p:cNvSpPr/>
          <p:nvPr/>
        </p:nvSpPr>
        <p:spPr>
          <a:xfrm>
            <a:off x="6416595" y="2399990"/>
            <a:ext cx="247650" cy="2476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51D7D45C-0D34-4410-AB4E-DC3A6303D1D4}"/>
              </a:ext>
            </a:extLst>
          </p:cNvPr>
          <p:cNvSpPr/>
          <p:nvPr/>
        </p:nvSpPr>
        <p:spPr>
          <a:xfrm>
            <a:off x="6416595" y="3904291"/>
            <a:ext cx="247650" cy="2476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A6C26982-6B9C-4635-8FC2-A8A061D21CFE}"/>
              </a:ext>
            </a:extLst>
          </p:cNvPr>
          <p:cNvSpPr/>
          <p:nvPr/>
        </p:nvSpPr>
        <p:spPr>
          <a:xfrm>
            <a:off x="6407070" y="2904491"/>
            <a:ext cx="247650" cy="2476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7217CC32-E7DA-4CB8-B0A9-7517FBB4E5EB}"/>
              </a:ext>
            </a:extLst>
          </p:cNvPr>
          <p:cNvSpPr/>
          <p:nvPr/>
        </p:nvSpPr>
        <p:spPr>
          <a:xfrm>
            <a:off x="6359628" y="1856740"/>
            <a:ext cx="381000" cy="3810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Arrow: Up 1">
            <a:extLst>
              <a:ext uri="{FF2B5EF4-FFF2-40B4-BE49-F238E27FC236}">
                <a16:creationId xmlns:a16="http://schemas.microsoft.com/office/drawing/2014/main" id="{CA9680BA-3F42-45DF-A0E4-95CC3E42AF37}"/>
              </a:ext>
            </a:extLst>
          </p:cNvPr>
          <p:cNvSpPr/>
          <p:nvPr/>
        </p:nvSpPr>
        <p:spPr>
          <a:xfrm>
            <a:off x="2609850" y="3479537"/>
            <a:ext cx="487533" cy="722625"/>
          </a:xfrm>
          <a:prstGeom prst="upArrow">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E48CA2BB-100E-4023-B63A-97A21C0934CD}"/>
              </a:ext>
            </a:extLst>
          </p:cNvPr>
          <p:cNvSpPr txBox="1"/>
          <p:nvPr/>
        </p:nvSpPr>
        <p:spPr>
          <a:xfrm>
            <a:off x="1048815" y="4202162"/>
            <a:ext cx="4470692" cy="1938992"/>
          </a:xfrm>
          <a:prstGeom prst="rect">
            <a:avLst/>
          </a:prstGeom>
          <a:noFill/>
        </p:spPr>
        <p:txBody>
          <a:bodyPr wrap="square" rtlCol="0">
            <a:spAutoFit/>
          </a:bodyPr>
          <a:lstStyle/>
          <a:p>
            <a:r>
              <a:rPr lang="en-GB" sz="3200" dirty="0">
                <a:solidFill>
                  <a:srgbClr val="0070C0"/>
                </a:solidFill>
              </a:rPr>
              <a:t>This </a:t>
            </a:r>
            <a:r>
              <a:rPr lang="en-GB" sz="3200" b="1" dirty="0">
                <a:solidFill>
                  <a:srgbClr val="0070C0"/>
                </a:solidFill>
              </a:rPr>
              <a:t>calls</a:t>
            </a:r>
            <a:r>
              <a:rPr lang="en-GB" sz="3200" dirty="0">
                <a:solidFill>
                  <a:srgbClr val="0070C0"/>
                </a:solidFill>
              </a:rPr>
              <a:t> (starts) the procedure by referring to it by name</a:t>
            </a:r>
            <a:endParaRPr lang="en-GB" sz="3200" b="1" dirty="0">
              <a:solidFill>
                <a:srgbClr val="0070C0"/>
              </a:solidFill>
            </a:endParaRPr>
          </a:p>
          <a:p>
            <a:r>
              <a:rPr lang="en-GB" sz="2400" dirty="0"/>
              <a:t>	</a:t>
            </a:r>
            <a:endParaRPr lang="en-GB" sz="2400" b="1" dirty="0"/>
          </a:p>
        </p:txBody>
      </p:sp>
      <p:sp>
        <p:nvSpPr>
          <p:cNvPr id="3" name="Arrow: Left 2">
            <a:extLst>
              <a:ext uri="{FF2B5EF4-FFF2-40B4-BE49-F238E27FC236}">
                <a16:creationId xmlns:a16="http://schemas.microsoft.com/office/drawing/2014/main" id="{10A8978A-F776-4576-8A2B-A172EE3797B1}"/>
              </a:ext>
            </a:extLst>
          </p:cNvPr>
          <p:cNvSpPr/>
          <p:nvPr/>
        </p:nvSpPr>
        <p:spPr>
          <a:xfrm>
            <a:off x="9397985" y="1828800"/>
            <a:ext cx="568139" cy="495300"/>
          </a:xfrm>
          <a:prstGeom prst="leftArrow">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E9C329B1-B483-42E0-94AE-F8F63D13BF6F}"/>
              </a:ext>
            </a:extLst>
          </p:cNvPr>
          <p:cNvSpPr txBox="1"/>
          <p:nvPr/>
        </p:nvSpPr>
        <p:spPr>
          <a:xfrm>
            <a:off x="9966124" y="805011"/>
            <a:ext cx="2257193" cy="2923877"/>
          </a:xfrm>
          <a:prstGeom prst="rect">
            <a:avLst/>
          </a:prstGeom>
          <a:noFill/>
        </p:spPr>
        <p:txBody>
          <a:bodyPr wrap="square" rtlCol="0">
            <a:spAutoFit/>
          </a:bodyPr>
          <a:lstStyle/>
          <a:p>
            <a:r>
              <a:rPr lang="en-GB" sz="3200" dirty="0">
                <a:solidFill>
                  <a:srgbClr val="0070C0"/>
                </a:solidFill>
              </a:rPr>
              <a:t>This is the procedure (look for define to find one)</a:t>
            </a:r>
            <a:endParaRPr lang="en-GB" sz="3200" b="1" dirty="0">
              <a:solidFill>
                <a:srgbClr val="0070C0"/>
              </a:solidFill>
            </a:endParaRPr>
          </a:p>
          <a:p>
            <a:r>
              <a:rPr lang="en-GB" sz="2400" dirty="0"/>
              <a:t>	</a:t>
            </a:r>
            <a:endParaRPr lang="en-GB" sz="2400" b="1" dirty="0"/>
          </a:p>
        </p:txBody>
      </p:sp>
      <p:sp>
        <p:nvSpPr>
          <p:cNvPr id="19" name="TextBox 18">
            <a:extLst>
              <a:ext uri="{FF2B5EF4-FFF2-40B4-BE49-F238E27FC236}">
                <a16:creationId xmlns:a16="http://schemas.microsoft.com/office/drawing/2014/main" id="{BF320F17-66D9-4C35-9DD9-C23E04C434F4}"/>
              </a:ext>
            </a:extLst>
          </p:cNvPr>
          <p:cNvSpPr txBox="1"/>
          <p:nvPr/>
        </p:nvSpPr>
        <p:spPr>
          <a:xfrm>
            <a:off x="1100090" y="-8651"/>
            <a:ext cx="8878411" cy="874351"/>
          </a:xfrm>
          <a:prstGeom prst="rect">
            <a:avLst/>
          </a:prstGeom>
          <a:solidFill>
            <a:srgbClr val="0070C0"/>
          </a:solidFill>
        </p:spPr>
        <p:txBody>
          <a:bodyPr wrap="square" rtlCol="0" anchor="ctr" anchorCtr="0">
            <a:noAutofit/>
          </a:bodyPr>
          <a:lstStyle/>
          <a:p>
            <a:r>
              <a:rPr lang="en-GB" sz="4400" dirty="0">
                <a:solidFill>
                  <a:schemeClr val="bg1"/>
                </a:solidFill>
              </a:rPr>
              <a:t>Two Parts Call Procedure &amp; Procedure </a:t>
            </a:r>
          </a:p>
        </p:txBody>
      </p:sp>
    </p:spTree>
    <p:extLst>
      <p:ext uri="{BB962C8B-B14F-4D97-AF65-F5344CB8AC3E}">
        <p14:creationId xmlns:p14="http://schemas.microsoft.com/office/powerpoint/2010/main" val="3876131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68063D9-775E-4CDB-8B3B-516952698F5D}"/>
              </a:ext>
            </a:extLst>
          </p:cNvPr>
          <p:cNvSpPr txBox="1"/>
          <p:nvPr/>
        </p:nvSpPr>
        <p:spPr>
          <a:xfrm>
            <a:off x="1025556" y="1659285"/>
            <a:ext cx="3404401" cy="2923877"/>
          </a:xfrm>
          <a:prstGeom prst="rect">
            <a:avLst/>
          </a:prstGeom>
          <a:noFill/>
        </p:spPr>
        <p:txBody>
          <a:bodyPr wrap="square" rtlCol="0">
            <a:spAutoFit/>
          </a:bodyPr>
          <a:lstStyle/>
          <a:p>
            <a:r>
              <a:rPr lang="en-GB" sz="4000" b="1" dirty="0">
                <a:solidFill>
                  <a:srgbClr val="0070C0"/>
                </a:solidFill>
              </a:rPr>
              <a:t>Life Algorithm</a:t>
            </a:r>
          </a:p>
          <a:p>
            <a:r>
              <a:rPr lang="en-GB" sz="4000" dirty="0">
                <a:solidFill>
                  <a:srgbClr val="0070C0"/>
                </a:solidFill>
              </a:rPr>
              <a:t>Loop always</a:t>
            </a:r>
          </a:p>
          <a:p>
            <a:r>
              <a:rPr lang="en-GB" sz="4000" b="1" dirty="0">
                <a:solidFill>
                  <a:srgbClr val="0070C0"/>
                </a:solidFill>
              </a:rPr>
              <a:t>	</a:t>
            </a:r>
            <a:r>
              <a:rPr lang="en-GB" sz="4000" dirty="0">
                <a:solidFill>
                  <a:srgbClr val="0070C0"/>
                </a:solidFill>
              </a:rPr>
              <a:t>if hungry</a:t>
            </a:r>
          </a:p>
          <a:p>
            <a:r>
              <a:rPr lang="en-GB" sz="4000" b="1" dirty="0">
                <a:solidFill>
                  <a:srgbClr val="0070C0"/>
                </a:solidFill>
              </a:rPr>
              <a:t>		eat</a:t>
            </a:r>
          </a:p>
          <a:p>
            <a:r>
              <a:rPr lang="en-GB" sz="2400" dirty="0"/>
              <a:t>	</a:t>
            </a:r>
            <a:endParaRPr lang="en-GB" sz="2400" b="1" dirty="0"/>
          </a:p>
        </p:txBody>
      </p:sp>
      <p:sp>
        <p:nvSpPr>
          <p:cNvPr id="16" name="TextBox 15">
            <a:extLst>
              <a:ext uri="{FF2B5EF4-FFF2-40B4-BE49-F238E27FC236}">
                <a16:creationId xmlns:a16="http://schemas.microsoft.com/office/drawing/2014/main" id="{B1DC5257-7F9F-4304-A2CA-004D0E932CFB}"/>
              </a:ext>
            </a:extLst>
          </p:cNvPr>
          <p:cNvSpPr txBox="1"/>
          <p:nvPr/>
        </p:nvSpPr>
        <p:spPr>
          <a:xfrm>
            <a:off x="6709944" y="1731506"/>
            <a:ext cx="3268557" cy="3046988"/>
          </a:xfrm>
          <a:prstGeom prst="rect">
            <a:avLst/>
          </a:prstGeom>
          <a:solidFill>
            <a:schemeClr val="accent6">
              <a:lumMod val="20000"/>
              <a:lumOff val="80000"/>
            </a:schemeClr>
          </a:solidFill>
        </p:spPr>
        <p:txBody>
          <a:bodyPr wrap="square" rtlCol="0">
            <a:spAutoFit/>
          </a:bodyPr>
          <a:lstStyle/>
          <a:p>
            <a:r>
              <a:rPr lang="en-GB" sz="3200" dirty="0">
                <a:solidFill>
                  <a:srgbClr val="0070C0"/>
                </a:solidFill>
              </a:rPr>
              <a:t>Define </a:t>
            </a:r>
            <a:r>
              <a:rPr lang="en-GB" sz="3200" b="1" dirty="0">
                <a:solidFill>
                  <a:srgbClr val="0070C0"/>
                </a:solidFill>
              </a:rPr>
              <a:t>eat</a:t>
            </a:r>
          </a:p>
          <a:p>
            <a:r>
              <a:rPr lang="en-GB" sz="3200" dirty="0">
                <a:solidFill>
                  <a:srgbClr val="0070C0"/>
                </a:solidFill>
              </a:rPr>
              <a:t>Loop until full</a:t>
            </a:r>
          </a:p>
          <a:p>
            <a:r>
              <a:rPr lang="en-GB" sz="3200" dirty="0">
                <a:solidFill>
                  <a:srgbClr val="0070C0"/>
                </a:solidFill>
              </a:rPr>
              <a:t>	Find food</a:t>
            </a:r>
          </a:p>
          <a:p>
            <a:r>
              <a:rPr lang="en-GB" sz="3200" dirty="0">
                <a:solidFill>
                  <a:srgbClr val="0070C0"/>
                </a:solidFill>
              </a:rPr>
              <a:t>	Put in mouth</a:t>
            </a:r>
          </a:p>
          <a:p>
            <a:r>
              <a:rPr lang="en-GB" sz="3200" dirty="0">
                <a:solidFill>
                  <a:srgbClr val="0070C0"/>
                </a:solidFill>
              </a:rPr>
              <a:t>	chew</a:t>
            </a:r>
          </a:p>
          <a:p>
            <a:r>
              <a:rPr lang="en-GB" sz="3200" dirty="0">
                <a:solidFill>
                  <a:srgbClr val="0070C0"/>
                </a:solidFill>
              </a:rPr>
              <a:t>	swallow</a:t>
            </a:r>
          </a:p>
        </p:txBody>
      </p:sp>
      <p:sp>
        <p:nvSpPr>
          <p:cNvPr id="6" name="Diamond 5">
            <a:extLst>
              <a:ext uri="{FF2B5EF4-FFF2-40B4-BE49-F238E27FC236}">
                <a16:creationId xmlns:a16="http://schemas.microsoft.com/office/drawing/2014/main" id="{E5869967-8ACE-4834-83A0-65E5DBE76D41}"/>
              </a:ext>
            </a:extLst>
          </p:cNvPr>
          <p:cNvSpPr/>
          <p:nvPr/>
        </p:nvSpPr>
        <p:spPr>
          <a:xfrm>
            <a:off x="3844009" y="2932655"/>
            <a:ext cx="1225118" cy="603682"/>
          </a:xfrm>
          <a:prstGeom prst="diamond">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974F21A7-3C60-4F0F-AF9D-43F9B0AF55D4}"/>
              </a:ext>
            </a:extLst>
          </p:cNvPr>
          <p:cNvSpPr/>
          <p:nvPr/>
        </p:nvSpPr>
        <p:spPr>
          <a:xfrm>
            <a:off x="3809805" y="3241154"/>
            <a:ext cx="631597" cy="1133475"/>
          </a:xfrm>
          <a:custGeom>
            <a:avLst/>
            <a:gdLst>
              <a:gd name="connsiteX0" fmla="*/ 21997 w 631597"/>
              <a:gd name="connsiteY0" fmla="*/ 0 h 1133475"/>
              <a:gd name="connsiteX1" fmla="*/ 21997 w 631597"/>
              <a:gd name="connsiteY1" fmla="*/ 552450 h 1133475"/>
              <a:gd name="connsiteX2" fmla="*/ 250597 w 631597"/>
              <a:gd name="connsiteY2" fmla="*/ 981075 h 1133475"/>
              <a:gd name="connsiteX3" fmla="*/ 631597 w 631597"/>
              <a:gd name="connsiteY3" fmla="*/ 1133475 h 1133475"/>
            </a:gdLst>
            <a:ahLst/>
            <a:cxnLst>
              <a:cxn ang="0">
                <a:pos x="connsiteX0" y="connsiteY0"/>
              </a:cxn>
              <a:cxn ang="0">
                <a:pos x="connsiteX1" y="connsiteY1"/>
              </a:cxn>
              <a:cxn ang="0">
                <a:pos x="connsiteX2" y="connsiteY2"/>
              </a:cxn>
              <a:cxn ang="0">
                <a:pos x="connsiteX3" y="connsiteY3"/>
              </a:cxn>
            </a:cxnLst>
            <a:rect l="l" t="t" r="r" b="b"/>
            <a:pathLst>
              <a:path w="631597" h="1133475">
                <a:moveTo>
                  <a:pt x="21997" y="0"/>
                </a:moveTo>
                <a:cubicBezTo>
                  <a:pt x="2947" y="194469"/>
                  <a:pt x="-16103" y="388938"/>
                  <a:pt x="21997" y="552450"/>
                </a:cubicBezTo>
                <a:cubicBezTo>
                  <a:pt x="60097" y="715962"/>
                  <a:pt x="148997" y="884238"/>
                  <a:pt x="250597" y="981075"/>
                </a:cubicBezTo>
                <a:cubicBezTo>
                  <a:pt x="352197" y="1077912"/>
                  <a:pt x="491897" y="1105693"/>
                  <a:pt x="631597" y="113347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9FDE67F5-D84E-4815-988E-7038705330AC}"/>
              </a:ext>
            </a:extLst>
          </p:cNvPr>
          <p:cNvSpPr/>
          <p:nvPr/>
        </p:nvSpPr>
        <p:spPr>
          <a:xfrm flipH="1">
            <a:off x="4441401" y="3241154"/>
            <a:ext cx="665825" cy="1133475"/>
          </a:xfrm>
          <a:custGeom>
            <a:avLst/>
            <a:gdLst>
              <a:gd name="connsiteX0" fmla="*/ 21997 w 631597"/>
              <a:gd name="connsiteY0" fmla="*/ 0 h 1133475"/>
              <a:gd name="connsiteX1" fmla="*/ 21997 w 631597"/>
              <a:gd name="connsiteY1" fmla="*/ 552450 h 1133475"/>
              <a:gd name="connsiteX2" fmla="*/ 250597 w 631597"/>
              <a:gd name="connsiteY2" fmla="*/ 981075 h 1133475"/>
              <a:gd name="connsiteX3" fmla="*/ 631597 w 631597"/>
              <a:gd name="connsiteY3" fmla="*/ 1133475 h 1133475"/>
            </a:gdLst>
            <a:ahLst/>
            <a:cxnLst>
              <a:cxn ang="0">
                <a:pos x="connsiteX0" y="connsiteY0"/>
              </a:cxn>
              <a:cxn ang="0">
                <a:pos x="connsiteX1" y="connsiteY1"/>
              </a:cxn>
              <a:cxn ang="0">
                <a:pos x="connsiteX2" y="connsiteY2"/>
              </a:cxn>
              <a:cxn ang="0">
                <a:pos x="connsiteX3" y="connsiteY3"/>
              </a:cxn>
            </a:cxnLst>
            <a:rect l="l" t="t" r="r" b="b"/>
            <a:pathLst>
              <a:path w="631597" h="1133475">
                <a:moveTo>
                  <a:pt x="21997" y="0"/>
                </a:moveTo>
                <a:cubicBezTo>
                  <a:pt x="2947" y="194469"/>
                  <a:pt x="-16103" y="388938"/>
                  <a:pt x="21997" y="552450"/>
                </a:cubicBezTo>
                <a:cubicBezTo>
                  <a:pt x="60097" y="715962"/>
                  <a:pt x="148997" y="884238"/>
                  <a:pt x="250597" y="981075"/>
                </a:cubicBezTo>
                <a:cubicBezTo>
                  <a:pt x="352197" y="1077912"/>
                  <a:pt x="491897" y="1105693"/>
                  <a:pt x="631597" y="113347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a:extLst>
              <a:ext uri="{FF2B5EF4-FFF2-40B4-BE49-F238E27FC236}">
                <a16:creationId xmlns:a16="http://schemas.microsoft.com/office/drawing/2014/main" id="{A27F5375-CD6E-4C84-B020-8983B6346468}"/>
              </a:ext>
            </a:extLst>
          </p:cNvPr>
          <p:cNvCxnSpPr>
            <a:cxnSpLocks/>
            <a:endCxn id="6" idx="0"/>
          </p:cNvCxnSpPr>
          <p:nvPr/>
        </p:nvCxnSpPr>
        <p:spPr>
          <a:xfrm>
            <a:off x="4456568" y="2367403"/>
            <a:ext cx="0" cy="5652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reeform: Shape 14">
            <a:extLst>
              <a:ext uri="{FF2B5EF4-FFF2-40B4-BE49-F238E27FC236}">
                <a16:creationId xmlns:a16="http://schemas.microsoft.com/office/drawing/2014/main" id="{807F3407-608D-4CE8-A67F-89125307C68F}"/>
              </a:ext>
            </a:extLst>
          </p:cNvPr>
          <p:cNvSpPr/>
          <p:nvPr/>
        </p:nvSpPr>
        <p:spPr>
          <a:xfrm>
            <a:off x="4426477" y="2567427"/>
            <a:ext cx="857011" cy="2076451"/>
          </a:xfrm>
          <a:custGeom>
            <a:avLst/>
            <a:gdLst>
              <a:gd name="connsiteX0" fmla="*/ 5400 w 857011"/>
              <a:gd name="connsiteY0" fmla="*/ 2511131 h 2886316"/>
              <a:gd name="connsiteX1" fmla="*/ 33975 w 857011"/>
              <a:gd name="connsiteY1" fmla="*/ 2720681 h 2886316"/>
              <a:gd name="connsiteX2" fmla="*/ 262575 w 857011"/>
              <a:gd name="connsiteY2" fmla="*/ 2882606 h 2886316"/>
              <a:gd name="connsiteX3" fmla="*/ 653100 w 857011"/>
              <a:gd name="connsiteY3" fmla="*/ 2558756 h 2886316"/>
              <a:gd name="connsiteX4" fmla="*/ 843600 w 857011"/>
              <a:gd name="connsiteY4" fmla="*/ 1853906 h 2886316"/>
              <a:gd name="connsiteX5" fmla="*/ 815025 w 857011"/>
              <a:gd name="connsiteY5" fmla="*/ 834731 h 2886316"/>
              <a:gd name="connsiteX6" fmla="*/ 605475 w 857011"/>
              <a:gd name="connsiteY6" fmla="*/ 82256 h 2886316"/>
              <a:gd name="connsiteX7" fmla="*/ 224475 w 857011"/>
              <a:gd name="connsiteY7" fmla="*/ 25106 h 2886316"/>
              <a:gd name="connsiteX8" fmla="*/ 62550 w 857011"/>
              <a:gd name="connsiteY8" fmla="*/ 129881 h 288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011" h="2886316">
                <a:moveTo>
                  <a:pt x="5400" y="2511131"/>
                </a:moveTo>
                <a:cubicBezTo>
                  <a:pt x="-1744" y="2584950"/>
                  <a:pt x="-8888" y="2658769"/>
                  <a:pt x="33975" y="2720681"/>
                </a:cubicBezTo>
                <a:cubicBezTo>
                  <a:pt x="76838" y="2782594"/>
                  <a:pt x="159388" y="2909593"/>
                  <a:pt x="262575" y="2882606"/>
                </a:cubicBezTo>
                <a:cubicBezTo>
                  <a:pt x="365762" y="2855619"/>
                  <a:pt x="556263" y="2730206"/>
                  <a:pt x="653100" y="2558756"/>
                </a:cubicBezTo>
                <a:cubicBezTo>
                  <a:pt x="749938" y="2387306"/>
                  <a:pt x="816613" y="2141243"/>
                  <a:pt x="843600" y="1853906"/>
                </a:cubicBezTo>
                <a:cubicBezTo>
                  <a:pt x="870588" y="1566568"/>
                  <a:pt x="854713" y="1130006"/>
                  <a:pt x="815025" y="834731"/>
                </a:cubicBezTo>
                <a:cubicBezTo>
                  <a:pt x="775338" y="539456"/>
                  <a:pt x="703900" y="217193"/>
                  <a:pt x="605475" y="82256"/>
                </a:cubicBezTo>
                <a:cubicBezTo>
                  <a:pt x="507050" y="-52681"/>
                  <a:pt x="314963" y="17168"/>
                  <a:pt x="224475" y="25106"/>
                </a:cubicBezTo>
                <a:cubicBezTo>
                  <a:pt x="133988" y="33043"/>
                  <a:pt x="98269" y="81462"/>
                  <a:pt x="62550" y="129881"/>
                </a:cubicBez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34DA9125-E53E-4E3F-9602-FC0011DAEF7C}"/>
              </a:ext>
            </a:extLst>
          </p:cNvPr>
          <p:cNvSpPr txBox="1"/>
          <p:nvPr/>
        </p:nvSpPr>
        <p:spPr>
          <a:xfrm>
            <a:off x="4051984" y="3087265"/>
            <a:ext cx="942663" cy="307777"/>
          </a:xfrm>
          <a:prstGeom prst="rect">
            <a:avLst/>
          </a:prstGeom>
          <a:noFill/>
        </p:spPr>
        <p:txBody>
          <a:bodyPr wrap="square" rtlCol="0">
            <a:spAutoFit/>
          </a:bodyPr>
          <a:lstStyle/>
          <a:p>
            <a:r>
              <a:rPr lang="en-GB" sz="1400" dirty="0"/>
              <a:t>Hungry?</a:t>
            </a:r>
          </a:p>
        </p:txBody>
      </p:sp>
      <p:sp>
        <p:nvSpPr>
          <p:cNvPr id="18" name="TextBox 17">
            <a:extLst>
              <a:ext uri="{FF2B5EF4-FFF2-40B4-BE49-F238E27FC236}">
                <a16:creationId xmlns:a16="http://schemas.microsoft.com/office/drawing/2014/main" id="{3CFA98A2-D2A4-4D63-B0FB-DF5D289C0E28}"/>
              </a:ext>
            </a:extLst>
          </p:cNvPr>
          <p:cNvSpPr txBox="1"/>
          <p:nvPr/>
        </p:nvSpPr>
        <p:spPr>
          <a:xfrm>
            <a:off x="3765739" y="3281024"/>
            <a:ext cx="612559" cy="369332"/>
          </a:xfrm>
          <a:prstGeom prst="rect">
            <a:avLst/>
          </a:prstGeom>
          <a:noFill/>
        </p:spPr>
        <p:txBody>
          <a:bodyPr wrap="square" rtlCol="0">
            <a:spAutoFit/>
          </a:bodyPr>
          <a:lstStyle/>
          <a:p>
            <a:r>
              <a:rPr lang="en-GB" dirty="0"/>
              <a:t>yes</a:t>
            </a:r>
          </a:p>
        </p:txBody>
      </p:sp>
      <p:sp>
        <p:nvSpPr>
          <p:cNvPr id="19" name="TextBox 18">
            <a:extLst>
              <a:ext uri="{FF2B5EF4-FFF2-40B4-BE49-F238E27FC236}">
                <a16:creationId xmlns:a16="http://schemas.microsoft.com/office/drawing/2014/main" id="{9187D52F-E35C-4EA0-ADD6-927A98453879}"/>
              </a:ext>
            </a:extLst>
          </p:cNvPr>
          <p:cNvSpPr txBox="1"/>
          <p:nvPr/>
        </p:nvSpPr>
        <p:spPr>
          <a:xfrm>
            <a:off x="4727154" y="3281024"/>
            <a:ext cx="449154" cy="369332"/>
          </a:xfrm>
          <a:prstGeom prst="rect">
            <a:avLst/>
          </a:prstGeom>
          <a:noFill/>
        </p:spPr>
        <p:txBody>
          <a:bodyPr wrap="square" rtlCol="0">
            <a:spAutoFit/>
          </a:bodyPr>
          <a:lstStyle/>
          <a:p>
            <a:r>
              <a:rPr lang="en-GB" dirty="0"/>
              <a:t>no</a:t>
            </a:r>
          </a:p>
        </p:txBody>
      </p:sp>
      <p:sp>
        <p:nvSpPr>
          <p:cNvPr id="20" name="Oval 19">
            <a:extLst>
              <a:ext uri="{FF2B5EF4-FFF2-40B4-BE49-F238E27FC236}">
                <a16:creationId xmlns:a16="http://schemas.microsoft.com/office/drawing/2014/main" id="{958DCC63-5868-4304-81A8-4D29FA536385}"/>
              </a:ext>
            </a:extLst>
          </p:cNvPr>
          <p:cNvSpPr/>
          <p:nvPr/>
        </p:nvSpPr>
        <p:spPr>
          <a:xfrm>
            <a:off x="3653509" y="3690226"/>
            <a:ext cx="381000" cy="3810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Diamond 20">
            <a:extLst>
              <a:ext uri="{FF2B5EF4-FFF2-40B4-BE49-F238E27FC236}">
                <a16:creationId xmlns:a16="http://schemas.microsoft.com/office/drawing/2014/main" id="{35B32C7E-5FDE-406F-BCE6-737537766D09}"/>
              </a:ext>
            </a:extLst>
          </p:cNvPr>
          <p:cNvSpPr/>
          <p:nvPr/>
        </p:nvSpPr>
        <p:spPr>
          <a:xfrm>
            <a:off x="9845200" y="2226640"/>
            <a:ext cx="1225118" cy="603682"/>
          </a:xfrm>
          <a:prstGeom prst="diamond">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Connector 23">
            <a:extLst>
              <a:ext uri="{FF2B5EF4-FFF2-40B4-BE49-F238E27FC236}">
                <a16:creationId xmlns:a16="http://schemas.microsoft.com/office/drawing/2014/main" id="{E129E1AD-6DDD-43B5-9DD9-BCFA9A11521E}"/>
              </a:ext>
            </a:extLst>
          </p:cNvPr>
          <p:cNvCxnSpPr>
            <a:cxnSpLocks/>
            <a:stCxn id="29" idx="0"/>
            <a:endCxn id="21" idx="0"/>
          </p:cNvCxnSpPr>
          <p:nvPr/>
        </p:nvCxnSpPr>
        <p:spPr>
          <a:xfrm>
            <a:off x="10443895" y="1737540"/>
            <a:ext cx="13864" cy="4891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4EBC147-253A-4E46-B6D2-FDC831021073}"/>
              </a:ext>
            </a:extLst>
          </p:cNvPr>
          <p:cNvSpPr txBox="1"/>
          <p:nvPr/>
        </p:nvSpPr>
        <p:spPr>
          <a:xfrm>
            <a:off x="10053175" y="2381250"/>
            <a:ext cx="942663" cy="307777"/>
          </a:xfrm>
          <a:prstGeom prst="rect">
            <a:avLst/>
          </a:prstGeom>
          <a:noFill/>
        </p:spPr>
        <p:txBody>
          <a:bodyPr wrap="square" rtlCol="0">
            <a:spAutoFit/>
          </a:bodyPr>
          <a:lstStyle/>
          <a:p>
            <a:pPr algn="ctr"/>
            <a:r>
              <a:rPr lang="en-GB" sz="1400" dirty="0"/>
              <a:t>Full?</a:t>
            </a:r>
          </a:p>
        </p:txBody>
      </p:sp>
      <p:sp>
        <p:nvSpPr>
          <p:cNvPr id="27" name="TextBox 26">
            <a:extLst>
              <a:ext uri="{FF2B5EF4-FFF2-40B4-BE49-F238E27FC236}">
                <a16:creationId xmlns:a16="http://schemas.microsoft.com/office/drawing/2014/main" id="{763E0CC4-3BBE-476C-A3DA-789E429794EC}"/>
              </a:ext>
            </a:extLst>
          </p:cNvPr>
          <p:cNvSpPr txBox="1"/>
          <p:nvPr/>
        </p:nvSpPr>
        <p:spPr>
          <a:xfrm>
            <a:off x="9397163" y="2395065"/>
            <a:ext cx="612559" cy="369332"/>
          </a:xfrm>
          <a:prstGeom prst="rect">
            <a:avLst/>
          </a:prstGeom>
          <a:noFill/>
        </p:spPr>
        <p:txBody>
          <a:bodyPr wrap="square" rtlCol="0">
            <a:spAutoFit/>
          </a:bodyPr>
          <a:lstStyle/>
          <a:p>
            <a:r>
              <a:rPr lang="en-GB" dirty="0"/>
              <a:t>yes</a:t>
            </a:r>
          </a:p>
        </p:txBody>
      </p:sp>
      <p:sp>
        <p:nvSpPr>
          <p:cNvPr id="28" name="TextBox 27">
            <a:extLst>
              <a:ext uri="{FF2B5EF4-FFF2-40B4-BE49-F238E27FC236}">
                <a16:creationId xmlns:a16="http://schemas.microsoft.com/office/drawing/2014/main" id="{8545DC66-4970-4BA6-A61B-402075FF64DE}"/>
              </a:ext>
            </a:extLst>
          </p:cNvPr>
          <p:cNvSpPr txBox="1"/>
          <p:nvPr/>
        </p:nvSpPr>
        <p:spPr>
          <a:xfrm>
            <a:off x="11042190" y="2384807"/>
            <a:ext cx="449154" cy="369332"/>
          </a:xfrm>
          <a:prstGeom prst="rect">
            <a:avLst/>
          </a:prstGeom>
          <a:noFill/>
        </p:spPr>
        <p:txBody>
          <a:bodyPr wrap="square" rtlCol="0">
            <a:spAutoFit/>
          </a:bodyPr>
          <a:lstStyle/>
          <a:p>
            <a:r>
              <a:rPr lang="en-GB" dirty="0"/>
              <a:t>no</a:t>
            </a:r>
          </a:p>
        </p:txBody>
      </p:sp>
      <p:cxnSp>
        <p:nvCxnSpPr>
          <p:cNvPr id="3" name="Straight Arrow Connector 2">
            <a:extLst>
              <a:ext uri="{FF2B5EF4-FFF2-40B4-BE49-F238E27FC236}">
                <a16:creationId xmlns:a16="http://schemas.microsoft.com/office/drawing/2014/main" id="{11C00BBD-3E5A-4903-BC25-8E0DFD383404}"/>
              </a:ext>
            </a:extLst>
          </p:cNvPr>
          <p:cNvCxnSpPr>
            <a:stCxn id="21" idx="1"/>
          </p:cNvCxnSpPr>
          <p:nvPr/>
        </p:nvCxnSpPr>
        <p:spPr>
          <a:xfrm>
            <a:off x="9845200" y="2528481"/>
            <a:ext cx="0" cy="264359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25EF24B9-7FC3-48E5-9ED6-A077B3818715}"/>
              </a:ext>
            </a:extLst>
          </p:cNvPr>
          <p:cNvSpPr/>
          <p:nvPr/>
        </p:nvSpPr>
        <p:spPr>
          <a:xfrm>
            <a:off x="10253395" y="1737540"/>
            <a:ext cx="381000" cy="3810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31010D0E-0244-4692-804F-40E91CA26791}"/>
              </a:ext>
            </a:extLst>
          </p:cNvPr>
          <p:cNvCxnSpPr>
            <a:cxnSpLocks/>
          </p:cNvCxnSpPr>
          <p:nvPr/>
        </p:nvCxnSpPr>
        <p:spPr>
          <a:xfrm>
            <a:off x="11068467" y="2517444"/>
            <a:ext cx="21592" cy="22500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306738E4-6889-4160-AF65-00E44509CCA5}"/>
              </a:ext>
            </a:extLst>
          </p:cNvPr>
          <p:cNvSpPr/>
          <p:nvPr/>
        </p:nvSpPr>
        <p:spPr>
          <a:xfrm>
            <a:off x="10477500" y="2004820"/>
            <a:ext cx="1375000" cy="3016290"/>
          </a:xfrm>
          <a:custGeom>
            <a:avLst/>
            <a:gdLst>
              <a:gd name="connsiteX0" fmla="*/ 600075 w 1375000"/>
              <a:gd name="connsiteY0" fmla="*/ 2738630 h 3016290"/>
              <a:gd name="connsiteX1" fmla="*/ 685800 w 1375000"/>
              <a:gd name="connsiteY1" fmla="*/ 2900555 h 3016290"/>
              <a:gd name="connsiteX2" fmla="*/ 1019175 w 1375000"/>
              <a:gd name="connsiteY2" fmla="*/ 2995805 h 3016290"/>
              <a:gd name="connsiteX3" fmla="*/ 1295400 w 1375000"/>
              <a:gd name="connsiteY3" fmla="*/ 2490980 h 3016290"/>
              <a:gd name="connsiteX4" fmla="*/ 1371600 w 1375000"/>
              <a:gd name="connsiteY4" fmla="*/ 1481330 h 3016290"/>
              <a:gd name="connsiteX5" fmla="*/ 1209675 w 1375000"/>
              <a:gd name="connsiteY5" fmla="*/ 347855 h 3016290"/>
              <a:gd name="connsiteX6" fmla="*/ 628650 w 1375000"/>
              <a:gd name="connsiteY6" fmla="*/ 4955 h 3016290"/>
              <a:gd name="connsiteX7" fmla="*/ 0 w 1375000"/>
              <a:gd name="connsiteY7" fmla="*/ 176405 h 301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5000" h="3016290">
                <a:moveTo>
                  <a:pt x="600075" y="2738630"/>
                </a:moveTo>
                <a:cubicBezTo>
                  <a:pt x="608012" y="2798161"/>
                  <a:pt x="615950" y="2857692"/>
                  <a:pt x="685800" y="2900555"/>
                </a:cubicBezTo>
                <a:cubicBezTo>
                  <a:pt x="755650" y="2943418"/>
                  <a:pt x="917575" y="3064068"/>
                  <a:pt x="1019175" y="2995805"/>
                </a:cubicBezTo>
                <a:cubicBezTo>
                  <a:pt x="1120775" y="2927542"/>
                  <a:pt x="1236663" y="2743392"/>
                  <a:pt x="1295400" y="2490980"/>
                </a:cubicBezTo>
                <a:cubicBezTo>
                  <a:pt x="1354137" y="2238568"/>
                  <a:pt x="1385887" y="1838517"/>
                  <a:pt x="1371600" y="1481330"/>
                </a:cubicBezTo>
                <a:cubicBezTo>
                  <a:pt x="1357313" y="1124143"/>
                  <a:pt x="1333500" y="593917"/>
                  <a:pt x="1209675" y="347855"/>
                </a:cubicBezTo>
                <a:cubicBezTo>
                  <a:pt x="1085850" y="101793"/>
                  <a:pt x="830262" y="33530"/>
                  <a:pt x="628650" y="4955"/>
                </a:cubicBezTo>
                <a:cubicBezTo>
                  <a:pt x="427038" y="-23620"/>
                  <a:pt x="213519" y="76392"/>
                  <a:pt x="0" y="176405"/>
                </a:cubicBez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155DF369-0DCA-4AC0-9AB2-071D6BB9C3D8}"/>
              </a:ext>
            </a:extLst>
          </p:cNvPr>
          <p:cNvSpPr/>
          <p:nvPr/>
        </p:nvSpPr>
        <p:spPr>
          <a:xfrm>
            <a:off x="10952922" y="4399601"/>
            <a:ext cx="247650" cy="2476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955441C3-BEAC-4888-9329-D5B482B7910E}"/>
              </a:ext>
            </a:extLst>
          </p:cNvPr>
          <p:cNvSpPr/>
          <p:nvPr/>
        </p:nvSpPr>
        <p:spPr>
          <a:xfrm>
            <a:off x="10952922" y="3900056"/>
            <a:ext cx="247650" cy="2476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0ABEE716-447D-4C7A-A884-D1E95FC717CD}"/>
              </a:ext>
            </a:extLst>
          </p:cNvPr>
          <p:cNvSpPr/>
          <p:nvPr/>
        </p:nvSpPr>
        <p:spPr>
          <a:xfrm>
            <a:off x="10933872" y="3400511"/>
            <a:ext cx="247650" cy="2476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61E1A876-EC88-4F49-BF85-13887160F52C}"/>
              </a:ext>
            </a:extLst>
          </p:cNvPr>
          <p:cNvSpPr/>
          <p:nvPr/>
        </p:nvSpPr>
        <p:spPr>
          <a:xfrm>
            <a:off x="10943397" y="2900256"/>
            <a:ext cx="247650" cy="2476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8A9DE762-0EC8-4CC3-A946-F609574154E1}"/>
              </a:ext>
            </a:extLst>
          </p:cNvPr>
          <p:cNvSpPr txBox="1"/>
          <p:nvPr/>
        </p:nvSpPr>
        <p:spPr>
          <a:xfrm>
            <a:off x="1100090" y="-8651"/>
            <a:ext cx="8878411" cy="874351"/>
          </a:xfrm>
          <a:prstGeom prst="rect">
            <a:avLst/>
          </a:prstGeom>
          <a:solidFill>
            <a:srgbClr val="0070C0"/>
          </a:solidFill>
        </p:spPr>
        <p:txBody>
          <a:bodyPr wrap="square" rtlCol="0" anchor="ctr" anchorCtr="0">
            <a:noAutofit/>
          </a:bodyPr>
          <a:lstStyle/>
          <a:p>
            <a:r>
              <a:rPr lang="en-GB" sz="4400" dirty="0">
                <a:solidFill>
                  <a:schemeClr val="bg1"/>
                </a:solidFill>
              </a:rPr>
              <a:t>Two Parts Call Procedure &amp; Procedure </a:t>
            </a:r>
          </a:p>
        </p:txBody>
      </p:sp>
    </p:spTree>
    <p:extLst>
      <p:ext uri="{BB962C8B-B14F-4D97-AF65-F5344CB8AC3E}">
        <p14:creationId xmlns:p14="http://schemas.microsoft.com/office/powerpoint/2010/main" val="40128084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1200</Words>
  <Application>Microsoft Office PowerPoint</Application>
  <PresentationFormat>Widescreen</PresentationFormat>
  <Paragraphs>228</Paragraphs>
  <Slides>18</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Times New Roman</vt:lpstr>
      <vt:lpstr>Wingdings</vt:lpstr>
      <vt:lpstr>Office Theme</vt:lpstr>
      <vt:lpstr> Simple Procedures</vt:lpstr>
      <vt:lpstr>PowerPoint Presentation</vt:lpstr>
      <vt:lpstr>PowerPoint Presentation</vt:lpstr>
      <vt:lpstr>Training a dog to beg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Terms of use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Conditional Selection</dc:title>
  <dc:creator>Philip Bagge</dc:creator>
  <cp:lastModifiedBy>Philip Bagge</cp:lastModifiedBy>
  <cp:revision>19</cp:revision>
  <dcterms:created xsi:type="dcterms:W3CDTF">2018-06-25T09:53:29Z</dcterms:created>
  <dcterms:modified xsi:type="dcterms:W3CDTF">2023-01-03T14:45:53Z</dcterms:modified>
</cp:coreProperties>
</file>