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57" r:id="rId4"/>
    <p:sldId id="258" r:id="rId5"/>
    <p:sldId id="259" r:id="rId6"/>
    <p:sldId id="260" r:id="rId7"/>
    <p:sldId id="261" r:id="rId8"/>
    <p:sldId id="262" r:id="rId9"/>
    <p:sldId id="263" r:id="rId10"/>
    <p:sldId id="264" r:id="rId11"/>
    <p:sldId id="265" r:id="rId12"/>
    <p:sldId id="268" r:id="rId13"/>
    <p:sldId id="269" r:id="rId14"/>
    <p:sldId id="267" r:id="rId15"/>
    <p:sldId id="266" r:id="rId16"/>
    <p:sldId id="270" r:id="rId17"/>
    <p:sldId id="271" r:id="rId18"/>
    <p:sldId id="272" r:id="rId19"/>
    <p:sldId id="273" r:id="rId20"/>
    <p:sldId id="274" r:id="rId21"/>
    <p:sldId id="275" r:id="rId22"/>
    <p:sldId id="276" r:id="rId23"/>
    <p:sldId id="278" r:id="rId24"/>
    <p:sldId id="553"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E7878E-674F-47E6-9D7B-2A04F6C08645}" v="13" dt="2023-01-03T10:13:18.90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522" autoAdjust="0"/>
    <p:restoredTop sz="94660"/>
  </p:normalViewPr>
  <p:slideViewPr>
    <p:cSldViewPr snapToGrid="0">
      <p:cViewPr varScale="1">
        <p:scale>
          <a:sx n="86" d="100"/>
          <a:sy n="86" d="100"/>
        </p:scale>
        <p:origin x="446" y="58"/>
      </p:cViewPr>
      <p:guideLst/>
    </p:cSldViewPr>
  </p:slideViewPr>
  <p:notesTextViewPr>
    <p:cViewPr>
      <p:scale>
        <a:sx n="1" d="1"/>
        <a:sy n="1" d="1"/>
      </p:scale>
      <p:origin x="0" y="0"/>
    </p:cViewPr>
  </p:notesTextViewPr>
  <p:sorterViewPr>
    <p:cViewPr>
      <p:scale>
        <a:sx n="44" d="100"/>
        <a:sy n="44"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2-30T08:38:02.217"/>
    </inkml:context>
    <inkml:brush xml:id="br0">
      <inkml:brushProperty name="width" value="0.2" units="cm"/>
      <inkml:brushProperty name="height" value="0.2" units="cm"/>
      <inkml:brushProperty name="ignorePressure" value="1"/>
    </inkml:brush>
  </inkml:definitions>
  <inkml:trace contextRef="#ctx0" brushRef="#br0">56 1,'0'59,"0"64,2-107,1-1,4 17,-4-19,0 1,2 27,-4-29,1 0,0 1,4 13,-3-13,0-1,-2 0,2 15,-2-19,0 8,0 0,3 17,-1-11,-1 0,-1 0,-2 41,0-15,1 773,0-806,-5 27,2-27,0 27,3 11,0 38,-5-48,2-27,0 29,3-34,0 14,-1 0,-4 31,2-36,1 30,1-32,0 1,-3 20,-8 40,9-58,2 1,-1-1,3 41,0-15,0-5,-2 50,-4-56,3-27,1 1,-2 13,4 26,-2 19,-8-7,8 50,0 4,-4-72,3-27,-2 29,4-34,-1 0,-3 14,2-14,-1 24,2-19,-4 23,3-23,-2 28,4 594,0-288,1-341,0 1,0-1,2 10,-1-9,0 0,0 13,-1-11,3 22,-1-23,-2 1,1 13,-1 393,-2-201,2-204,0 0,0-1,7 25,-5-23,0 0,1 25,-2-15,-1-2,2 0,6 28,-2-21,6 59,-11-70,6 24,-5-27,0 1,1 23,-3-31,0 0,1 0,-1-1,1 1,0 0,0-1,1 0,4 10,-4-8,1 1,-2-1,3 16,-3-12,6 17,28 66,-16-34,-9-37,15 25,2 1,-21-35,14 20,-17-30,1 1,0-2,0 1,0 0,9 7,-10-10,0 1,0 0,4 6,-5-7,0 1,1 0,-1-1,7 5,8 6,-13-11,-1 0,1 1,-1-1,1-1,-1 1,1-1,0 0,0-1,0 1,6 0,24 4,-24-4,19 3,-17-4,18 4,-18-2,18 0,244-2,-134-2,-127 0,-2-1,1 0,18-6,-17 4,1 0,18-1,-28 4,1 0,0 0,0-1,-1 0,7-4,-5 4,-1-1,1 0,9-1,-7 2,0-1,0 0,-1-1,0 0,1-1,-1 0,0 0,8-9,20-11,-30 21,0 0,-1-1,0 1,1-1,7-10,-2 3,22-19,-25 25,-1-1,0 0,0 0,0-1,0 0,-1 0,7-12,-5 6,16-23,3-6,-3 5,-17 27,0 0,0 0,-1 0,9-23,16-44,8-20,-5 14,-28 66,37-94,-34 91,-2 5,1 1,-2-2,8-32,-12 42,0 0,0 1,1-1,5-10,-4 10,-1-1,5-12,-1-1,0 0,18-33,-18 38,1 3,-2-1,0 1,10-28,-4 2,-8 25,1-1,4-24,-4 16,0 0,2 0,10-27,4-9,6-33,-21 73,-1-1,0 0,-1 0,-1 0,2-41,-5-347,-1 173,0 217,0 1,-4-17,2 14,-2-9,3 19,0-1,-1-22,2 12,-1 0,-8-36,2 13,4 24,-8-25,8 33,1-1,0 1,0-1,1 0,-1-20,3 12,-2 1,1 0,-2-1,-5-22,4 26,-1-3,-5-37,-1-9,1 5,8 50,-1 0,0 0,-6-19,4 17,1 0,-2-15,3 17,-6-19,-1-6,-5-21,9 37,-6-33,-4-28,7 44,6 26,0 1,-8-19,-4-12,9 20,-13-31,-18-22,2 3,-24-48,30 54,-21-31,24 48,5 11,3 8,11 17,-17-21,16 23,1-1,-10-15,9 13,0 0,-1 0,-1 2,-15-17,11 14,-20-28,24 28,-1 1,-1 1,-21-19,4 5,20 18,1 0,-1 1,-1 1,1 0,-1 0,0 1,-14-5,-32-15,25 10,25 11,-1 0,0 1,0 0,-1 0,-13-2,14 4,1-1,0 1,-1-1,-8-5,-3-1,-10 0,19 6,1 0,-10-4,-3-4,-65-25,75 32,-2-2,-1 1,0 1,0 0,-19 0,-12 3,-52 1,93 0,1 0,-1 0,1 0,-1 0,1 1,0 0,0-1,-1 1,1 0,-4 5,-3 3,-14 17,12-13,5-4,-1 0,2 0,0 1,0 0,-5 14,4-9,-15 25,-56 77,71-107</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2-30T08:38:02.218"/>
    </inkml:context>
    <inkml:brush xml:id="br0">
      <inkml:brushProperty name="width" value="0.2" units="cm"/>
      <inkml:brushProperty name="height" value="0.2" units="cm"/>
      <inkml:brushProperty name="ignorePressure" value="1"/>
    </inkml:brush>
  </inkml:definitions>
  <inkml:trace contextRef="#ctx0" brushRef="#br0">129 1,'-1'0,"0"1,0-1,0 0,0 1,0-1,1 0,-1 1,0-1,1 1,-1-1,0 1,1 0,-1-1,0 1,1 0,-1-1,0 1,1 1,0-2,-1 1,0 1,-8 24,7-20,-26 106,25-100,-9 29,0-4,8-22,-1-1,-9 20,7-18,-7 21,14-36,-1 1,1-1,-1 0,1 1,0-1,-1 0,1 0,0 1,0-1,0 1,0-1,0 0,0 1,0-1,1 0,-1 0,0 1,1-1,-1 0,1 1,0 0,0-1,0 0,0 1,0-2,0 1,0 0,1 0,-2 0,2-1,-1 1,0-1,1 1,-1-1,0 0,1 1,-1-1,0 0,3 0,24 1,35-5,-28-2,-21 4,24-2,159 4,-188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2-30T08:38:02.219"/>
    </inkml:context>
    <inkml:brush xml:id="br0">
      <inkml:brushProperty name="width" value="0.2" units="cm"/>
      <inkml:brushProperty name="height" value="0.2" units="cm"/>
      <inkml:brushProperty name="ignorePressure" value="1"/>
    </inkml:brush>
  </inkml:definitions>
  <inkml:trace contextRef="#ctx0" brushRef="#br0">179 458,'-1'1,"-1"0,1 1,-1-1,0 0,1 0,-1 0,1 0,-1 0,0-1,0 1,0-1,1 0,-1 1,0-1,0 0,0 0,0 0,1 0,-4-1,1 0,0 0,1 0,-1-1,1 1,-1-1,1 0,-1 0,-4-4,-1-3,2-1,-1 1,1-1,-9-16,6 11,5 4,-1 1,1-1,0-1,1 0,0 1,0-1,1-1,0 1,1 0,0-1,1 0,1 1,0-22,0 31,1 0,-1 0,1 0,0 0,0 1,0-2,0 2,0-1,1 1,-1-1,4-4,2-2,14-14,-6 7,1-3,-9 10,1-1,17-15,-19 22,-1-1,1 1,0 1,0 0,0-1,1 2,-1-1,0 1,13 0,18-5,-17 3,-1 1,1 0,29 4,-8-1,-36-1,0-1,0 1,-1 1,1-1,0 1,8 2,-11-2,-1-1,1 1,-2 0,2 0,-1 0,0 0,0 0,1 0,-1 0,0 1,0-1,0 1,0-1,-1 0,1 1,0-1,0 1,-1 0,1-1,-1 1,0 0,1-1,-1 3,11 90,-10-82,4 22,-3-24,0 0,0 14,-2-2,1-4,-1 1,0 0,-3 20,1-32,1-1,-1 1,0-1,0 0,-1 0,1 0,-1-1,0 1,-5 6,2-5,1 0,-2 1,1-2,0 0,-11 9,4-7,-1 0,-22 9,1 0,23-11,0-1,0 0,0-1,-1-1,1 0,-1-1,1-1,-1 0,-20-2,29 0,-1 1,0-1,1-1,-1 0,1 1,-1-1,1 0,0-1,0 0,0 1,0-1,0-1,0 1,-5-8,2 1,2 3,-1-1,-6-13,10 18,1-1,0 0,0 0,0 0,0 0,0 0,0 0,1-1,-1-4,2-147,-1 151,0 0,1 1,0-1,0 1,0-1,0 1,3-8,15-29,-8 18,7-8,-7 13,-10 16,0 1,0-2,1 2,-1-1,1 0,-1 1,1 0,0-1,0 0,-1 1,1 0,0 0,0 0,2 0,3-2,-1 2,0 0,9 0,10-1,1-3,-1 2,1 2,41 3,-60-2,0 1,0 0,12 5,-18-6,1 1,-1-1,0 1,1 0,-1 0,0-1,0 2,1-1,-1 0,0 0,0 0,0 0,0 0,0 1,0-1,0 1,0-1,-1 1,1-1,-1 0,1 1,0 0,0 3,0 9,-1 0,-1 28,0-8,0-23,-1 0,0 0,0 1,-1-2,0 1,-6 15,4-14,3-8,0 1,0-1,-1 0,1 1,-1-1,0 0,0-1,0 1,-1-1,1 1,-1-2,0 2,0-2,0 0,0 1,0-1,0 0,0-1,0 1,0-1,-8 1,-7 2,4-2,-28 3,34-4,0 0,-13 3,13-1,-19 1,22-4,1 0,-1 0,0-1,0 1,-11-5,14 3,-1 1,1-1,0 0,-1-1,1 1,0 0,0-1,0 0,1 0,-4-5,2 4,2 0,0 0,-1 0,1 0,0-1,0 1,0-1,1 0,-1 1,1-2,0 2,-1-10,2 11,0 0,0-1,0 1,0 0,1 0,-1 0,1-1,0 1,-1 0,1 0,1 0,-1 0,0 0,0 0,1 0,0 1,-1-1,1 0,0 1,2-3,10-8,25-17,7-7,-36 30,0-1,17-9,-15 9,-5 4,0 0,1 1,-1 1,1-1,-1 1,14-2,48 2,-54 2,-13 0,-1 0,1 0,-1 1,1-1,0 0,-1 0,1 1,-1-1,1 1,-1 0,0-1,1 1,0 0,1 2,-2-2,0 1,0-1,0 0,-1 1,1 0,0-1,-1 1,1-1,-1 1,1-1,-1 1,0 0,0 0,1-1,-1 1,0 2,1 16,-1-1,-1 1,-3 28,3-44,0 1,-1-1,1 1,-1-1,1 0,-1 0,0 0,-1 0,1 0,-1-1,1 1,-5 4,-4 3,0-1,-14 10,-5 3,21-15,-1-1,0-1,0 0,0-1,-13 5,13-8,0 0,-1 0,1-1,-1 0,0-1,-11-2,-9 1,18 1,6 0,0 0,-1 0,1 0,-11-4,17 4,0 0,-1-1,0 0,1 0,0 1,-1-1,1 0,-1 0,1 0,0 0,0 0,0 0,0-1,0 1,-1-1,1 1,1-1,-1 1,0-1,0 0,1 1,-1-1,1 1,-1-1,1 0,-1-2,0-9,0-1,1 0,1-17,1-2,-2 29,0 1,0-1,0 1,1-1,-1 1,1-1,-1 1,2 0,-1-1,0 1,0 0,1 0,-1 0,1 0,-1 0,1 0,0 0,0 1,0 0,0-1,0 1,1 0,-1 0,5-3,0 1,1-1,-1 2,1-1,0 1,1 1,-1 0,0 0,12-1,-6 1,22-8,-26 6,1 1,0 1,17-2,-10 3,-7 0,0 1,-1 0,1 1,14 3,-23-4,0 1,0 0,0 0,-1 1,2-1,-2 0,1 0,0 1,-1-1,1 1,-1 0,1 0,-1 0,0-1,0 1,1 1,-1-1,-1 0,1 0,0 1,0-1,0 0,-1 0,1 5,0-4,-1 1,0-1,0 1,0 0,0-1,0 0,-1 1,1-1,-1 1,1-1,-1 0,0 1,-1-1,1 0,0 0,-4 6,-1-1,-1 0,-1-1,0 1,0-2,0 1,-17 9,17-12,0 0,-15 4,-3 2,21-7,-1-1,0 0,0-1,1 0,-2 0,2 0,-2 0,1-1,-9-2,12 2,1-1,0 1,0-1,0 0,-1 0,1 1,0-2,0 1,0 0,0-1,0 1,1-1,-1 1,0-1,0 0,1 0,-1 0,1 0,-1 0,1-1,0 1,0-1,0 1,0-1,0 1,1-1,-2-4,1 2,1-1,-1 0,0 1,1-1,0 1,1-1,0-6,0 9,-1 1,0 0,1 0,0-1,0 1,0 0,-1 0,2 0,-1 0,0 0,0 0,1 1,-1-1,0 0,1 0,-1 1,1 0,0 0,2-2,18-11,-15 9,0 0,1 1,0 0,15-5,-7 4,1 2,-1 0,1 1,-1 1,22 2,-36-1,0 1,1-1,-1 1,0 0,0 0,0 0,1 0,-1 1,0-1,0 0,0 1,-1 0,1 0,0 0,-1 0,1-1,-1 2,1-1,1 3,-2-2,0-1,-1-1,1 1,0 1,-1-1,1 0,-1 0,1 0,-1 0,0 1,0-1,0 0,0 0,0 0,0 0,0 1,-1-1,1 0,-1 0,0 0,1 0,-1 0,0 0,-2 3,0-1,1 0,-1 0,-1-1,1 0,-1 0,1 1,-1-2,0 1,1-1,-1 0,0 0,-1 0,1-1,0 1,0-1,-1 0,-3 0,-5 1,11-1,1 0,-1-1,0 0,0 1,0-1,0 0,0 0,0 0,0 0,1 0,-2-1,2 1,-1 0,0-1,0 0,1 0,-1 1,0-1,0 0,0-1,1 1,-1-1,-1 0,1-1,0 0,0 1,1-1,-1 1,0-1,1 0,-1 0,1-1,0 1,-1-4,1 6,1 0,0 0,-1 0,1 0,0 0,0 0,0 0,0 0,0 0,0 0,0 0,0 0,1 0,-1 0,0 0,0-1,1 1,-1 0,1 0,-1 1,0-1,1 0,-1 0,1 0,0 1,-1-2,1 2,-1-1,1 0,0 1,0-1,0 1,-1-1,1 1,0-1,1 0,7-1,0 0,0 0,1 1,-1 1,0 0,17 2,0-1,-10-1,-7 0,-1 0,17 4,-25-4,0 0,1 0,-1 0,0 0,1 0,-1 0,0 0,1 0,-1 1,1-1,-1 0,0 0,0 0,1 1,-1-1,0 0,1 0,-1 1,0-1,1 0,-1 1,0-1,0 0,1 1,-1-1,0 0,0 1,0-1,0 1,0-1,0 1,0 0,0 0,0 0,0 0,0 0,-1-1,1 1,-1 0,1 0,-1 0,1 0,-1-1,1 1,0 0,-2 0,-1 2,0 1,-1-1,1 0,-8 4,6-5,-2 1,1-2,-1 1,1-1,0 0,-7 0,6-1,-1 1,1 0,0 1,-9 2,-4 4,-1-1,-25 4,36-9,0-1,-14 0,21-1,0 0,0-1,0 1,-1-1,1 0,0 0,0 0,0-1,0 1,0-1,-4-2,6 3,0 0,1 1,-1-1,0 0,1 1,-1-1,0 0,1 0,-1 0,1 0,-1 1,1-1,-1-1,1 1,-1 0,1 0,0 0,0 0,-1 0,1 0,0 0,0 0,0 0,0 0,0-1,0 1,0 0,0 0,1 0,-1 0,0 0,1 0,-1 0,1 0,-1 0,1 0,-1-1,2 0,0 0,-1 0,1 0,-1 0,2-1,-2 2,1-1,0 1,1-1,-2 1,2 0,-1-1,3 1,7-2,0 1,1 1,-1 0,0 0,15 4,6-2,-32-1,1 0,-1 0,1 0,-1 1,1-1,0 0,-1 1,1-1,-1 1,0-1,1 1,-1 0,0 0,1 0,0 1,0-1,-1 1,-1-1,1 1,0-1,0 1,-1-1,1 1,-1 0,1-1,-1 1,1 0,-1 0,0-1,0 1,0 3,1 9,0 1,-1-2,-1 2,-3 19,3-30,-1 0,1-1,0 1,-1-1,-2 5,-4 11,9-18,3-3,5-3,-8 5,5-3,0 0,0 1,0 0,9-1,-7 1,1 0,7-4,-11 4,1-2,0 1,-1-1,1 0,-1 0,0-1,0 1,7-10,-5 7,-7 13,-9 16,-22 28,25-39,-2-1,1 0,-15 14,19-20,-1-1,0 1,0-1,0 0,0-1,-1 1,1-1,-1 0,1 0,-1-1,-5 2,9-3,1 0,-1 0,1 0,-1 0,0 0,1 0,-1 0,0 0,1 0,-1 0,0 0,1-1,-1 1,0-1,1 1,0 0,-1-1,0 1,1 0,-1-1,0 0,-1-4</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2-30T08:38:02.216"/>
    </inkml:context>
    <inkml:brush xml:id="br0">
      <inkml:brushProperty name="width" value="0.2" units="cm"/>
      <inkml:brushProperty name="height" value="0.2" units="cm"/>
      <inkml:brushProperty name="ignorePressure" value="1"/>
    </inkml:brush>
  </inkml:definitions>
  <inkml:trace contextRef="#ctx0" brushRef="#br0">187 574,'-2'0,"-1"0,1 1,-1-1,1 1,-4 2,-7 2,4-4,1 0,0 0,-11-1,15-1,1 1,0 0,0-1,0 0,0 0,0-1,1 1,-2 0,2-1,-1 1,0-1,-2-3,-1 0,1-1,0 0,0 0,1 0,0-1,0 1,0-1,0 0,1 0,0-1,0 1,1-1,0 0,-2-11,0-2,1-1,0 1,1-33,2-166,0 215,0 2,1-2,-1 1,1 0,-1 0,1 1,0-2,0 2,0-1,1 0,-1 1,1-1,0 0,3-5,-1 5,-1 0,1 1,0-1,0 0,0 1,0 0,0 0,1 1,8-4,-2 2,-1 0,1 1,1 1,16-1,47 2,-36 2,-36-1,0 0,0 1,0-1,0 1,0 0,0 0,0 1,0-1,0 0,0 2,0-2,-1 1,1 0,-1 1,1-1,3 6,2 3,0 1,12 25,-8-15,-1-3,-2-4,10 24,-16-33,-1 0,0 0,0 0,-1 1,0-1,0 1,1 11,-3 100,1-115,-1 0,1 1,-1-1,0 0,0 0,0 1,0-1,0 0,-1-1,1 2,0-2,-1 1,0 0,0-1,0 1,-4 3,-2 0,0 1,0-2,-15 9,18-12,-4 3,-1-2,0 1,0-1,0-1,-12 1,-6 1,4-1,-1-1,-31-2,19-1,35 1,0 0,0 0,0 0,-1-1,2 1,-2-1,1 1,0-1,0 0,0 0,0-1,0 1,1 0,-1 0,0-1,0 1,1-1,-1 0,1 0,-2-2,1 0,0 1,0-1,1 0,0 0,-1 0,1 1,0-1,1-1,-1 1,0 0,1-8,-1-1,-3-19,2 19,-1-20,2 10,4-28,-3 42,2 0,0 0,0 0,0 0,6-15,0 5,0 0,1 1,18-29,-24 43,1-1,-1 1,1 0,0-1,0 2,0-1,1 1,-1 0,0-1,1 2,0 0,-1 0,1-1,0 2,0-1,0 1,7-1,22 1,40 4,-72-3,-1 0,0 0,0 1,0-1,0 1,0-1,0 1,0-1,0 1,0-1,0 2,0-2,0 1,-1 0,1 0,0 0,0 0,-1 0,1 0,-1 0,1 0,0 0,-1 1,1-1,-1 0,0 0,1 0,-1 0,0 1,0 1,1 5,-1 0,1 0,-2 0,0 8,1-2,-1 14,1-14,0 0,-1 1,-1-1,1 0,-6 18,-2 8,7-31,0 0,0 0,0 0,-1 0,0-1,-9 16,9-18,-1 0,0 0,0-1,0 1,-1-2,1 1,-9 6,9-8,0-1,0 1,0-2,0 1,-1 0,1-1,-1 0,1 0,0 0,-10-1,4 0,-45-2,53 2,0-1,0 1,0 0,1-1,-1 0,1 1,-1-1,1 0,-1 0,1 0,-1 0,1-1,0 1,-1 0,0-2,0 0,0 0,0 1,1-1,0 0,-1 0,1 0,0-1,-1-3,0-4,0 0,2 0,-1 0,1-16,0 26,0-14,1 0,2-18,-2 28,0 0,1-1,-1 1,1 0,0 0,0 0,0 1,1-1,4-6,-1 3,-1 0,2 2,-1-1,1 0,9-6,-11 10,0-1,-1 2,2-1,-1 0,0 1,1 0,-1 1,1-1,5 0,-9 2,-1 0,0 0,1 0,-1 0,0 0,1 0,-1 1,0 0,1-1,-1 1,0-1,0 1,1 0,-1 0,0-1,0 1,2 2,-2-1,0 0,1 0,0 0,-2 1,2-1,-1 0,0 1,0 0,1 3,0 4,0 1,-1 0,0 0,-1 11,1-4,0-7,-1-1,0 1,0-1,-1 1,-2 10,2-18,0-1,0 1,0 0,0-1,0 1,0-1,-1 1,1-1,-1 0,1 0,-1 0,-3 3,1-2,0 1,0-2,-1 1,1-1,0 0,-6 2,-1-1,-1 0,0-1,1 0,-18-1,27-1,1 0,-1 0,1 0,-1 0,1 0,-1-1,1 1,-1-1,1 1,0-1,-1 1,1-1,0 0,-1 0,-1-2,2 2,0-1,0 1,0-1,1 0,-1 1,0-1,1 1,-1-1,1 1,-1-2,1 2,0-1,-1 0,1 1,0-4,-1-29,5-39,-4 65,2 1,-1-1,1 0,0 1,0-1,1 1,0 0,0-1,0 2,1-1,0 0,5-6,-7 11,0 0,0 1,0-1,0 1,0-1,0 1,0 0,0 0,1 0,-1 0,0 0,0 1,1-1,2 1,5-1,-1 1,12 1,-3 1,-16-2,1 0,0 0,0 0,-1 1,1 0,0-1,-1 2,1-1,-1 0,1 1,3 2,-3-1,0 0,-1-1,1 2,0-1,-1 0,0 1,0 0,2 4,-1-1,0-1,-1 2,1-1,-1 0,0 0,1 11,-3-14,1-1,-1 1,0 0,0-1,0 1,0 0,-1-1,1 1,-1 0,0-1,1 1,-2-1,1 1,0-1,-3 4,4-5,-2-1,1 1,0-1,0 0,-1 0,1 0,-1 1,1-1,-1 0,1 0,-1-1,1 1,-3 0,-24 6,16-5,6-1,-1 0,0 0,1 0,-1-1,0 0,0-1,0 0,1 0,-1 0,1-1,-1 0,1-1,-1 0,-6-4,4 2,4 1,0 1,0 0,-1-1,1 0,-4-6,8 10,0-1,0 0,1 0,-1-1,0 1,0 0,1 0,-1 0,1 0,0 0,-1 0,1-1,-1 1,1-1,0 1,0 0,0 0,0-1,0 1,0-1,0 1,0 0,0 0,0 0,1-1,-1 1,0-1,1 1,-1 0,0 0,1 0,0 0,1-2,0 0,0 0,0 0,0 0,1 1,-1 0,1 0,-1-1,1 1,0 1,0-1,-1 0,1 1,1-1,-2 1,1 1,7-2,3 0,0 1,24 2,-15 0,-19-1,1 1,0-1,0 0,0 1,0 0,-1 0,1 1,5 3,-8-5,1 1,-2 0,1-1,0 1,1 1,-2-1,1-1,0 1,0 1,0-1,-1 0,1 0,-1 0,1 1,0-1,-1 0,1 0,-1 1,0-1,0 0,0 1,1-1,-1 1,0-1,0 1,0-1,0 0,0 1,-1-1,1 1,0 1,-1-1,0 0,0 0,1 0,-1-1,0 1,0 0,0 0,0-1,0 1,-1-1,1 1,0 0,-1-1,1 0,-1 0,0 0,-2 2,4-3,0 0,-1 0,1 0,0 0,0 0,-1 0,1 0,0 0,0 0,-1 0,1 0,0 0,-1 0,1 0,0 0,0-1,0 1,0 0,-1 0,1 0,0 0,0-1,0 1,-1 0,1 0,0 0,0-1,0 1,-1 0,-1-12,1-11,1 21,1 0,-1 1,0-1,1 0,-1 0,1 1,-1-1,0 1,1-1,0 0,0 1,-1-1,1 1,0 0,0 0,0-1,0 1,1 0,-1 0,0 0,0 0,1 0,-2 0,4-1,2 0,0 0,-1 0,1 1,-1 0,7 0,0 0,-12 1,1 0,-1 0,1-1,-1 1,1 0,-1 0,1 0,-1 0,1 0,-1 0,1 0,-1 0,1 1,-1-1,1 0,-1 0,0 0,1 1,-1-1,1 0,-1 0,1 1,-1-1,0 0,1 1,-1-1,0 0,0 1,1-1,-1 1,0-1,1 1,-1-1,0 1,0-1,1 2,-1-2,0 1,-1 0,1 0,0-1,0 1,0 0,-1-1,1 1,0 0,0-1,-1 1,1-1,0 1,-1 0,1 0,0-1,-1 1,1-1,-1 0,0 1,1-1,0 1,-1-1,0 0,1 1,-1-1,0 0,-20 8,-1-1,1-1,-26 2,42-7,-1-1,0 1,0-1,-8-1,12 1,1 0,0 0,-1-1,1 1,0 0,0-1,0 1,0-1,-1 0,1 1,0-1,0 0,0 0,0 0,0 0,0 0,0 0,1-1,-1 1,0 0,1 0,-1-1,0 1,1 0,-1-1,0-2,0-3,-2-4,1 0,0 0,0-1,1 1,1-16,0 26,0 0,0 0,0-1,1 1,-1-1,0 1,1 0,-1 0,1 0,0 0,-1 0,1 0,-1 0,1-1,0 1,0 1,-1-1,1 0,0 0,1 0,-2 1,1-1,0 1,0-1,0 1,0-1,1 1,-1 0,-1-1,4 1,3-1,-1 0,1 1,14 1,-10 1,-11-2,9 0,0 0,0 1,-1 1,11 3,-16-5,-2 1,1 0,0 0,0 0,0 0,-1 0,1 0,0 0,-1 1,1 0,-1-1,1 1,-1-1,0 1,1 0,-1 0,0 0,0 0,0 0,0 1,-1-1,1 0,0 0,0 4,0 13,0 0,-1 0,-3 30,1-36,1-11,1 0,-1 0,1 0,0 0,-1 0,1 0,0 0,0 3,1-5,-1 0,0 0,0 0,0 1,0-1,1 0,-1 0,0 0,0 0,0 0,1 1,-1-1,0 0,0 0,0 0,0 1,1-1,-1 0,0 0,0 0,1 0,-1 0,0 0,0 0,1 0,-1 0,0 0,0 0,1 0,-1-1,0 1,0 0,0 0,0 0,0-1,1 1,-1 0,0 0,0 0,11-7,-10 6,68-41,-68 41,0 0,1 0,-1 0,1 0,0 1,-1-1,1 1,0-1,0 0,-1 1,1 0,2 0,-3 0,0 0,-1 0,1 1,-1 0,1-1,0 0,0 1,-1-1,1 1,-1-1,1 1,0-1,-1 1,1 0,-1-1,0 1,1 0,-1 0,1-1,-1 2,0-2,1 1,-1 0,0 0,0 0,0-1,0 1,0 0,0 2,1 3,0 1,-1 0,1-1,-2 1,1 0,-1-1,-2 14,2-16,0 0,0 0,-1-1,1 1,-1 0,1-1,-1 0,0 1,-1-1,1 0,0 0,-1 0,1 0,-5 2,-31 23,24-19,1 0,-16 15,25-20,-1-1,1 1,-7 2,-9 8,19-14,1 1,0-1,0 0,-1 0,1 1,0 0,-1-1,1 0,0 1,-1-1,1 0,0 1,0-1,0 1,-1-1,1 0,0 1,0 0,0-1,0 0,0 1,0-1,0 0,0 0,0 1,1-1,-1 0,0 0,0 0,0 1,0-1,0 0,1 0,-1 0,0 0,0 1,0-1,1 0,-1 0,0 0,0 1,0-1,1 0,0 0,0 1,0-1,1 0,-1 0,0 1,1-1,-1 0,0 0,3-1,0 0,0 1,0-2,0 1,0-1,0 1,-1-1,1 0,0-1,-1 1,0-1,1 0,-1 0,5-5,6-12,-11 15,1-1,0 1,0 0,0 0,0 0,1 1,0 0,-1 0,2 0,7-4,-1 2,9-4,-19 9,-1 1,1-1,-1 1,0 0,1 0,-1-1,1 1,-1 0,1 0,-1 1,3-1,-4 1,1-1,-1 0,0 0,1 0,-1 1,1-1,-1 0,0 1,0-1,0 0,1 1,-1-1,0 0,0 1,1-1,-1 0,0 1,0-1,0 1,1-1,-1 0,0 1,0 0,0-1,0 1,0-1,0 1,0-1,0 1,0-1,0 0,0 1,0 0,-6 18,4-13,-3 16,4-19,1 0,-1 0,1 0,-1 0,0 0,0-1,0 1,0 0,0-1,-1 1,1-1,-1 1,1-1,-1 0,-3 4,0-2,-2 1,2-2,-2 1,1-1,-11 3,-5 3,-43 18,51-18,13-7,-1-1,1 0,-1 1,1-1,-1 0,0-1,0 1,0 0,1-1,-1 1,0-1,0 1,1-1,-4 0,2-2</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EC166-4201-4B0E-B478-9C14BF5F6C82}"/>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1531430-6953-4504-8FAC-4FB3E5E7BBE8}"/>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2EDD5BE-2391-438F-85E1-1C29C75D21E8}"/>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58E1A177-BFCF-489A-8286-3635576C138A}"/>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F93C6F13-80E4-4D8A-8C3C-2FA6A37A4D7A}"/>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853638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0EB94-1420-4BFF-8CB5-ED48FAF0569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B075DD0-7B41-45A4-B6D7-309156D38CA3}"/>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10CD69-7BE8-477A-9D12-5A109DC14E0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CAB61998-DFB9-4124-BCC3-2D15D12CD0C6}"/>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98CC3DF1-4E6E-43D4-A145-96AD82C02561}"/>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552607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2F135A0-6931-4973-AF81-C4B809CE0CF3}"/>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F9101FB-31BD-4E99-9826-710F084015BA}"/>
              </a:ext>
            </a:extLst>
          </p:cNvPr>
          <p:cNvSpPr>
            <a:spLocks noGrp="1"/>
          </p:cNvSpPr>
          <p:nvPr>
            <p:ph type="body" orient="vert" idx="1"/>
          </p:nvPr>
        </p:nvSpPr>
        <p:spPr>
          <a:xfrm>
            <a:off x="838200" y="365125"/>
            <a:ext cx="7734300"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C693D94-3EA8-48F8-827B-82D23B7E8381}"/>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060EEAFA-9BDB-43D5-B917-640B9EF7C645}"/>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8E0C2548-0DDE-4B69-8AC9-CC22731D5E63}"/>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2239460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B5373-D3B9-4E65-A767-E825D5A3BD4D}"/>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6AE5F1-01C7-4643-97A9-0EC9BE92D058}"/>
              </a:ext>
            </a:extLst>
          </p:cNvPr>
          <p:cNvSpPr>
            <a:spLocks noGrp="1"/>
          </p:cNvSpPr>
          <p:nvPr>
            <p:ph idx="1"/>
          </p:nvPr>
        </p:nvSpPr>
        <p:spPr>
          <a:xfrm>
            <a:off x="838200" y="1825625"/>
            <a:ext cx="10515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434381-0FA6-4F95-ACDA-D0F1125115C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1EB136B3-C2FD-41EF-8482-AFF0F199F001}"/>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2AC8BB15-58D3-480B-8617-EE346C954384}"/>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4145609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F3E95-6935-4B05-A501-7D0CE48FD584}"/>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2EBA1C0-A862-4736-B72A-C000B93F016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0A0DE90-A122-4A36-A0CD-A8D7B9103420}"/>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0FF58B89-F346-4882-A391-8AD55ED58549}"/>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0CB7089E-8734-408E-9C7A-17E803A4BD50}"/>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290987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7AB19-AB73-42D2-90C5-81713969A48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CE33ED-DD61-4CFE-BFAF-136684980AFE}"/>
              </a:ext>
            </a:extLst>
          </p:cNvPr>
          <p:cNvSpPr>
            <a:spLocks noGrp="1"/>
          </p:cNvSpPr>
          <p:nvPr>
            <p:ph sz="half" idx="1"/>
          </p:nvPr>
        </p:nvSpPr>
        <p:spPr>
          <a:xfrm>
            <a:off x="838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2C1598B-7854-4D92-926E-0F03419E069A}"/>
              </a:ext>
            </a:extLst>
          </p:cNvPr>
          <p:cNvSpPr>
            <a:spLocks noGrp="1"/>
          </p:cNvSpPr>
          <p:nvPr>
            <p:ph sz="half" idx="2"/>
          </p:nvPr>
        </p:nvSpPr>
        <p:spPr>
          <a:xfrm>
            <a:off x="6172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A4433ED-16E7-4ABE-BABE-2CA63B72A0EF}"/>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5995267F-6EEB-41CC-A00B-3CAEEF6B66C7}"/>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3C0A04EF-7CF5-4DEF-8049-2A39FC272919}"/>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572733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62FD6-E58F-4418-86AA-47950AC1EA91}"/>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F028035-E25E-492D-9CF2-9ED818701B6B}"/>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EE6F767-33A2-48B0-BA49-0A18FBC6EBD3}"/>
              </a:ext>
            </a:extLst>
          </p:cNvPr>
          <p:cNvSpPr>
            <a:spLocks noGrp="1"/>
          </p:cNvSpPr>
          <p:nvPr>
            <p:ph sz="half" idx="2"/>
          </p:nvPr>
        </p:nvSpPr>
        <p:spPr>
          <a:xfrm>
            <a:off x="839788" y="2505075"/>
            <a:ext cx="515778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3748762-633D-4B31-BA9C-EB12A1E2DAB7}"/>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D715FEB-5FBB-4AF6-B741-8DE63D70A5A1}"/>
              </a:ext>
            </a:extLst>
          </p:cNvPr>
          <p:cNvSpPr>
            <a:spLocks noGrp="1"/>
          </p:cNvSpPr>
          <p:nvPr>
            <p:ph sz="quarter" idx="4"/>
          </p:nvPr>
        </p:nvSpPr>
        <p:spPr>
          <a:xfrm>
            <a:off x="6172200" y="2505075"/>
            <a:ext cx="5183188"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88B18C6-06B0-423C-8231-9EE0CAE7EAEA}"/>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8" name="Footer Placeholder 7">
            <a:extLst>
              <a:ext uri="{FF2B5EF4-FFF2-40B4-BE49-F238E27FC236}">
                <a16:creationId xmlns:a16="http://schemas.microsoft.com/office/drawing/2014/main" id="{CEA9E2C3-A2B9-404F-84D0-CF5340D0FF6A}"/>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9" name="Slide Number Placeholder 8">
            <a:extLst>
              <a:ext uri="{FF2B5EF4-FFF2-40B4-BE49-F238E27FC236}">
                <a16:creationId xmlns:a16="http://schemas.microsoft.com/office/drawing/2014/main" id="{00C5FF25-10ED-435C-850C-D619F3A40A3E}"/>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127651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10CC0-5173-472C-9176-2A479370392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F7059EE-A65C-4E3D-BA8C-2BE5D1BBD9AB}"/>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4" name="Footer Placeholder 3">
            <a:extLst>
              <a:ext uri="{FF2B5EF4-FFF2-40B4-BE49-F238E27FC236}">
                <a16:creationId xmlns:a16="http://schemas.microsoft.com/office/drawing/2014/main" id="{A54A9DD8-29B5-4B21-8A55-94252D410B40}"/>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5" name="Slide Number Placeholder 4">
            <a:extLst>
              <a:ext uri="{FF2B5EF4-FFF2-40B4-BE49-F238E27FC236}">
                <a16:creationId xmlns:a16="http://schemas.microsoft.com/office/drawing/2014/main" id="{7E475E8D-9281-4F84-B0D8-46C133829AD2}"/>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562312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142601-0E49-453C-BF43-4A1F4FB412C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3" name="Footer Placeholder 2">
            <a:extLst>
              <a:ext uri="{FF2B5EF4-FFF2-40B4-BE49-F238E27FC236}">
                <a16:creationId xmlns:a16="http://schemas.microsoft.com/office/drawing/2014/main" id="{B0B98619-CF3C-4BBD-8B7F-696A36D173D5}"/>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4" name="Slide Number Placeholder 3">
            <a:extLst>
              <a:ext uri="{FF2B5EF4-FFF2-40B4-BE49-F238E27FC236}">
                <a16:creationId xmlns:a16="http://schemas.microsoft.com/office/drawing/2014/main" id="{94F3B35C-D690-4B39-810A-DA04C72161DC}"/>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383266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D59DB-31B4-4E68-9A67-DB9404E061F2}"/>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C88AB1F-94D0-4AE6-876D-A0FC9C01D04F}"/>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7C5A4C3-99AF-415B-B860-97B3261A5B2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A496092-EDE9-4889-A515-5EA181298993}"/>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DCEFE4C3-0D27-4B4F-8B8C-BFDDC2213A38}"/>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3B72C67B-5113-4B36-A552-8243B0C7EFDC}"/>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601656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9F83B-81B6-4A1D-B4D4-75EC8F0BF063}"/>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F953132-A211-404E-A0C0-1E8870FDCF4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A9A67E1-DAEE-49C9-816C-CE25A45EF876}"/>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4DFFFC5-241D-4184-831A-E7C79A0BDDF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FA230DF7-F204-41C6-9D0F-92FF6A836419}"/>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DB2C06FD-9832-42F4-B8F5-7EC226C499B9}"/>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161915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9" name="Table 9">
            <a:extLst>
              <a:ext uri="{FF2B5EF4-FFF2-40B4-BE49-F238E27FC236}">
                <a16:creationId xmlns:a16="http://schemas.microsoft.com/office/drawing/2014/main" id="{EE47AE32-32C2-4F4B-8292-89B09EC0EDEC}"/>
              </a:ext>
            </a:extLst>
          </p:cNvPr>
          <p:cNvGraphicFramePr>
            <a:graphicFrameLocks noGrp="1"/>
          </p:cNvGraphicFramePr>
          <p:nvPr userDrawn="1">
            <p:extLst>
              <p:ext uri="{D42A27DB-BD31-4B8C-83A1-F6EECF244321}">
                <p14:modId xmlns:p14="http://schemas.microsoft.com/office/powerpoint/2010/main" val="2752824785"/>
              </p:ext>
            </p:extLst>
          </p:nvPr>
        </p:nvGraphicFramePr>
        <p:xfrm>
          <a:off x="0" y="0"/>
          <a:ext cx="12192004" cy="6858000"/>
        </p:xfrm>
        <a:graphic>
          <a:graphicData uri="http://schemas.openxmlformats.org/drawingml/2006/table">
            <a:tbl>
              <a:tblPr firstRow="1" bandRow="1">
                <a:tableStyleId>{5C22544A-7EE6-4342-B048-85BDC9FD1C3A}</a:tableStyleId>
              </a:tblPr>
              <a:tblGrid>
                <a:gridCol w="1108364">
                  <a:extLst>
                    <a:ext uri="{9D8B030D-6E8A-4147-A177-3AD203B41FA5}">
                      <a16:colId xmlns:a16="http://schemas.microsoft.com/office/drawing/2014/main" val="2205417704"/>
                    </a:ext>
                  </a:extLst>
                </a:gridCol>
                <a:gridCol w="1108364">
                  <a:extLst>
                    <a:ext uri="{9D8B030D-6E8A-4147-A177-3AD203B41FA5}">
                      <a16:colId xmlns:a16="http://schemas.microsoft.com/office/drawing/2014/main" val="2460091997"/>
                    </a:ext>
                  </a:extLst>
                </a:gridCol>
                <a:gridCol w="1108364">
                  <a:extLst>
                    <a:ext uri="{9D8B030D-6E8A-4147-A177-3AD203B41FA5}">
                      <a16:colId xmlns:a16="http://schemas.microsoft.com/office/drawing/2014/main" val="2865542565"/>
                    </a:ext>
                  </a:extLst>
                </a:gridCol>
                <a:gridCol w="1108364">
                  <a:extLst>
                    <a:ext uri="{9D8B030D-6E8A-4147-A177-3AD203B41FA5}">
                      <a16:colId xmlns:a16="http://schemas.microsoft.com/office/drawing/2014/main" val="4045355588"/>
                    </a:ext>
                  </a:extLst>
                </a:gridCol>
                <a:gridCol w="1108364">
                  <a:extLst>
                    <a:ext uri="{9D8B030D-6E8A-4147-A177-3AD203B41FA5}">
                      <a16:colId xmlns:a16="http://schemas.microsoft.com/office/drawing/2014/main" val="2799517850"/>
                    </a:ext>
                  </a:extLst>
                </a:gridCol>
                <a:gridCol w="1108364">
                  <a:extLst>
                    <a:ext uri="{9D8B030D-6E8A-4147-A177-3AD203B41FA5}">
                      <a16:colId xmlns:a16="http://schemas.microsoft.com/office/drawing/2014/main" val="3959243127"/>
                    </a:ext>
                  </a:extLst>
                </a:gridCol>
                <a:gridCol w="1108364">
                  <a:extLst>
                    <a:ext uri="{9D8B030D-6E8A-4147-A177-3AD203B41FA5}">
                      <a16:colId xmlns:a16="http://schemas.microsoft.com/office/drawing/2014/main" val="2885106588"/>
                    </a:ext>
                  </a:extLst>
                </a:gridCol>
                <a:gridCol w="1108364">
                  <a:extLst>
                    <a:ext uri="{9D8B030D-6E8A-4147-A177-3AD203B41FA5}">
                      <a16:colId xmlns:a16="http://schemas.microsoft.com/office/drawing/2014/main" val="1283525929"/>
                    </a:ext>
                  </a:extLst>
                </a:gridCol>
                <a:gridCol w="1108364">
                  <a:extLst>
                    <a:ext uri="{9D8B030D-6E8A-4147-A177-3AD203B41FA5}">
                      <a16:colId xmlns:a16="http://schemas.microsoft.com/office/drawing/2014/main" val="866567319"/>
                    </a:ext>
                  </a:extLst>
                </a:gridCol>
                <a:gridCol w="1108364">
                  <a:extLst>
                    <a:ext uri="{9D8B030D-6E8A-4147-A177-3AD203B41FA5}">
                      <a16:colId xmlns:a16="http://schemas.microsoft.com/office/drawing/2014/main" val="3224241743"/>
                    </a:ext>
                  </a:extLst>
                </a:gridCol>
                <a:gridCol w="1108364">
                  <a:extLst>
                    <a:ext uri="{9D8B030D-6E8A-4147-A177-3AD203B41FA5}">
                      <a16:colId xmlns:a16="http://schemas.microsoft.com/office/drawing/2014/main" val="449700859"/>
                    </a:ext>
                  </a:extLst>
                </a:gridCol>
              </a:tblGrid>
              <a:tr h="857250">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06943574"/>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0373020"/>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42138063"/>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2452826"/>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8512370"/>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3542250"/>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98220007"/>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41395471"/>
                  </a:ext>
                </a:extLst>
              </a:tr>
            </a:tbl>
          </a:graphicData>
        </a:graphic>
      </p:graphicFrame>
      <p:pic>
        <p:nvPicPr>
          <p:cNvPr id="2" name="Picture 1" descr="A picture containing diagram&#10;&#10;Description automatically generated">
            <a:extLst>
              <a:ext uri="{FF2B5EF4-FFF2-40B4-BE49-F238E27FC236}">
                <a16:creationId xmlns:a16="http://schemas.microsoft.com/office/drawing/2014/main" id="{2D7C9BD9-B039-4F10-752B-2B87AF4FA36C}"/>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l="29748" t="-1" b="-16007"/>
          <a:stretch/>
        </p:blipFill>
        <p:spPr>
          <a:xfrm>
            <a:off x="10049522" y="6319024"/>
            <a:ext cx="2018652" cy="419705"/>
          </a:xfrm>
          <a:prstGeom prst="rect">
            <a:avLst/>
          </a:prstGeom>
        </p:spPr>
      </p:pic>
      <p:sp>
        <p:nvSpPr>
          <p:cNvPr id="3" name="TextBox 2">
            <a:extLst>
              <a:ext uri="{FF2B5EF4-FFF2-40B4-BE49-F238E27FC236}">
                <a16:creationId xmlns:a16="http://schemas.microsoft.com/office/drawing/2014/main" id="{F94A054F-5E78-4023-7870-F368DF69666A}"/>
              </a:ext>
            </a:extLst>
          </p:cNvPr>
          <p:cNvSpPr txBox="1"/>
          <p:nvPr userDrawn="1"/>
        </p:nvSpPr>
        <p:spPr>
          <a:xfrm>
            <a:off x="9143326" y="6338619"/>
            <a:ext cx="1133058" cy="400110"/>
          </a:xfrm>
          <a:prstGeom prst="rect">
            <a:avLst/>
          </a:prstGeom>
          <a:noFill/>
        </p:spPr>
        <p:txBody>
          <a:bodyPr wrap="square" rtlCol="0">
            <a:spAutoFit/>
          </a:bodyPr>
          <a:lstStyle/>
          <a:p>
            <a:r>
              <a:rPr lang="en-GB" sz="2000" dirty="0">
                <a:latin typeface="Calibri" panose="020F0502020204030204" pitchFamily="34" charset="0"/>
                <a:cs typeface="Calibri" panose="020F0502020204030204" pitchFamily="34" charset="0"/>
              </a:rPr>
              <a:t>©HIAS</a:t>
            </a:r>
            <a:endParaRPr lang="en-GB" sz="2000" dirty="0"/>
          </a:p>
        </p:txBody>
      </p:sp>
    </p:spTree>
    <p:extLst>
      <p:ext uri="{BB962C8B-B14F-4D97-AF65-F5344CB8AC3E}">
        <p14:creationId xmlns:p14="http://schemas.microsoft.com/office/powerpoint/2010/main" val="47383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customXml" Target="../ink/ink3.xml"/><Relationship Id="rId3" Type="http://schemas.microsoft.com/office/2007/relationships/hdphoto" Target="../media/hdphoto1.wdp"/><Relationship Id="rId7" Type="http://schemas.openxmlformats.org/officeDocument/2006/relationships/image" Target="../media/image1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customXml" Target="../ink/ink2.xml"/><Relationship Id="rId11" Type="http://schemas.openxmlformats.org/officeDocument/2006/relationships/image" Target="../media/image3.png"/><Relationship Id="rId5" Type="http://schemas.openxmlformats.org/officeDocument/2006/relationships/image" Target="../media/image16.png"/><Relationship Id="rId10" Type="http://schemas.openxmlformats.org/officeDocument/2006/relationships/customXml" Target="../ink/ink4.xml"/><Relationship Id="rId4" Type="http://schemas.openxmlformats.org/officeDocument/2006/relationships/customXml" Target="../ink/ink1.xml"/><Relationship Id="rId9" Type="http://schemas.openxmlformats.org/officeDocument/2006/relationships/image" Target="../media/image18.png"/></Relationships>
</file>

<file path=ppt/slides/_rels/slide2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computing.hias.hants.gov.uk/course/view.php?id=5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622B0-53AF-4A5F-BF84-2439C7127487}"/>
              </a:ext>
            </a:extLst>
          </p:cNvPr>
          <p:cNvSpPr>
            <a:spLocks noGrp="1"/>
          </p:cNvSpPr>
          <p:nvPr>
            <p:ph type="ctrTitle"/>
          </p:nvPr>
        </p:nvSpPr>
        <p:spPr>
          <a:xfrm>
            <a:off x="2209800" y="2543821"/>
            <a:ext cx="5562600" cy="3483556"/>
          </a:xfrm>
          <a:solidFill>
            <a:srgbClr val="0070C0"/>
          </a:solidFill>
        </p:spPr>
        <p:txBody>
          <a:bodyPr/>
          <a:lstStyle/>
          <a:p>
            <a:pPr algn="l"/>
            <a:r>
              <a:rPr lang="en-GB" dirty="0">
                <a:solidFill>
                  <a:schemeClr val="bg1"/>
                </a:solidFill>
              </a:rPr>
              <a:t>Condition</a:t>
            </a:r>
            <a:br>
              <a:rPr lang="en-GB" dirty="0">
                <a:solidFill>
                  <a:schemeClr val="bg1"/>
                </a:solidFill>
              </a:rPr>
            </a:br>
            <a:r>
              <a:rPr lang="en-GB" dirty="0">
                <a:solidFill>
                  <a:schemeClr val="bg1"/>
                </a:solidFill>
              </a:rPr>
              <a:t>Switches </a:t>
            </a:r>
            <a:br>
              <a:rPr lang="en-GB" dirty="0">
                <a:solidFill>
                  <a:schemeClr val="bg1"/>
                </a:solidFill>
              </a:rPr>
            </a:br>
            <a:r>
              <a:rPr lang="en-GB" dirty="0">
                <a:solidFill>
                  <a:schemeClr val="bg1"/>
                </a:solidFill>
              </a:rPr>
              <a:t>Between </a:t>
            </a:r>
            <a:br>
              <a:rPr lang="en-GB">
                <a:solidFill>
                  <a:schemeClr val="bg1"/>
                </a:solidFill>
              </a:rPr>
            </a:br>
            <a:r>
              <a:rPr lang="en-GB">
                <a:solidFill>
                  <a:schemeClr val="bg1"/>
                </a:solidFill>
              </a:rPr>
              <a:t>Actions</a:t>
            </a:r>
            <a:endParaRPr lang="en-GB" dirty="0">
              <a:solidFill>
                <a:schemeClr val="bg1"/>
              </a:solidFill>
            </a:endParaRPr>
          </a:p>
        </p:txBody>
      </p:sp>
      <p:sp>
        <p:nvSpPr>
          <p:cNvPr id="8" name="TextBox 7">
            <a:extLst>
              <a:ext uri="{FF2B5EF4-FFF2-40B4-BE49-F238E27FC236}">
                <a16:creationId xmlns:a16="http://schemas.microsoft.com/office/drawing/2014/main" id="{A883A72B-56FE-4E1F-9D36-E19527577C4B}"/>
              </a:ext>
            </a:extLst>
          </p:cNvPr>
          <p:cNvSpPr txBox="1"/>
          <p:nvPr/>
        </p:nvSpPr>
        <p:spPr>
          <a:xfrm>
            <a:off x="2209800" y="830623"/>
            <a:ext cx="5562600" cy="874351"/>
          </a:xfrm>
          <a:prstGeom prst="rect">
            <a:avLst/>
          </a:prstGeom>
          <a:solidFill>
            <a:srgbClr val="0070C0"/>
          </a:solidFill>
        </p:spPr>
        <p:txBody>
          <a:bodyPr wrap="square" rtlCol="0" anchor="ctr" anchorCtr="0">
            <a:noAutofit/>
          </a:bodyPr>
          <a:lstStyle/>
          <a:p>
            <a:r>
              <a:rPr lang="en-GB" sz="2800" dirty="0">
                <a:solidFill>
                  <a:schemeClr val="bg1"/>
                </a:solidFill>
              </a:rPr>
              <a:t>Programming Ideas Simplified</a:t>
            </a:r>
          </a:p>
        </p:txBody>
      </p:sp>
      <p:sp>
        <p:nvSpPr>
          <p:cNvPr id="3" name="TextBox 2">
            <a:extLst>
              <a:ext uri="{FF2B5EF4-FFF2-40B4-BE49-F238E27FC236}">
                <a16:creationId xmlns:a16="http://schemas.microsoft.com/office/drawing/2014/main" id="{DFA3C9C6-23B7-7AA8-64D0-9E95F62DFE68}"/>
              </a:ext>
            </a:extLst>
          </p:cNvPr>
          <p:cNvSpPr txBox="1"/>
          <p:nvPr/>
        </p:nvSpPr>
        <p:spPr>
          <a:xfrm>
            <a:off x="2209800" y="6365289"/>
            <a:ext cx="6960833" cy="369332"/>
          </a:xfrm>
          <a:prstGeom prst="rect">
            <a:avLst/>
          </a:prstGeom>
          <a:noFill/>
        </p:spPr>
        <p:txBody>
          <a:bodyPr wrap="square" rtlCol="0">
            <a:spAutoFit/>
          </a:bodyPr>
          <a:lstStyle/>
          <a:p>
            <a:r>
              <a:rPr lang="en-GB" dirty="0">
                <a:solidFill>
                  <a:srgbClr val="0070C0"/>
                </a:solidFill>
              </a:rPr>
              <a:t>Terms and conditions of use are on the last slide</a:t>
            </a:r>
          </a:p>
        </p:txBody>
      </p:sp>
    </p:spTree>
    <p:extLst>
      <p:ext uri="{BB962C8B-B14F-4D97-AF65-F5344CB8AC3E}">
        <p14:creationId xmlns:p14="http://schemas.microsoft.com/office/powerpoint/2010/main" val="20671895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8841338" cy="840268"/>
          </a:xfrm>
          <a:solidFill>
            <a:srgbClr val="0070C0"/>
          </a:solidFill>
        </p:spPr>
        <p:txBody>
          <a:bodyPr anchor="ctr" anchorCtr="0"/>
          <a:lstStyle/>
          <a:p>
            <a:r>
              <a:rPr lang="en-GB" dirty="0">
                <a:solidFill>
                  <a:schemeClr val="bg1"/>
                </a:solidFill>
              </a:rPr>
              <a:t>Condition-switches-between-actions</a:t>
            </a:r>
            <a:endParaRPr lang="en-GB" dirty="0">
              <a:solidFill>
                <a:srgbClr val="FF9900"/>
              </a:solidFill>
            </a:endParaRPr>
          </a:p>
        </p:txBody>
      </p:sp>
      <p:sp>
        <p:nvSpPr>
          <p:cNvPr id="4" name="TextBox 3">
            <a:extLst>
              <a:ext uri="{FF2B5EF4-FFF2-40B4-BE49-F238E27FC236}">
                <a16:creationId xmlns:a16="http://schemas.microsoft.com/office/drawing/2014/main" id="{08DF59E1-DB9B-45D0-8CCB-DB02B5A98BBA}"/>
              </a:ext>
            </a:extLst>
          </p:cNvPr>
          <p:cNvSpPr txBox="1"/>
          <p:nvPr/>
        </p:nvSpPr>
        <p:spPr>
          <a:xfrm>
            <a:off x="2223425" y="2575718"/>
            <a:ext cx="5526781" cy="3046988"/>
          </a:xfrm>
          <a:prstGeom prst="rect">
            <a:avLst/>
          </a:prstGeom>
          <a:noFill/>
        </p:spPr>
        <p:txBody>
          <a:bodyPr wrap="square" rtlCol="0">
            <a:spAutoFit/>
          </a:bodyPr>
          <a:lstStyle/>
          <a:p>
            <a:r>
              <a:rPr lang="en-GB" sz="3200" dirty="0">
                <a:solidFill>
                  <a:srgbClr val="0070C0"/>
                </a:solidFill>
              </a:rPr>
              <a:t>stand</a:t>
            </a:r>
          </a:p>
          <a:p>
            <a:r>
              <a:rPr lang="en-GB" sz="3200" dirty="0">
                <a:solidFill>
                  <a:srgbClr val="0070C0"/>
                </a:solidFill>
              </a:rPr>
              <a:t>If you like drawing	</a:t>
            </a:r>
          </a:p>
          <a:p>
            <a:r>
              <a:rPr lang="en-GB" sz="3200" dirty="0">
                <a:solidFill>
                  <a:srgbClr val="0070C0"/>
                </a:solidFill>
              </a:rPr>
              <a:t>	bow slowly</a:t>
            </a:r>
          </a:p>
          <a:p>
            <a:r>
              <a:rPr lang="en-GB" sz="3200" dirty="0">
                <a:solidFill>
                  <a:srgbClr val="0070C0"/>
                </a:solidFill>
              </a:rPr>
              <a:t>Else</a:t>
            </a:r>
          </a:p>
          <a:p>
            <a:r>
              <a:rPr lang="en-GB" sz="3200" dirty="0">
                <a:solidFill>
                  <a:srgbClr val="0070C0"/>
                </a:solidFill>
              </a:rPr>
              <a:t>	wave</a:t>
            </a:r>
          </a:p>
          <a:p>
            <a:r>
              <a:rPr lang="en-GB" sz="3200" dirty="0">
                <a:solidFill>
                  <a:srgbClr val="0070C0"/>
                </a:solidFill>
              </a:rPr>
              <a:t>Sit</a:t>
            </a:r>
          </a:p>
        </p:txBody>
      </p:sp>
      <p:sp>
        <p:nvSpPr>
          <p:cNvPr id="9" name="Speech Bubble: Rectangle with Corners Rounded 8">
            <a:extLst>
              <a:ext uri="{FF2B5EF4-FFF2-40B4-BE49-F238E27FC236}">
                <a16:creationId xmlns:a16="http://schemas.microsoft.com/office/drawing/2014/main" id="{B7A44062-EA02-451E-8DFA-66C748823925}"/>
              </a:ext>
            </a:extLst>
          </p:cNvPr>
          <p:cNvSpPr/>
          <p:nvPr/>
        </p:nvSpPr>
        <p:spPr>
          <a:xfrm>
            <a:off x="7750206" y="2575718"/>
            <a:ext cx="3314557" cy="1708047"/>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What actions </a:t>
            </a:r>
            <a:r>
              <a:rPr lang="en-GB" sz="3200" dirty="0">
                <a:solidFill>
                  <a:srgbClr val="FF9900"/>
                </a:solidFill>
              </a:rPr>
              <a:t>are</a:t>
            </a:r>
            <a:r>
              <a:rPr lang="en-GB" sz="3200" dirty="0">
                <a:solidFill>
                  <a:schemeClr val="bg1"/>
                </a:solidFill>
              </a:rPr>
              <a:t>  affected by the condition?</a:t>
            </a:r>
          </a:p>
        </p:txBody>
      </p:sp>
      <p:pic>
        <p:nvPicPr>
          <p:cNvPr id="5" name="Graphic 4" descr="Clipboard outline">
            <a:extLst>
              <a:ext uri="{FF2B5EF4-FFF2-40B4-BE49-F238E27FC236}">
                <a16:creationId xmlns:a16="http://schemas.microsoft.com/office/drawing/2014/main" id="{E325E784-7D06-4219-97EB-B770347E628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73819" y="4283765"/>
            <a:ext cx="914400" cy="914400"/>
          </a:xfrm>
          <a:prstGeom prst="rect">
            <a:avLst/>
          </a:prstGeom>
        </p:spPr>
      </p:pic>
    </p:spTree>
    <p:extLst>
      <p:ext uri="{BB962C8B-B14F-4D97-AF65-F5344CB8AC3E}">
        <p14:creationId xmlns:p14="http://schemas.microsoft.com/office/powerpoint/2010/main" val="567928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8841338" cy="840268"/>
          </a:xfrm>
          <a:solidFill>
            <a:srgbClr val="0070C0"/>
          </a:solidFill>
        </p:spPr>
        <p:txBody>
          <a:bodyPr anchor="ctr" anchorCtr="0"/>
          <a:lstStyle/>
          <a:p>
            <a:r>
              <a:rPr lang="en-GB" dirty="0">
                <a:solidFill>
                  <a:schemeClr val="bg1"/>
                </a:solidFill>
              </a:rPr>
              <a:t>Condition-switches-between-actions</a:t>
            </a:r>
            <a:endParaRPr lang="en-GB" dirty="0">
              <a:solidFill>
                <a:srgbClr val="FF9900"/>
              </a:solidFill>
            </a:endParaRPr>
          </a:p>
        </p:txBody>
      </p:sp>
      <p:sp>
        <p:nvSpPr>
          <p:cNvPr id="4" name="TextBox 3">
            <a:extLst>
              <a:ext uri="{FF2B5EF4-FFF2-40B4-BE49-F238E27FC236}">
                <a16:creationId xmlns:a16="http://schemas.microsoft.com/office/drawing/2014/main" id="{08DF59E1-DB9B-45D0-8CCB-DB02B5A98BBA}"/>
              </a:ext>
            </a:extLst>
          </p:cNvPr>
          <p:cNvSpPr txBox="1"/>
          <p:nvPr/>
        </p:nvSpPr>
        <p:spPr>
          <a:xfrm>
            <a:off x="2223425" y="2575718"/>
            <a:ext cx="5526781" cy="3046988"/>
          </a:xfrm>
          <a:prstGeom prst="rect">
            <a:avLst/>
          </a:prstGeom>
          <a:noFill/>
        </p:spPr>
        <p:txBody>
          <a:bodyPr wrap="square" rtlCol="0">
            <a:spAutoFit/>
          </a:bodyPr>
          <a:lstStyle/>
          <a:p>
            <a:r>
              <a:rPr lang="en-GB" sz="3200" dirty="0">
                <a:solidFill>
                  <a:srgbClr val="0070C0"/>
                </a:solidFill>
              </a:rPr>
              <a:t>stand</a:t>
            </a:r>
          </a:p>
          <a:p>
            <a:r>
              <a:rPr lang="en-GB" sz="3200" dirty="0">
                <a:solidFill>
                  <a:srgbClr val="0070C0"/>
                </a:solidFill>
              </a:rPr>
              <a:t>If you like drawing	</a:t>
            </a:r>
          </a:p>
          <a:p>
            <a:r>
              <a:rPr lang="en-GB" sz="3200" dirty="0">
                <a:solidFill>
                  <a:srgbClr val="0070C0"/>
                </a:solidFill>
              </a:rPr>
              <a:t>	</a:t>
            </a:r>
            <a:r>
              <a:rPr lang="en-GB" sz="3200" dirty="0">
                <a:solidFill>
                  <a:srgbClr val="0070C0"/>
                </a:solidFill>
                <a:highlight>
                  <a:srgbClr val="FF9900"/>
                </a:highlight>
              </a:rPr>
              <a:t>bow slowly</a:t>
            </a:r>
          </a:p>
          <a:p>
            <a:r>
              <a:rPr lang="en-GB" sz="3200" dirty="0">
                <a:solidFill>
                  <a:srgbClr val="0070C0"/>
                </a:solidFill>
              </a:rPr>
              <a:t>Else</a:t>
            </a:r>
          </a:p>
          <a:p>
            <a:r>
              <a:rPr lang="en-GB" sz="3200" dirty="0">
                <a:solidFill>
                  <a:srgbClr val="0070C0"/>
                </a:solidFill>
              </a:rPr>
              <a:t>	</a:t>
            </a:r>
            <a:r>
              <a:rPr lang="en-GB" sz="3200" dirty="0">
                <a:solidFill>
                  <a:srgbClr val="0070C0"/>
                </a:solidFill>
                <a:highlight>
                  <a:srgbClr val="FF9900"/>
                </a:highlight>
              </a:rPr>
              <a:t>wave</a:t>
            </a:r>
          </a:p>
          <a:p>
            <a:r>
              <a:rPr lang="en-GB" sz="3200" dirty="0">
                <a:solidFill>
                  <a:srgbClr val="0070C0"/>
                </a:solidFill>
              </a:rPr>
              <a:t>Sit</a:t>
            </a:r>
          </a:p>
        </p:txBody>
      </p:sp>
      <p:sp>
        <p:nvSpPr>
          <p:cNvPr id="9" name="Speech Bubble: Rectangle with Corners Rounded 8">
            <a:extLst>
              <a:ext uri="{FF2B5EF4-FFF2-40B4-BE49-F238E27FC236}">
                <a16:creationId xmlns:a16="http://schemas.microsoft.com/office/drawing/2014/main" id="{B7A44062-EA02-451E-8DFA-66C748823925}"/>
              </a:ext>
            </a:extLst>
          </p:cNvPr>
          <p:cNvSpPr/>
          <p:nvPr/>
        </p:nvSpPr>
        <p:spPr>
          <a:xfrm>
            <a:off x="7750206" y="2575718"/>
            <a:ext cx="3314557" cy="1708047"/>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What actions </a:t>
            </a:r>
            <a:r>
              <a:rPr lang="en-GB" sz="3200" dirty="0">
                <a:solidFill>
                  <a:srgbClr val="FF9900"/>
                </a:solidFill>
              </a:rPr>
              <a:t>are</a:t>
            </a:r>
            <a:r>
              <a:rPr lang="en-GB" sz="3200" dirty="0">
                <a:solidFill>
                  <a:schemeClr val="bg1"/>
                </a:solidFill>
              </a:rPr>
              <a:t>  affected by the condition?</a:t>
            </a:r>
          </a:p>
        </p:txBody>
      </p:sp>
      <p:pic>
        <p:nvPicPr>
          <p:cNvPr id="5" name="Graphic 4" descr="Clipboard outline">
            <a:extLst>
              <a:ext uri="{FF2B5EF4-FFF2-40B4-BE49-F238E27FC236}">
                <a16:creationId xmlns:a16="http://schemas.microsoft.com/office/drawing/2014/main" id="{E325E784-7D06-4219-97EB-B770347E628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73819" y="4283765"/>
            <a:ext cx="914400" cy="914400"/>
          </a:xfrm>
          <a:prstGeom prst="rect">
            <a:avLst/>
          </a:prstGeom>
        </p:spPr>
      </p:pic>
    </p:spTree>
    <p:extLst>
      <p:ext uri="{BB962C8B-B14F-4D97-AF65-F5344CB8AC3E}">
        <p14:creationId xmlns:p14="http://schemas.microsoft.com/office/powerpoint/2010/main" val="8256890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8841338" cy="840268"/>
          </a:xfrm>
          <a:solidFill>
            <a:srgbClr val="0070C0"/>
          </a:solidFill>
        </p:spPr>
        <p:txBody>
          <a:bodyPr anchor="ctr" anchorCtr="0"/>
          <a:lstStyle/>
          <a:p>
            <a:r>
              <a:rPr lang="en-GB" dirty="0">
                <a:solidFill>
                  <a:schemeClr val="bg1"/>
                </a:solidFill>
              </a:rPr>
              <a:t>Condition-switches-between-actions</a:t>
            </a:r>
            <a:endParaRPr lang="en-GB" dirty="0">
              <a:solidFill>
                <a:srgbClr val="FF9900"/>
              </a:solidFill>
            </a:endParaRPr>
          </a:p>
        </p:txBody>
      </p:sp>
      <p:sp>
        <p:nvSpPr>
          <p:cNvPr id="4" name="TextBox 3">
            <a:extLst>
              <a:ext uri="{FF2B5EF4-FFF2-40B4-BE49-F238E27FC236}">
                <a16:creationId xmlns:a16="http://schemas.microsoft.com/office/drawing/2014/main" id="{08DF59E1-DB9B-45D0-8CCB-DB02B5A98BBA}"/>
              </a:ext>
            </a:extLst>
          </p:cNvPr>
          <p:cNvSpPr txBox="1"/>
          <p:nvPr/>
        </p:nvSpPr>
        <p:spPr>
          <a:xfrm>
            <a:off x="2223425" y="2575718"/>
            <a:ext cx="5526781" cy="3046988"/>
          </a:xfrm>
          <a:prstGeom prst="rect">
            <a:avLst/>
          </a:prstGeom>
          <a:noFill/>
        </p:spPr>
        <p:txBody>
          <a:bodyPr wrap="square" rtlCol="0">
            <a:spAutoFit/>
          </a:bodyPr>
          <a:lstStyle/>
          <a:p>
            <a:r>
              <a:rPr lang="en-GB" sz="3200" dirty="0">
                <a:solidFill>
                  <a:srgbClr val="0070C0"/>
                </a:solidFill>
              </a:rPr>
              <a:t>stand</a:t>
            </a:r>
          </a:p>
          <a:p>
            <a:r>
              <a:rPr lang="en-GB" sz="3200" dirty="0">
                <a:solidFill>
                  <a:srgbClr val="0070C0"/>
                </a:solidFill>
              </a:rPr>
              <a:t>If you like drawing	</a:t>
            </a:r>
          </a:p>
          <a:p>
            <a:r>
              <a:rPr lang="en-GB" sz="3200" dirty="0">
                <a:solidFill>
                  <a:srgbClr val="0070C0"/>
                </a:solidFill>
              </a:rPr>
              <a:t>	bow slowly</a:t>
            </a:r>
          </a:p>
          <a:p>
            <a:r>
              <a:rPr lang="en-GB" sz="3200" dirty="0">
                <a:solidFill>
                  <a:srgbClr val="0070C0"/>
                </a:solidFill>
              </a:rPr>
              <a:t>Else</a:t>
            </a:r>
          </a:p>
          <a:p>
            <a:r>
              <a:rPr lang="en-GB" sz="3200" dirty="0">
                <a:solidFill>
                  <a:srgbClr val="0070C0"/>
                </a:solidFill>
              </a:rPr>
              <a:t>	wave</a:t>
            </a:r>
          </a:p>
          <a:p>
            <a:r>
              <a:rPr lang="en-GB" sz="3200" dirty="0">
                <a:solidFill>
                  <a:srgbClr val="0070C0"/>
                </a:solidFill>
              </a:rPr>
              <a:t>Sit</a:t>
            </a:r>
          </a:p>
        </p:txBody>
      </p:sp>
      <p:sp>
        <p:nvSpPr>
          <p:cNvPr id="9" name="Speech Bubble: Rectangle with Corners Rounded 8">
            <a:extLst>
              <a:ext uri="{FF2B5EF4-FFF2-40B4-BE49-F238E27FC236}">
                <a16:creationId xmlns:a16="http://schemas.microsoft.com/office/drawing/2014/main" id="{B7A44062-EA02-451E-8DFA-66C748823925}"/>
              </a:ext>
            </a:extLst>
          </p:cNvPr>
          <p:cNvSpPr/>
          <p:nvPr/>
        </p:nvSpPr>
        <p:spPr>
          <a:xfrm>
            <a:off x="7750206" y="2575718"/>
            <a:ext cx="3314557" cy="1708047"/>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How many times will the condition be checked?</a:t>
            </a:r>
          </a:p>
        </p:txBody>
      </p:sp>
      <p:pic>
        <p:nvPicPr>
          <p:cNvPr id="5" name="Graphic 4" descr="Clipboard outline">
            <a:extLst>
              <a:ext uri="{FF2B5EF4-FFF2-40B4-BE49-F238E27FC236}">
                <a16:creationId xmlns:a16="http://schemas.microsoft.com/office/drawing/2014/main" id="{E325E784-7D06-4219-97EB-B770347E628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73819" y="4283765"/>
            <a:ext cx="914400" cy="914400"/>
          </a:xfrm>
          <a:prstGeom prst="rect">
            <a:avLst/>
          </a:prstGeom>
        </p:spPr>
      </p:pic>
    </p:spTree>
    <p:extLst>
      <p:ext uri="{BB962C8B-B14F-4D97-AF65-F5344CB8AC3E}">
        <p14:creationId xmlns:p14="http://schemas.microsoft.com/office/powerpoint/2010/main" val="40092201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8841338" cy="840268"/>
          </a:xfrm>
          <a:solidFill>
            <a:srgbClr val="0070C0"/>
          </a:solidFill>
        </p:spPr>
        <p:txBody>
          <a:bodyPr anchor="ctr" anchorCtr="0"/>
          <a:lstStyle/>
          <a:p>
            <a:r>
              <a:rPr lang="en-GB" dirty="0">
                <a:solidFill>
                  <a:schemeClr val="bg1"/>
                </a:solidFill>
              </a:rPr>
              <a:t>Condition-switches-between-actions</a:t>
            </a:r>
            <a:endParaRPr lang="en-GB" dirty="0">
              <a:solidFill>
                <a:srgbClr val="FF9900"/>
              </a:solidFill>
            </a:endParaRPr>
          </a:p>
        </p:txBody>
      </p:sp>
      <p:sp>
        <p:nvSpPr>
          <p:cNvPr id="4" name="TextBox 3">
            <a:extLst>
              <a:ext uri="{FF2B5EF4-FFF2-40B4-BE49-F238E27FC236}">
                <a16:creationId xmlns:a16="http://schemas.microsoft.com/office/drawing/2014/main" id="{08DF59E1-DB9B-45D0-8CCB-DB02B5A98BBA}"/>
              </a:ext>
            </a:extLst>
          </p:cNvPr>
          <p:cNvSpPr txBox="1"/>
          <p:nvPr/>
        </p:nvSpPr>
        <p:spPr>
          <a:xfrm>
            <a:off x="2223425" y="2575718"/>
            <a:ext cx="5526781" cy="3046988"/>
          </a:xfrm>
          <a:prstGeom prst="rect">
            <a:avLst/>
          </a:prstGeom>
          <a:noFill/>
        </p:spPr>
        <p:txBody>
          <a:bodyPr wrap="square" rtlCol="0">
            <a:spAutoFit/>
          </a:bodyPr>
          <a:lstStyle/>
          <a:p>
            <a:r>
              <a:rPr lang="en-GB" sz="3200" dirty="0">
                <a:solidFill>
                  <a:srgbClr val="0070C0"/>
                </a:solidFill>
              </a:rPr>
              <a:t>stand</a:t>
            </a:r>
          </a:p>
          <a:p>
            <a:r>
              <a:rPr lang="en-GB" sz="3200" dirty="0">
                <a:solidFill>
                  <a:srgbClr val="0070C0"/>
                </a:solidFill>
              </a:rPr>
              <a:t>If you like drawing	</a:t>
            </a:r>
          </a:p>
          <a:p>
            <a:r>
              <a:rPr lang="en-GB" sz="3200" dirty="0">
                <a:solidFill>
                  <a:srgbClr val="0070C0"/>
                </a:solidFill>
              </a:rPr>
              <a:t>	bow slowly</a:t>
            </a:r>
          </a:p>
          <a:p>
            <a:r>
              <a:rPr lang="en-GB" sz="3200" dirty="0">
                <a:solidFill>
                  <a:srgbClr val="0070C0"/>
                </a:solidFill>
              </a:rPr>
              <a:t>Else</a:t>
            </a:r>
          </a:p>
          <a:p>
            <a:r>
              <a:rPr lang="en-GB" sz="3200" dirty="0">
                <a:solidFill>
                  <a:srgbClr val="0070C0"/>
                </a:solidFill>
              </a:rPr>
              <a:t>	wave</a:t>
            </a:r>
          </a:p>
          <a:p>
            <a:r>
              <a:rPr lang="en-GB" sz="3200" dirty="0">
                <a:solidFill>
                  <a:srgbClr val="0070C0"/>
                </a:solidFill>
              </a:rPr>
              <a:t>Sit</a:t>
            </a:r>
          </a:p>
        </p:txBody>
      </p:sp>
      <p:sp>
        <p:nvSpPr>
          <p:cNvPr id="9" name="Speech Bubble: Rectangle with Corners Rounded 8">
            <a:extLst>
              <a:ext uri="{FF2B5EF4-FFF2-40B4-BE49-F238E27FC236}">
                <a16:creationId xmlns:a16="http://schemas.microsoft.com/office/drawing/2014/main" id="{B7A44062-EA02-451E-8DFA-66C748823925}"/>
              </a:ext>
            </a:extLst>
          </p:cNvPr>
          <p:cNvSpPr/>
          <p:nvPr/>
        </p:nvSpPr>
        <p:spPr>
          <a:xfrm>
            <a:off x="7750206" y="2575718"/>
            <a:ext cx="3314557" cy="1708047"/>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How many times will the condition be checked?</a:t>
            </a:r>
          </a:p>
        </p:txBody>
      </p:sp>
      <p:sp>
        <p:nvSpPr>
          <p:cNvPr id="6" name="Speech Bubble: Rectangle with Corners Rounded 5">
            <a:extLst>
              <a:ext uri="{FF2B5EF4-FFF2-40B4-BE49-F238E27FC236}">
                <a16:creationId xmlns:a16="http://schemas.microsoft.com/office/drawing/2014/main" id="{1A08FE98-6210-432C-A8F8-CF2AB9166DAD}"/>
              </a:ext>
            </a:extLst>
          </p:cNvPr>
          <p:cNvSpPr/>
          <p:nvPr/>
        </p:nvSpPr>
        <p:spPr>
          <a:xfrm>
            <a:off x="8877444" y="5145396"/>
            <a:ext cx="2187320" cy="840268"/>
          </a:xfrm>
          <a:prstGeom prst="wedgeRoundRectCallout">
            <a:avLst>
              <a:gd name="adj1" fmla="val 20795"/>
              <a:gd name="adj2" fmla="val -75766"/>
              <a:gd name="adj3" fmla="val 16667"/>
            </a:avLst>
          </a:prstGeom>
          <a:solidFill>
            <a:srgbClr val="FF990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rgbClr val="0070C0"/>
                </a:solidFill>
              </a:rPr>
              <a:t>Once only</a:t>
            </a:r>
          </a:p>
        </p:txBody>
      </p:sp>
    </p:spTree>
    <p:extLst>
      <p:ext uri="{BB962C8B-B14F-4D97-AF65-F5344CB8AC3E}">
        <p14:creationId xmlns:p14="http://schemas.microsoft.com/office/powerpoint/2010/main" val="3825133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8841338" cy="840268"/>
          </a:xfrm>
          <a:solidFill>
            <a:srgbClr val="0070C0"/>
          </a:solidFill>
        </p:spPr>
        <p:txBody>
          <a:bodyPr anchor="ctr" anchorCtr="0"/>
          <a:lstStyle/>
          <a:p>
            <a:r>
              <a:rPr lang="en-GB" dirty="0">
                <a:solidFill>
                  <a:schemeClr val="bg1"/>
                </a:solidFill>
              </a:rPr>
              <a:t>Condition-switches-between-actions</a:t>
            </a:r>
            <a:endParaRPr lang="en-GB" dirty="0">
              <a:solidFill>
                <a:srgbClr val="FF9900"/>
              </a:solidFill>
            </a:endParaRPr>
          </a:p>
        </p:txBody>
      </p:sp>
      <p:pic>
        <p:nvPicPr>
          <p:cNvPr id="5" name="Graphic 4" descr="Clipboard outline">
            <a:extLst>
              <a:ext uri="{FF2B5EF4-FFF2-40B4-BE49-F238E27FC236}">
                <a16:creationId xmlns:a16="http://schemas.microsoft.com/office/drawing/2014/main" id="{E325E784-7D06-4219-97EB-B770347E628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957184" y="5072434"/>
            <a:ext cx="914400" cy="914400"/>
          </a:xfrm>
          <a:prstGeom prst="rect">
            <a:avLst/>
          </a:prstGeom>
        </p:spPr>
      </p:pic>
      <p:sp>
        <p:nvSpPr>
          <p:cNvPr id="6" name="Content Placeholder 2">
            <a:extLst>
              <a:ext uri="{FF2B5EF4-FFF2-40B4-BE49-F238E27FC236}">
                <a16:creationId xmlns:a16="http://schemas.microsoft.com/office/drawing/2014/main" id="{AA656EBC-4A39-4FE1-8272-E791CE9C4073}"/>
              </a:ext>
            </a:extLst>
          </p:cNvPr>
          <p:cNvSpPr>
            <a:spLocks noGrp="1"/>
          </p:cNvSpPr>
          <p:nvPr>
            <p:ph idx="1"/>
          </p:nvPr>
        </p:nvSpPr>
        <p:spPr>
          <a:xfrm>
            <a:off x="2223425" y="1739791"/>
            <a:ext cx="5257799" cy="2483634"/>
          </a:xfrm>
        </p:spPr>
        <p:txBody>
          <a:bodyPr>
            <a:normAutofit/>
          </a:bodyPr>
          <a:lstStyle/>
          <a:p>
            <a:pPr marL="0" indent="0">
              <a:buNone/>
            </a:pPr>
            <a:r>
              <a:rPr lang="en-GB" sz="3200" dirty="0">
                <a:solidFill>
                  <a:srgbClr val="0070C0"/>
                </a:solidFill>
              </a:rPr>
              <a:t>If you like drawing	</a:t>
            </a:r>
          </a:p>
          <a:p>
            <a:pPr marL="0" indent="0">
              <a:buNone/>
            </a:pPr>
            <a:r>
              <a:rPr lang="en-GB" sz="3200" dirty="0">
                <a:solidFill>
                  <a:srgbClr val="0070C0"/>
                </a:solidFill>
              </a:rPr>
              <a:t>	bow slowly</a:t>
            </a:r>
          </a:p>
          <a:p>
            <a:pPr marL="0" indent="0">
              <a:buNone/>
            </a:pPr>
            <a:r>
              <a:rPr lang="en-GB" sz="3200" dirty="0">
                <a:solidFill>
                  <a:srgbClr val="0070C0"/>
                </a:solidFill>
              </a:rPr>
              <a:t>Else</a:t>
            </a:r>
          </a:p>
          <a:p>
            <a:pPr marL="0" indent="0">
              <a:buNone/>
            </a:pPr>
            <a:r>
              <a:rPr lang="en-GB" sz="3200" dirty="0">
                <a:solidFill>
                  <a:srgbClr val="0070C0"/>
                </a:solidFill>
              </a:rPr>
              <a:t>	wave</a:t>
            </a:r>
          </a:p>
        </p:txBody>
      </p:sp>
      <p:sp>
        <p:nvSpPr>
          <p:cNvPr id="7" name="Speech Bubble: Rectangle with Corners Rounded 6">
            <a:extLst>
              <a:ext uri="{FF2B5EF4-FFF2-40B4-BE49-F238E27FC236}">
                <a16:creationId xmlns:a16="http://schemas.microsoft.com/office/drawing/2014/main" id="{073190FD-0BC2-4026-9E80-CD027C1C55CD}"/>
              </a:ext>
            </a:extLst>
          </p:cNvPr>
          <p:cNvSpPr/>
          <p:nvPr/>
        </p:nvSpPr>
        <p:spPr>
          <a:xfrm>
            <a:off x="6644094" y="1663654"/>
            <a:ext cx="3235236" cy="2900535"/>
          </a:xfrm>
          <a:prstGeom prst="wedgeRoundRectCallout">
            <a:avLst>
              <a:gd name="adj1" fmla="val 25053"/>
              <a:gd name="adj2" fmla="val 61439"/>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Now write your own everyday algorithm that uses condition switches between actions</a:t>
            </a:r>
          </a:p>
        </p:txBody>
      </p:sp>
      <p:sp>
        <p:nvSpPr>
          <p:cNvPr id="8" name="Speech Bubble: Rectangle with Corners Rounded 7">
            <a:extLst>
              <a:ext uri="{FF2B5EF4-FFF2-40B4-BE49-F238E27FC236}">
                <a16:creationId xmlns:a16="http://schemas.microsoft.com/office/drawing/2014/main" id="{5D5FE713-AA5D-46F7-963B-3D13AC314212}"/>
              </a:ext>
            </a:extLst>
          </p:cNvPr>
          <p:cNvSpPr/>
          <p:nvPr/>
        </p:nvSpPr>
        <p:spPr>
          <a:xfrm>
            <a:off x="9987722" y="4564189"/>
            <a:ext cx="2063152" cy="1592852"/>
          </a:xfrm>
          <a:prstGeom prst="wedgeRoundRectCallout">
            <a:avLst>
              <a:gd name="adj1" fmla="val -56496"/>
              <a:gd name="adj2" fmla="val -2336"/>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Can your neighbour act it out?</a:t>
            </a:r>
          </a:p>
        </p:txBody>
      </p:sp>
      <p:sp>
        <p:nvSpPr>
          <p:cNvPr id="10" name="Speech Bubble: Rectangle with Corners Rounded 9">
            <a:extLst>
              <a:ext uri="{FF2B5EF4-FFF2-40B4-BE49-F238E27FC236}">
                <a16:creationId xmlns:a16="http://schemas.microsoft.com/office/drawing/2014/main" id="{2374DED1-982D-48BF-80D3-D36EE8A800C5}"/>
              </a:ext>
            </a:extLst>
          </p:cNvPr>
          <p:cNvSpPr/>
          <p:nvPr/>
        </p:nvSpPr>
        <p:spPr>
          <a:xfrm>
            <a:off x="3350953" y="5158283"/>
            <a:ext cx="5490093" cy="1196758"/>
          </a:xfrm>
          <a:prstGeom prst="wedgeRoundRectCallout">
            <a:avLst>
              <a:gd name="adj1" fmla="val 55628"/>
              <a:gd name="adj2" fmla="val 24189"/>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bg1"/>
                </a:solidFill>
              </a:rPr>
              <a:t>One mark if it makes sense</a:t>
            </a:r>
          </a:p>
          <a:p>
            <a:r>
              <a:rPr lang="en-GB" sz="2400" dirty="0">
                <a:solidFill>
                  <a:schemeClr val="bg1"/>
                </a:solidFill>
              </a:rPr>
              <a:t>One mark if each section is on a new line</a:t>
            </a:r>
          </a:p>
          <a:p>
            <a:r>
              <a:rPr lang="en-GB" sz="2400" dirty="0">
                <a:solidFill>
                  <a:schemeClr val="bg1"/>
                </a:solidFill>
              </a:rPr>
              <a:t>One mark if you indent the actions</a:t>
            </a:r>
          </a:p>
        </p:txBody>
      </p:sp>
    </p:spTree>
    <p:extLst>
      <p:ext uri="{BB962C8B-B14F-4D97-AF65-F5344CB8AC3E}">
        <p14:creationId xmlns:p14="http://schemas.microsoft.com/office/powerpoint/2010/main" val="6715555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4425853" cy="840268"/>
          </a:xfrm>
          <a:solidFill>
            <a:srgbClr val="0070C0"/>
          </a:solidFill>
        </p:spPr>
        <p:txBody>
          <a:bodyPr anchor="ctr" anchorCtr="0"/>
          <a:lstStyle/>
          <a:p>
            <a:r>
              <a:rPr lang="en-GB" dirty="0">
                <a:solidFill>
                  <a:schemeClr val="bg1"/>
                </a:solidFill>
              </a:rPr>
              <a:t>Flow of control</a:t>
            </a:r>
            <a:endParaRPr lang="en-GB" dirty="0">
              <a:solidFill>
                <a:srgbClr val="FF9900"/>
              </a:solidFill>
            </a:endParaRPr>
          </a:p>
        </p:txBody>
      </p:sp>
      <p:sp>
        <p:nvSpPr>
          <p:cNvPr id="4" name="TextBox 3">
            <a:extLst>
              <a:ext uri="{FF2B5EF4-FFF2-40B4-BE49-F238E27FC236}">
                <a16:creationId xmlns:a16="http://schemas.microsoft.com/office/drawing/2014/main" id="{08DF59E1-DB9B-45D0-8CCB-DB02B5A98BBA}"/>
              </a:ext>
            </a:extLst>
          </p:cNvPr>
          <p:cNvSpPr txBox="1"/>
          <p:nvPr/>
        </p:nvSpPr>
        <p:spPr>
          <a:xfrm>
            <a:off x="2223425" y="2575718"/>
            <a:ext cx="5526781" cy="3046988"/>
          </a:xfrm>
          <a:prstGeom prst="rect">
            <a:avLst/>
          </a:prstGeom>
          <a:noFill/>
        </p:spPr>
        <p:txBody>
          <a:bodyPr wrap="square" rtlCol="0">
            <a:spAutoFit/>
          </a:bodyPr>
          <a:lstStyle/>
          <a:p>
            <a:r>
              <a:rPr lang="en-GB" sz="3200" dirty="0">
                <a:solidFill>
                  <a:srgbClr val="0070C0"/>
                </a:solidFill>
              </a:rPr>
              <a:t>stand</a:t>
            </a:r>
          </a:p>
          <a:p>
            <a:r>
              <a:rPr lang="en-GB" sz="3200" dirty="0">
                <a:solidFill>
                  <a:srgbClr val="0070C0"/>
                </a:solidFill>
              </a:rPr>
              <a:t>If you like drawing	</a:t>
            </a:r>
          </a:p>
          <a:p>
            <a:r>
              <a:rPr lang="en-GB" sz="3200" dirty="0">
                <a:solidFill>
                  <a:srgbClr val="0070C0"/>
                </a:solidFill>
              </a:rPr>
              <a:t>	bow slowly</a:t>
            </a:r>
          </a:p>
          <a:p>
            <a:r>
              <a:rPr lang="en-GB" sz="3200" dirty="0">
                <a:solidFill>
                  <a:srgbClr val="0070C0"/>
                </a:solidFill>
              </a:rPr>
              <a:t>Else</a:t>
            </a:r>
          </a:p>
          <a:p>
            <a:r>
              <a:rPr lang="en-GB" sz="3200" dirty="0">
                <a:solidFill>
                  <a:srgbClr val="0070C0"/>
                </a:solidFill>
              </a:rPr>
              <a:t>	wave</a:t>
            </a:r>
          </a:p>
          <a:p>
            <a:r>
              <a:rPr lang="en-GB" sz="3200" dirty="0">
                <a:solidFill>
                  <a:srgbClr val="0070C0"/>
                </a:solidFill>
              </a:rPr>
              <a:t>Sit</a:t>
            </a:r>
          </a:p>
        </p:txBody>
      </p:sp>
      <p:sp>
        <p:nvSpPr>
          <p:cNvPr id="6" name="Diamond 5">
            <a:extLst>
              <a:ext uri="{FF2B5EF4-FFF2-40B4-BE49-F238E27FC236}">
                <a16:creationId xmlns:a16="http://schemas.microsoft.com/office/drawing/2014/main" id="{FF6F91EB-1D71-44DE-8307-B0EA78AA161E}"/>
              </a:ext>
            </a:extLst>
          </p:cNvPr>
          <p:cNvSpPr/>
          <p:nvPr/>
        </p:nvSpPr>
        <p:spPr>
          <a:xfrm>
            <a:off x="5529262" y="3190875"/>
            <a:ext cx="1133475" cy="476250"/>
          </a:xfrm>
          <a:prstGeom prst="diamond">
            <a:avLst/>
          </a:prstGeom>
          <a:noFill/>
          <a:ln w="444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Straight Connector 6">
            <a:extLst>
              <a:ext uri="{FF2B5EF4-FFF2-40B4-BE49-F238E27FC236}">
                <a16:creationId xmlns:a16="http://schemas.microsoft.com/office/drawing/2014/main" id="{C5E002A3-0EC9-416D-8C23-DD8A4B33FCDC}"/>
              </a:ext>
            </a:extLst>
          </p:cNvPr>
          <p:cNvCxnSpPr>
            <a:cxnSpLocks/>
            <a:stCxn id="6" idx="0"/>
          </p:cNvCxnSpPr>
          <p:nvPr/>
        </p:nvCxnSpPr>
        <p:spPr>
          <a:xfrm flipH="1" flipV="1">
            <a:off x="6095998" y="2575718"/>
            <a:ext cx="2" cy="615157"/>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Freeform: Shape 7">
            <a:extLst>
              <a:ext uri="{FF2B5EF4-FFF2-40B4-BE49-F238E27FC236}">
                <a16:creationId xmlns:a16="http://schemas.microsoft.com/office/drawing/2014/main" id="{6BDB8CAC-FA2E-4A1D-8C3C-7CB3DD8A7FB9}"/>
              </a:ext>
            </a:extLst>
          </p:cNvPr>
          <p:cNvSpPr/>
          <p:nvPr/>
        </p:nvSpPr>
        <p:spPr>
          <a:xfrm>
            <a:off x="5486400" y="3419475"/>
            <a:ext cx="622088" cy="1778691"/>
          </a:xfrm>
          <a:custGeom>
            <a:avLst/>
            <a:gdLst>
              <a:gd name="connsiteX0" fmla="*/ 0 w 628650"/>
              <a:gd name="connsiteY0" fmla="*/ 0 h 1190625"/>
              <a:gd name="connsiteX1" fmla="*/ 0 w 628650"/>
              <a:gd name="connsiteY1" fmla="*/ 923925 h 1190625"/>
              <a:gd name="connsiteX2" fmla="*/ 628650 w 628650"/>
              <a:gd name="connsiteY2" fmla="*/ 1190625 h 1190625"/>
            </a:gdLst>
            <a:ahLst/>
            <a:cxnLst>
              <a:cxn ang="0">
                <a:pos x="connsiteX0" y="connsiteY0"/>
              </a:cxn>
              <a:cxn ang="0">
                <a:pos x="connsiteX1" y="connsiteY1"/>
              </a:cxn>
              <a:cxn ang="0">
                <a:pos x="connsiteX2" y="connsiteY2"/>
              </a:cxn>
            </a:cxnLst>
            <a:rect l="l" t="t" r="r" b="b"/>
            <a:pathLst>
              <a:path w="628650" h="1190625">
                <a:moveTo>
                  <a:pt x="0" y="0"/>
                </a:moveTo>
                <a:lnTo>
                  <a:pt x="0" y="923925"/>
                </a:lnTo>
                <a:lnTo>
                  <a:pt x="628650" y="1190625"/>
                </a:lnTo>
              </a:path>
            </a:pathLst>
          </a:custGeom>
          <a:noFill/>
          <a:ln w="444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Freeform: Shape 9">
            <a:extLst>
              <a:ext uri="{FF2B5EF4-FFF2-40B4-BE49-F238E27FC236}">
                <a16:creationId xmlns:a16="http://schemas.microsoft.com/office/drawing/2014/main" id="{9C0FF6CF-8C81-46FA-82EB-40F4F5FE5C46}"/>
              </a:ext>
            </a:extLst>
          </p:cNvPr>
          <p:cNvSpPr/>
          <p:nvPr/>
        </p:nvSpPr>
        <p:spPr>
          <a:xfrm flipH="1">
            <a:off x="6095998" y="3419474"/>
            <a:ext cx="622087" cy="1778691"/>
          </a:xfrm>
          <a:custGeom>
            <a:avLst/>
            <a:gdLst>
              <a:gd name="connsiteX0" fmla="*/ 0 w 628650"/>
              <a:gd name="connsiteY0" fmla="*/ 0 h 1190625"/>
              <a:gd name="connsiteX1" fmla="*/ 0 w 628650"/>
              <a:gd name="connsiteY1" fmla="*/ 923925 h 1190625"/>
              <a:gd name="connsiteX2" fmla="*/ 628650 w 628650"/>
              <a:gd name="connsiteY2" fmla="*/ 1190625 h 1190625"/>
            </a:gdLst>
            <a:ahLst/>
            <a:cxnLst>
              <a:cxn ang="0">
                <a:pos x="connsiteX0" y="connsiteY0"/>
              </a:cxn>
              <a:cxn ang="0">
                <a:pos x="connsiteX1" y="connsiteY1"/>
              </a:cxn>
              <a:cxn ang="0">
                <a:pos x="connsiteX2" y="connsiteY2"/>
              </a:cxn>
            </a:cxnLst>
            <a:rect l="l" t="t" r="r" b="b"/>
            <a:pathLst>
              <a:path w="628650" h="1190625">
                <a:moveTo>
                  <a:pt x="0" y="0"/>
                </a:moveTo>
                <a:lnTo>
                  <a:pt x="0" y="923925"/>
                </a:lnTo>
                <a:lnTo>
                  <a:pt x="628650" y="1190625"/>
                </a:lnTo>
              </a:path>
            </a:pathLst>
          </a:custGeom>
          <a:noFill/>
          <a:ln w="444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1" name="Straight Connector 10">
            <a:extLst>
              <a:ext uri="{FF2B5EF4-FFF2-40B4-BE49-F238E27FC236}">
                <a16:creationId xmlns:a16="http://schemas.microsoft.com/office/drawing/2014/main" id="{8FE99636-F7EC-40CA-8E2C-5D356AD48B47}"/>
              </a:ext>
            </a:extLst>
          </p:cNvPr>
          <p:cNvCxnSpPr>
            <a:cxnSpLocks/>
          </p:cNvCxnSpPr>
          <p:nvPr/>
        </p:nvCxnSpPr>
        <p:spPr>
          <a:xfrm>
            <a:off x="6095998" y="5198165"/>
            <a:ext cx="0" cy="822326"/>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FC870F16-4DDD-4201-8E25-CBBE06678D9B}"/>
              </a:ext>
            </a:extLst>
          </p:cNvPr>
          <p:cNvSpPr/>
          <p:nvPr/>
        </p:nvSpPr>
        <p:spPr>
          <a:xfrm>
            <a:off x="5362787" y="3781425"/>
            <a:ext cx="238125" cy="2286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02DFB67B-EF05-487B-A46C-E3196B27D5D5}"/>
              </a:ext>
            </a:extLst>
          </p:cNvPr>
          <p:cNvSpPr/>
          <p:nvPr/>
        </p:nvSpPr>
        <p:spPr>
          <a:xfrm>
            <a:off x="5968828" y="5279807"/>
            <a:ext cx="238125" cy="228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F66A5532-27CD-4B08-8C89-B95279C6D020}"/>
              </a:ext>
            </a:extLst>
          </p:cNvPr>
          <p:cNvSpPr/>
          <p:nvPr/>
        </p:nvSpPr>
        <p:spPr>
          <a:xfrm>
            <a:off x="5976936" y="2786118"/>
            <a:ext cx="238125" cy="228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E06DD1C7-5036-476F-8A63-D5EA391E9E84}"/>
              </a:ext>
            </a:extLst>
          </p:cNvPr>
          <p:cNvSpPr/>
          <p:nvPr/>
        </p:nvSpPr>
        <p:spPr>
          <a:xfrm>
            <a:off x="6530215" y="4731135"/>
            <a:ext cx="238125" cy="228600"/>
          </a:xfrm>
          <a:prstGeom prst="ellipse">
            <a:avLst/>
          </a:prstGeom>
          <a:solidFill>
            <a:schemeClr val="accent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9D4F6DAD-7BCB-49C0-AB81-89E4A24679C7}"/>
              </a:ext>
            </a:extLst>
          </p:cNvPr>
          <p:cNvSpPr txBox="1"/>
          <p:nvPr/>
        </p:nvSpPr>
        <p:spPr>
          <a:xfrm>
            <a:off x="7750206" y="2575718"/>
            <a:ext cx="3079531" cy="3139321"/>
          </a:xfrm>
          <a:prstGeom prst="rect">
            <a:avLst/>
          </a:prstGeom>
          <a:noFill/>
        </p:spPr>
        <p:txBody>
          <a:bodyPr wrap="square" rtlCol="0">
            <a:spAutoFit/>
          </a:bodyPr>
          <a:lstStyle/>
          <a:p>
            <a:r>
              <a:rPr lang="en-GB" dirty="0">
                <a:solidFill>
                  <a:srgbClr val="0070C0"/>
                </a:solidFill>
              </a:rPr>
              <a:t>Dots show actions</a:t>
            </a:r>
          </a:p>
          <a:p>
            <a:endParaRPr lang="en-GB" dirty="0">
              <a:solidFill>
                <a:srgbClr val="0070C0"/>
              </a:solidFill>
            </a:endParaRPr>
          </a:p>
          <a:p>
            <a:r>
              <a:rPr lang="en-GB" dirty="0">
                <a:solidFill>
                  <a:srgbClr val="0070C0"/>
                </a:solidFill>
              </a:rPr>
              <a:t>Diamond shows the condition</a:t>
            </a:r>
          </a:p>
          <a:p>
            <a:endParaRPr lang="en-GB" dirty="0">
              <a:solidFill>
                <a:srgbClr val="0070C0"/>
              </a:solidFill>
            </a:endParaRPr>
          </a:p>
          <a:p>
            <a:r>
              <a:rPr lang="en-GB" dirty="0">
                <a:solidFill>
                  <a:srgbClr val="0070C0"/>
                </a:solidFill>
              </a:rPr>
              <a:t>Blue path is one you take if you do </a:t>
            </a:r>
            <a:r>
              <a:rPr lang="en-GB" b="1" dirty="0">
                <a:solidFill>
                  <a:srgbClr val="0070C0"/>
                </a:solidFill>
              </a:rPr>
              <a:t>NOT</a:t>
            </a:r>
            <a:r>
              <a:rPr lang="en-GB" dirty="0">
                <a:solidFill>
                  <a:srgbClr val="0070C0"/>
                </a:solidFill>
              </a:rPr>
              <a:t> like drawing</a:t>
            </a:r>
          </a:p>
          <a:p>
            <a:endParaRPr lang="en-GB" dirty="0">
              <a:solidFill>
                <a:srgbClr val="0070C0"/>
              </a:solidFill>
            </a:endParaRPr>
          </a:p>
          <a:p>
            <a:r>
              <a:rPr lang="en-GB" dirty="0">
                <a:solidFill>
                  <a:srgbClr val="0070C0"/>
                </a:solidFill>
              </a:rPr>
              <a:t>Orange path is one you take if you </a:t>
            </a:r>
            <a:r>
              <a:rPr lang="en-GB" b="1" dirty="0">
                <a:solidFill>
                  <a:srgbClr val="0070C0"/>
                </a:solidFill>
              </a:rPr>
              <a:t>DO</a:t>
            </a:r>
            <a:r>
              <a:rPr lang="en-GB" dirty="0">
                <a:solidFill>
                  <a:srgbClr val="0070C0"/>
                </a:solidFill>
              </a:rPr>
              <a:t> like drawing</a:t>
            </a:r>
          </a:p>
          <a:p>
            <a:endParaRPr lang="en-GB" dirty="0">
              <a:solidFill>
                <a:srgbClr val="0070C0"/>
              </a:solidFill>
            </a:endParaRPr>
          </a:p>
          <a:p>
            <a:r>
              <a:rPr lang="en-GB" dirty="0">
                <a:solidFill>
                  <a:srgbClr val="0070C0"/>
                </a:solidFill>
              </a:rPr>
              <a:t>Everyone sits at the end</a:t>
            </a:r>
          </a:p>
        </p:txBody>
      </p:sp>
      <p:cxnSp>
        <p:nvCxnSpPr>
          <p:cNvPr id="19" name="Straight Arrow Connector 18">
            <a:extLst>
              <a:ext uri="{FF2B5EF4-FFF2-40B4-BE49-F238E27FC236}">
                <a16:creationId xmlns:a16="http://schemas.microsoft.com/office/drawing/2014/main" id="{2EBAE02F-42DF-4E82-B32B-E78536857573}"/>
              </a:ext>
            </a:extLst>
          </p:cNvPr>
          <p:cNvCxnSpPr/>
          <p:nvPr/>
        </p:nvCxnSpPr>
        <p:spPr>
          <a:xfrm flipH="1">
            <a:off x="6215061" y="2786118"/>
            <a:ext cx="1535145" cy="1143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E5720857-FF45-4CA6-930D-37A50342C84F}"/>
              </a:ext>
            </a:extLst>
          </p:cNvPr>
          <p:cNvCxnSpPr/>
          <p:nvPr/>
        </p:nvCxnSpPr>
        <p:spPr>
          <a:xfrm flipH="1">
            <a:off x="6087890" y="3329609"/>
            <a:ext cx="1662316" cy="993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3155953B-020A-44B7-85DC-52387614EA3C}"/>
              </a:ext>
            </a:extLst>
          </p:cNvPr>
          <p:cNvCxnSpPr/>
          <p:nvPr/>
        </p:nvCxnSpPr>
        <p:spPr>
          <a:xfrm flipH="1">
            <a:off x="6718085" y="4010025"/>
            <a:ext cx="103212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5855D2AF-C6D5-4544-A5CE-CCA36ED88ACE}"/>
              </a:ext>
            </a:extLst>
          </p:cNvPr>
          <p:cNvCxnSpPr/>
          <p:nvPr/>
        </p:nvCxnSpPr>
        <p:spPr>
          <a:xfrm flipH="1" flipV="1">
            <a:off x="5481849" y="4224130"/>
            <a:ext cx="2268357" cy="6510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65863537-F842-4463-A605-EA44228AC228}"/>
              </a:ext>
            </a:extLst>
          </p:cNvPr>
          <p:cNvCxnSpPr/>
          <p:nvPr/>
        </p:nvCxnSpPr>
        <p:spPr>
          <a:xfrm flipH="1" flipV="1">
            <a:off x="6215061" y="5394107"/>
            <a:ext cx="1535145" cy="1143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30773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4425853" cy="840268"/>
          </a:xfrm>
          <a:solidFill>
            <a:srgbClr val="0070C0"/>
          </a:solidFill>
        </p:spPr>
        <p:txBody>
          <a:bodyPr anchor="ctr" anchorCtr="0"/>
          <a:lstStyle/>
          <a:p>
            <a:r>
              <a:rPr lang="en-GB" dirty="0">
                <a:solidFill>
                  <a:schemeClr val="bg1"/>
                </a:solidFill>
              </a:rPr>
              <a:t>Flow of control</a:t>
            </a:r>
            <a:endParaRPr lang="en-GB" dirty="0">
              <a:solidFill>
                <a:srgbClr val="FF9900"/>
              </a:solidFill>
            </a:endParaRPr>
          </a:p>
        </p:txBody>
      </p:sp>
      <p:sp>
        <p:nvSpPr>
          <p:cNvPr id="20" name="TextBox 19">
            <a:extLst>
              <a:ext uri="{FF2B5EF4-FFF2-40B4-BE49-F238E27FC236}">
                <a16:creationId xmlns:a16="http://schemas.microsoft.com/office/drawing/2014/main" id="{321AC1DE-7BEE-470F-9805-E912332F310C}"/>
              </a:ext>
            </a:extLst>
          </p:cNvPr>
          <p:cNvSpPr txBox="1"/>
          <p:nvPr/>
        </p:nvSpPr>
        <p:spPr>
          <a:xfrm>
            <a:off x="2223425" y="1694357"/>
            <a:ext cx="6107594" cy="4524315"/>
          </a:xfrm>
          <a:prstGeom prst="rect">
            <a:avLst/>
          </a:prstGeom>
          <a:noFill/>
        </p:spPr>
        <p:txBody>
          <a:bodyPr wrap="square">
            <a:spAutoFit/>
          </a:bodyPr>
          <a:lstStyle/>
          <a:p>
            <a:pPr marL="0" indent="0">
              <a:buNone/>
            </a:pPr>
            <a:r>
              <a:rPr lang="en-GB" sz="3200" dirty="0">
                <a:solidFill>
                  <a:srgbClr val="0070C0"/>
                </a:solidFill>
              </a:rPr>
              <a:t>Laugh loudly</a:t>
            </a:r>
          </a:p>
          <a:p>
            <a:pPr marL="0" indent="0">
              <a:buNone/>
            </a:pPr>
            <a:r>
              <a:rPr lang="en-GB" sz="3200" dirty="0">
                <a:solidFill>
                  <a:srgbClr val="0070C0"/>
                </a:solidFill>
              </a:rPr>
              <a:t>If you like programming	</a:t>
            </a:r>
          </a:p>
          <a:p>
            <a:pPr marL="0" indent="0">
              <a:buNone/>
            </a:pPr>
            <a:r>
              <a:rPr lang="en-GB" sz="3200" dirty="0">
                <a:solidFill>
                  <a:srgbClr val="0070C0"/>
                </a:solidFill>
              </a:rPr>
              <a:t>	wave</a:t>
            </a:r>
          </a:p>
          <a:p>
            <a:pPr marL="0" indent="0">
              <a:buNone/>
            </a:pPr>
            <a:r>
              <a:rPr lang="en-GB" sz="3200" dirty="0">
                <a:solidFill>
                  <a:srgbClr val="0070C0"/>
                </a:solidFill>
              </a:rPr>
              <a:t>	tap head</a:t>
            </a:r>
          </a:p>
          <a:p>
            <a:pPr marL="0" indent="0">
              <a:buNone/>
            </a:pPr>
            <a:r>
              <a:rPr lang="en-GB" sz="3200" dirty="0">
                <a:solidFill>
                  <a:srgbClr val="0070C0"/>
                </a:solidFill>
              </a:rPr>
              <a:t>Else</a:t>
            </a:r>
          </a:p>
          <a:p>
            <a:pPr marL="0" indent="0">
              <a:buNone/>
            </a:pPr>
            <a:r>
              <a:rPr lang="en-GB" sz="3200" dirty="0">
                <a:solidFill>
                  <a:srgbClr val="0070C0"/>
                </a:solidFill>
              </a:rPr>
              <a:t>	groan loudly once</a:t>
            </a:r>
          </a:p>
          <a:p>
            <a:pPr marL="0" indent="0">
              <a:buNone/>
            </a:pPr>
            <a:r>
              <a:rPr lang="en-GB" sz="3200" dirty="0">
                <a:solidFill>
                  <a:srgbClr val="0070C0"/>
                </a:solidFill>
              </a:rPr>
              <a:t>Do 3 times</a:t>
            </a:r>
          </a:p>
          <a:p>
            <a:pPr marL="0" indent="0">
              <a:buNone/>
            </a:pPr>
            <a:r>
              <a:rPr lang="en-GB" sz="3200" dirty="0">
                <a:solidFill>
                  <a:srgbClr val="0070C0"/>
                </a:solidFill>
              </a:rPr>
              <a:t>	lift both arms</a:t>
            </a:r>
          </a:p>
          <a:p>
            <a:pPr marL="0" indent="0">
              <a:buNone/>
            </a:pPr>
            <a:r>
              <a:rPr lang="en-GB" sz="3200" dirty="0">
                <a:solidFill>
                  <a:srgbClr val="0070C0"/>
                </a:solidFill>
              </a:rPr>
              <a:t>	lower both arms</a:t>
            </a:r>
          </a:p>
        </p:txBody>
      </p:sp>
      <p:sp>
        <p:nvSpPr>
          <p:cNvPr id="22" name="Speech Bubble: Rectangle with Corners Rounded 21">
            <a:extLst>
              <a:ext uri="{FF2B5EF4-FFF2-40B4-BE49-F238E27FC236}">
                <a16:creationId xmlns:a16="http://schemas.microsoft.com/office/drawing/2014/main" id="{ABC0E820-B66B-4943-AA9E-D9EC8D66EE98}"/>
              </a:ext>
            </a:extLst>
          </p:cNvPr>
          <p:cNvSpPr/>
          <p:nvPr/>
        </p:nvSpPr>
        <p:spPr>
          <a:xfrm>
            <a:off x="8872386" y="1694357"/>
            <a:ext cx="2192378" cy="2542934"/>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Act out this everyday algorithm</a:t>
            </a:r>
          </a:p>
        </p:txBody>
      </p:sp>
    </p:spTree>
    <p:extLst>
      <p:ext uri="{BB962C8B-B14F-4D97-AF65-F5344CB8AC3E}">
        <p14:creationId xmlns:p14="http://schemas.microsoft.com/office/powerpoint/2010/main" val="53193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4425853" cy="840268"/>
          </a:xfrm>
          <a:solidFill>
            <a:srgbClr val="0070C0"/>
          </a:solidFill>
        </p:spPr>
        <p:txBody>
          <a:bodyPr anchor="ctr" anchorCtr="0"/>
          <a:lstStyle/>
          <a:p>
            <a:r>
              <a:rPr lang="en-GB" dirty="0">
                <a:solidFill>
                  <a:schemeClr val="bg1"/>
                </a:solidFill>
              </a:rPr>
              <a:t>Flow of control</a:t>
            </a:r>
            <a:endParaRPr lang="en-GB" dirty="0">
              <a:solidFill>
                <a:srgbClr val="FF9900"/>
              </a:solidFill>
            </a:endParaRPr>
          </a:p>
        </p:txBody>
      </p:sp>
      <p:sp>
        <p:nvSpPr>
          <p:cNvPr id="20" name="TextBox 19">
            <a:extLst>
              <a:ext uri="{FF2B5EF4-FFF2-40B4-BE49-F238E27FC236}">
                <a16:creationId xmlns:a16="http://schemas.microsoft.com/office/drawing/2014/main" id="{321AC1DE-7BEE-470F-9805-E912332F310C}"/>
              </a:ext>
            </a:extLst>
          </p:cNvPr>
          <p:cNvSpPr txBox="1"/>
          <p:nvPr/>
        </p:nvSpPr>
        <p:spPr>
          <a:xfrm>
            <a:off x="2223425" y="1638734"/>
            <a:ext cx="6107594" cy="4524315"/>
          </a:xfrm>
          <a:prstGeom prst="rect">
            <a:avLst/>
          </a:prstGeom>
          <a:noFill/>
        </p:spPr>
        <p:txBody>
          <a:bodyPr wrap="square">
            <a:spAutoFit/>
          </a:bodyPr>
          <a:lstStyle/>
          <a:p>
            <a:pPr marL="0" indent="0">
              <a:buNone/>
            </a:pPr>
            <a:r>
              <a:rPr lang="en-GB" sz="3200" dirty="0">
                <a:solidFill>
                  <a:srgbClr val="0070C0"/>
                </a:solidFill>
              </a:rPr>
              <a:t>Laugh loudly</a:t>
            </a:r>
          </a:p>
          <a:p>
            <a:pPr marL="0" indent="0">
              <a:buNone/>
            </a:pPr>
            <a:r>
              <a:rPr lang="en-GB" sz="3200" dirty="0">
                <a:solidFill>
                  <a:srgbClr val="0070C0"/>
                </a:solidFill>
              </a:rPr>
              <a:t>If you like programming	</a:t>
            </a:r>
          </a:p>
          <a:p>
            <a:pPr marL="0" indent="0">
              <a:buNone/>
            </a:pPr>
            <a:r>
              <a:rPr lang="en-GB" sz="3200" dirty="0">
                <a:solidFill>
                  <a:srgbClr val="0070C0"/>
                </a:solidFill>
              </a:rPr>
              <a:t>	wave</a:t>
            </a:r>
          </a:p>
          <a:p>
            <a:pPr marL="0" indent="0">
              <a:buNone/>
            </a:pPr>
            <a:r>
              <a:rPr lang="en-GB" sz="3200" dirty="0">
                <a:solidFill>
                  <a:srgbClr val="0070C0"/>
                </a:solidFill>
              </a:rPr>
              <a:t>	tap head</a:t>
            </a:r>
          </a:p>
          <a:p>
            <a:pPr marL="0" indent="0">
              <a:buNone/>
            </a:pPr>
            <a:r>
              <a:rPr lang="en-GB" sz="3200" dirty="0">
                <a:solidFill>
                  <a:srgbClr val="0070C0"/>
                </a:solidFill>
              </a:rPr>
              <a:t>Else</a:t>
            </a:r>
          </a:p>
          <a:p>
            <a:pPr marL="0" indent="0">
              <a:buNone/>
            </a:pPr>
            <a:r>
              <a:rPr lang="en-GB" sz="3200" dirty="0">
                <a:solidFill>
                  <a:srgbClr val="0070C0"/>
                </a:solidFill>
              </a:rPr>
              <a:t>	groan loudly once</a:t>
            </a:r>
          </a:p>
          <a:p>
            <a:pPr marL="0" indent="0">
              <a:buNone/>
            </a:pPr>
            <a:r>
              <a:rPr lang="en-GB" sz="3200" dirty="0">
                <a:solidFill>
                  <a:srgbClr val="0070C0"/>
                </a:solidFill>
              </a:rPr>
              <a:t>Do 3 times</a:t>
            </a:r>
          </a:p>
          <a:p>
            <a:pPr marL="0" indent="0">
              <a:buNone/>
            </a:pPr>
            <a:r>
              <a:rPr lang="en-GB" sz="3200" dirty="0">
                <a:solidFill>
                  <a:srgbClr val="0070C0"/>
                </a:solidFill>
              </a:rPr>
              <a:t>	lift both arms</a:t>
            </a:r>
          </a:p>
          <a:p>
            <a:pPr marL="0" indent="0">
              <a:buNone/>
            </a:pPr>
            <a:r>
              <a:rPr lang="en-GB" sz="3200" dirty="0">
                <a:solidFill>
                  <a:srgbClr val="0070C0"/>
                </a:solidFill>
              </a:rPr>
              <a:t>	lower both arms</a:t>
            </a:r>
          </a:p>
        </p:txBody>
      </p:sp>
      <p:sp>
        <p:nvSpPr>
          <p:cNvPr id="5" name="Diamond 4">
            <a:extLst>
              <a:ext uri="{FF2B5EF4-FFF2-40B4-BE49-F238E27FC236}">
                <a16:creationId xmlns:a16="http://schemas.microsoft.com/office/drawing/2014/main" id="{60D0DF5A-17C3-450C-86A6-3E85AF5C895C}"/>
              </a:ext>
            </a:extLst>
          </p:cNvPr>
          <p:cNvSpPr/>
          <p:nvPr/>
        </p:nvSpPr>
        <p:spPr>
          <a:xfrm>
            <a:off x="6535090" y="2177114"/>
            <a:ext cx="1133475" cy="476250"/>
          </a:xfrm>
          <a:prstGeom prst="diamond">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a:extLst>
              <a:ext uri="{FF2B5EF4-FFF2-40B4-BE49-F238E27FC236}">
                <a16:creationId xmlns:a16="http://schemas.microsoft.com/office/drawing/2014/main" id="{3A847137-5450-410A-BB19-1469DB0BA822}"/>
              </a:ext>
            </a:extLst>
          </p:cNvPr>
          <p:cNvSpPr/>
          <p:nvPr/>
        </p:nvSpPr>
        <p:spPr>
          <a:xfrm>
            <a:off x="6982764" y="1834214"/>
            <a:ext cx="238125" cy="228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19B74DAB-4333-487F-A475-E3169EA44BB3}"/>
              </a:ext>
            </a:extLst>
          </p:cNvPr>
          <p:cNvSpPr/>
          <p:nvPr/>
        </p:nvSpPr>
        <p:spPr>
          <a:xfrm>
            <a:off x="6506970" y="2405714"/>
            <a:ext cx="642425" cy="2334457"/>
          </a:xfrm>
          <a:custGeom>
            <a:avLst/>
            <a:gdLst>
              <a:gd name="connsiteX0" fmla="*/ 0 w 628650"/>
              <a:gd name="connsiteY0" fmla="*/ 0 h 1190625"/>
              <a:gd name="connsiteX1" fmla="*/ 0 w 628650"/>
              <a:gd name="connsiteY1" fmla="*/ 923925 h 1190625"/>
              <a:gd name="connsiteX2" fmla="*/ 628650 w 628650"/>
              <a:gd name="connsiteY2" fmla="*/ 1190625 h 1190625"/>
            </a:gdLst>
            <a:ahLst/>
            <a:cxnLst>
              <a:cxn ang="0">
                <a:pos x="connsiteX0" y="connsiteY0"/>
              </a:cxn>
              <a:cxn ang="0">
                <a:pos x="connsiteX1" y="connsiteY1"/>
              </a:cxn>
              <a:cxn ang="0">
                <a:pos x="connsiteX2" y="connsiteY2"/>
              </a:cxn>
            </a:cxnLst>
            <a:rect l="l" t="t" r="r" b="b"/>
            <a:pathLst>
              <a:path w="628650" h="1190625">
                <a:moveTo>
                  <a:pt x="0" y="0"/>
                </a:moveTo>
                <a:lnTo>
                  <a:pt x="0" y="923925"/>
                </a:lnTo>
                <a:lnTo>
                  <a:pt x="628650" y="1190625"/>
                </a:lnTo>
              </a:path>
            </a:pathLst>
          </a:custGeom>
          <a:noFill/>
          <a:ln w="508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reeform: Shape 7">
            <a:extLst>
              <a:ext uri="{FF2B5EF4-FFF2-40B4-BE49-F238E27FC236}">
                <a16:creationId xmlns:a16="http://schemas.microsoft.com/office/drawing/2014/main" id="{E2DD32D5-0DF2-42B8-B20C-D52F285087C0}"/>
              </a:ext>
            </a:extLst>
          </p:cNvPr>
          <p:cNvSpPr/>
          <p:nvPr/>
        </p:nvSpPr>
        <p:spPr>
          <a:xfrm flipH="1">
            <a:off x="7116563" y="2405713"/>
            <a:ext cx="580121" cy="2334457"/>
          </a:xfrm>
          <a:custGeom>
            <a:avLst/>
            <a:gdLst>
              <a:gd name="connsiteX0" fmla="*/ 0 w 628650"/>
              <a:gd name="connsiteY0" fmla="*/ 0 h 1190625"/>
              <a:gd name="connsiteX1" fmla="*/ 0 w 628650"/>
              <a:gd name="connsiteY1" fmla="*/ 923925 h 1190625"/>
              <a:gd name="connsiteX2" fmla="*/ 628650 w 628650"/>
              <a:gd name="connsiteY2" fmla="*/ 1190625 h 1190625"/>
            </a:gdLst>
            <a:ahLst/>
            <a:cxnLst>
              <a:cxn ang="0">
                <a:pos x="connsiteX0" y="connsiteY0"/>
              </a:cxn>
              <a:cxn ang="0">
                <a:pos x="connsiteX1" y="connsiteY1"/>
              </a:cxn>
              <a:cxn ang="0">
                <a:pos x="connsiteX2" y="connsiteY2"/>
              </a:cxn>
            </a:cxnLst>
            <a:rect l="l" t="t" r="r" b="b"/>
            <a:pathLst>
              <a:path w="628650" h="1190625">
                <a:moveTo>
                  <a:pt x="0" y="0"/>
                </a:moveTo>
                <a:lnTo>
                  <a:pt x="0" y="923925"/>
                </a:lnTo>
                <a:lnTo>
                  <a:pt x="628650" y="1190625"/>
                </a:lnTo>
              </a:path>
            </a:pathLst>
          </a:custGeom>
          <a:noFill/>
          <a:ln w="508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Speech Bubble: Rectangle with Corners Rounded 10">
            <a:extLst>
              <a:ext uri="{FF2B5EF4-FFF2-40B4-BE49-F238E27FC236}">
                <a16:creationId xmlns:a16="http://schemas.microsoft.com/office/drawing/2014/main" id="{3C8CAEF1-5AEC-4883-9479-AC02F85C8CB7}"/>
              </a:ext>
            </a:extLst>
          </p:cNvPr>
          <p:cNvSpPr/>
          <p:nvPr/>
        </p:nvSpPr>
        <p:spPr>
          <a:xfrm>
            <a:off x="7944350" y="1770960"/>
            <a:ext cx="3286868" cy="2582380"/>
          </a:xfrm>
          <a:prstGeom prst="wedgeRoundRectCallout">
            <a:avLst>
              <a:gd name="adj1" fmla="val 24330"/>
              <a:gd name="adj2" fmla="val 59923"/>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bg1"/>
                </a:solidFill>
              </a:rPr>
              <a:t>Draw the flow of control. Do not forget to draw the count controlled loop at the bottom</a:t>
            </a:r>
          </a:p>
        </p:txBody>
      </p:sp>
      <p:pic>
        <p:nvPicPr>
          <p:cNvPr id="12" name="Graphic 11" descr="Clipboard outline">
            <a:extLst>
              <a:ext uri="{FF2B5EF4-FFF2-40B4-BE49-F238E27FC236}">
                <a16:creationId xmlns:a16="http://schemas.microsoft.com/office/drawing/2014/main" id="{52197651-9B6F-47EB-B29E-6A87B187367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30584" y="4353340"/>
            <a:ext cx="914400" cy="914400"/>
          </a:xfrm>
          <a:prstGeom prst="rect">
            <a:avLst/>
          </a:prstGeom>
        </p:spPr>
      </p:pic>
    </p:spTree>
    <p:extLst>
      <p:ext uri="{BB962C8B-B14F-4D97-AF65-F5344CB8AC3E}">
        <p14:creationId xmlns:p14="http://schemas.microsoft.com/office/powerpoint/2010/main" val="31789323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4425853" cy="840268"/>
          </a:xfrm>
          <a:solidFill>
            <a:srgbClr val="0070C0"/>
          </a:solidFill>
        </p:spPr>
        <p:txBody>
          <a:bodyPr anchor="ctr" anchorCtr="0"/>
          <a:lstStyle/>
          <a:p>
            <a:r>
              <a:rPr lang="en-GB" dirty="0">
                <a:solidFill>
                  <a:schemeClr val="bg1"/>
                </a:solidFill>
              </a:rPr>
              <a:t>Flow of control</a:t>
            </a:r>
            <a:endParaRPr lang="en-GB" dirty="0">
              <a:solidFill>
                <a:srgbClr val="FF9900"/>
              </a:solidFill>
            </a:endParaRPr>
          </a:p>
        </p:txBody>
      </p:sp>
      <p:sp>
        <p:nvSpPr>
          <p:cNvPr id="20" name="TextBox 19">
            <a:extLst>
              <a:ext uri="{FF2B5EF4-FFF2-40B4-BE49-F238E27FC236}">
                <a16:creationId xmlns:a16="http://schemas.microsoft.com/office/drawing/2014/main" id="{321AC1DE-7BEE-470F-9805-E912332F310C}"/>
              </a:ext>
            </a:extLst>
          </p:cNvPr>
          <p:cNvSpPr txBox="1"/>
          <p:nvPr/>
        </p:nvSpPr>
        <p:spPr>
          <a:xfrm>
            <a:off x="2160900" y="1688430"/>
            <a:ext cx="6107594" cy="4524315"/>
          </a:xfrm>
          <a:prstGeom prst="rect">
            <a:avLst/>
          </a:prstGeom>
          <a:noFill/>
        </p:spPr>
        <p:txBody>
          <a:bodyPr wrap="square">
            <a:spAutoFit/>
          </a:bodyPr>
          <a:lstStyle/>
          <a:p>
            <a:pPr marL="0" indent="0">
              <a:buNone/>
            </a:pPr>
            <a:r>
              <a:rPr lang="en-GB" sz="3200" dirty="0">
                <a:solidFill>
                  <a:srgbClr val="0070C0"/>
                </a:solidFill>
              </a:rPr>
              <a:t>Laugh loudly</a:t>
            </a:r>
          </a:p>
          <a:p>
            <a:pPr marL="0" indent="0">
              <a:buNone/>
            </a:pPr>
            <a:r>
              <a:rPr lang="en-GB" sz="3200" dirty="0">
                <a:solidFill>
                  <a:srgbClr val="0070C0"/>
                </a:solidFill>
              </a:rPr>
              <a:t>If you like programming	</a:t>
            </a:r>
          </a:p>
          <a:p>
            <a:pPr marL="0" indent="0">
              <a:buNone/>
            </a:pPr>
            <a:r>
              <a:rPr lang="en-GB" sz="3200" dirty="0">
                <a:solidFill>
                  <a:srgbClr val="0070C0"/>
                </a:solidFill>
              </a:rPr>
              <a:t>	wave</a:t>
            </a:r>
          </a:p>
          <a:p>
            <a:pPr marL="0" indent="0">
              <a:buNone/>
            </a:pPr>
            <a:r>
              <a:rPr lang="en-GB" sz="3200" dirty="0">
                <a:solidFill>
                  <a:srgbClr val="0070C0"/>
                </a:solidFill>
              </a:rPr>
              <a:t>	tap head</a:t>
            </a:r>
          </a:p>
          <a:p>
            <a:pPr marL="0" indent="0">
              <a:buNone/>
            </a:pPr>
            <a:r>
              <a:rPr lang="en-GB" sz="3200" dirty="0">
                <a:solidFill>
                  <a:srgbClr val="0070C0"/>
                </a:solidFill>
              </a:rPr>
              <a:t>Else</a:t>
            </a:r>
          </a:p>
          <a:p>
            <a:pPr marL="0" indent="0">
              <a:buNone/>
            </a:pPr>
            <a:r>
              <a:rPr lang="en-GB" sz="3200" dirty="0">
                <a:solidFill>
                  <a:srgbClr val="0070C0"/>
                </a:solidFill>
              </a:rPr>
              <a:t>	groan loudly once</a:t>
            </a:r>
          </a:p>
          <a:p>
            <a:pPr marL="0" indent="0">
              <a:buNone/>
            </a:pPr>
            <a:r>
              <a:rPr lang="en-GB" sz="3200" dirty="0">
                <a:solidFill>
                  <a:srgbClr val="0070C0"/>
                </a:solidFill>
              </a:rPr>
              <a:t>Do 3 times</a:t>
            </a:r>
          </a:p>
          <a:p>
            <a:pPr marL="0" indent="0">
              <a:buNone/>
            </a:pPr>
            <a:r>
              <a:rPr lang="en-GB" sz="3200" dirty="0">
                <a:solidFill>
                  <a:srgbClr val="0070C0"/>
                </a:solidFill>
              </a:rPr>
              <a:t>	lift both arms</a:t>
            </a:r>
          </a:p>
          <a:p>
            <a:pPr marL="0" indent="0">
              <a:buNone/>
            </a:pPr>
            <a:r>
              <a:rPr lang="en-GB" sz="3200" dirty="0">
                <a:solidFill>
                  <a:srgbClr val="0070C0"/>
                </a:solidFill>
              </a:rPr>
              <a:t>	lower both arms</a:t>
            </a:r>
          </a:p>
        </p:txBody>
      </p:sp>
      <p:sp>
        <p:nvSpPr>
          <p:cNvPr id="5" name="Diamond 4">
            <a:extLst>
              <a:ext uri="{FF2B5EF4-FFF2-40B4-BE49-F238E27FC236}">
                <a16:creationId xmlns:a16="http://schemas.microsoft.com/office/drawing/2014/main" id="{60D0DF5A-17C3-450C-86A6-3E85AF5C895C}"/>
              </a:ext>
            </a:extLst>
          </p:cNvPr>
          <p:cNvSpPr/>
          <p:nvPr/>
        </p:nvSpPr>
        <p:spPr>
          <a:xfrm>
            <a:off x="6535090" y="2226810"/>
            <a:ext cx="1133475" cy="476250"/>
          </a:xfrm>
          <a:prstGeom prst="diamond">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a:extLst>
              <a:ext uri="{FF2B5EF4-FFF2-40B4-BE49-F238E27FC236}">
                <a16:creationId xmlns:a16="http://schemas.microsoft.com/office/drawing/2014/main" id="{3A847137-5450-410A-BB19-1469DB0BA822}"/>
              </a:ext>
            </a:extLst>
          </p:cNvPr>
          <p:cNvSpPr/>
          <p:nvPr/>
        </p:nvSpPr>
        <p:spPr>
          <a:xfrm>
            <a:off x="6982764" y="1883910"/>
            <a:ext cx="238125" cy="228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19B74DAB-4333-487F-A475-E3169EA44BB3}"/>
              </a:ext>
            </a:extLst>
          </p:cNvPr>
          <p:cNvSpPr/>
          <p:nvPr/>
        </p:nvSpPr>
        <p:spPr>
          <a:xfrm>
            <a:off x="6506970" y="2455410"/>
            <a:ext cx="642425" cy="2334457"/>
          </a:xfrm>
          <a:custGeom>
            <a:avLst/>
            <a:gdLst>
              <a:gd name="connsiteX0" fmla="*/ 0 w 628650"/>
              <a:gd name="connsiteY0" fmla="*/ 0 h 1190625"/>
              <a:gd name="connsiteX1" fmla="*/ 0 w 628650"/>
              <a:gd name="connsiteY1" fmla="*/ 923925 h 1190625"/>
              <a:gd name="connsiteX2" fmla="*/ 628650 w 628650"/>
              <a:gd name="connsiteY2" fmla="*/ 1190625 h 1190625"/>
            </a:gdLst>
            <a:ahLst/>
            <a:cxnLst>
              <a:cxn ang="0">
                <a:pos x="connsiteX0" y="connsiteY0"/>
              </a:cxn>
              <a:cxn ang="0">
                <a:pos x="connsiteX1" y="connsiteY1"/>
              </a:cxn>
              <a:cxn ang="0">
                <a:pos x="connsiteX2" y="connsiteY2"/>
              </a:cxn>
            </a:cxnLst>
            <a:rect l="l" t="t" r="r" b="b"/>
            <a:pathLst>
              <a:path w="628650" h="1190625">
                <a:moveTo>
                  <a:pt x="0" y="0"/>
                </a:moveTo>
                <a:lnTo>
                  <a:pt x="0" y="923925"/>
                </a:lnTo>
                <a:lnTo>
                  <a:pt x="628650" y="1190625"/>
                </a:lnTo>
              </a:path>
            </a:pathLst>
          </a:custGeom>
          <a:noFill/>
          <a:ln w="508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reeform: Shape 7">
            <a:extLst>
              <a:ext uri="{FF2B5EF4-FFF2-40B4-BE49-F238E27FC236}">
                <a16:creationId xmlns:a16="http://schemas.microsoft.com/office/drawing/2014/main" id="{E2DD32D5-0DF2-42B8-B20C-D52F285087C0}"/>
              </a:ext>
            </a:extLst>
          </p:cNvPr>
          <p:cNvSpPr/>
          <p:nvPr/>
        </p:nvSpPr>
        <p:spPr>
          <a:xfrm flipH="1">
            <a:off x="7116563" y="2455409"/>
            <a:ext cx="580121" cy="2334457"/>
          </a:xfrm>
          <a:custGeom>
            <a:avLst/>
            <a:gdLst>
              <a:gd name="connsiteX0" fmla="*/ 0 w 628650"/>
              <a:gd name="connsiteY0" fmla="*/ 0 h 1190625"/>
              <a:gd name="connsiteX1" fmla="*/ 0 w 628650"/>
              <a:gd name="connsiteY1" fmla="*/ 923925 h 1190625"/>
              <a:gd name="connsiteX2" fmla="*/ 628650 w 628650"/>
              <a:gd name="connsiteY2" fmla="*/ 1190625 h 1190625"/>
            </a:gdLst>
            <a:ahLst/>
            <a:cxnLst>
              <a:cxn ang="0">
                <a:pos x="connsiteX0" y="connsiteY0"/>
              </a:cxn>
              <a:cxn ang="0">
                <a:pos x="connsiteX1" y="connsiteY1"/>
              </a:cxn>
              <a:cxn ang="0">
                <a:pos x="connsiteX2" y="connsiteY2"/>
              </a:cxn>
            </a:cxnLst>
            <a:rect l="l" t="t" r="r" b="b"/>
            <a:pathLst>
              <a:path w="628650" h="1190625">
                <a:moveTo>
                  <a:pt x="0" y="0"/>
                </a:moveTo>
                <a:lnTo>
                  <a:pt x="0" y="923925"/>
                </a:lnTo>
                <a:lnTo>
                  <a:pt x="628650" y="1190625"/>
                </a:lnTo>
              </a:path>
            </a:pathLst>
          </a:custGeom>
          <a:noFill/>
          <a:ln w="508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097FA720-D7E2-4BB4-B125-F7C91B94CDB0}"/>
              </a:ext>
            </a:extLst>
          </p:cNvPr>
          <p:cNvSpPr/>
          <p:nvPr/>
        </p:nvSpPr>
        <p:spPr>
          <a:xfrm>
            <a:off x="6387907" y="2883246"/>
            <a:ext cx="238125" cy="2286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F693361F-2D72-433A-AF6A-3E2D79B862C7}"/>
              </a:ext>
            </a:extLst>
          </p:cNvPr>
          <p:cNvSpPr/>
          <p:nvPr/>
        </p:nvSpPr>
        <p:spPr>
          <a:xfrm>
            <a:off x="7436439" y="4282159"/>
            <a:ext cx="238125" cy="228600"/>
          </a:xfrm>
          <a:prstGeom prst="ellipse">
            <a:avLst/>
          </a:prstGeom>
          <a:solidFill>
            <a:schemeClr val="accent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EBEBE8CA-87B1-475C-BA96-629BCA6AF79B}"/>
              </a:ext>
            </a:extLst>
          </p:cNvPr>
          <p:cNvSpPr/>
          <p:nvPr/>
        </p:nvSpPr>
        <p:spPr>
          <a:xfrm>
            <a:off x="6387907" y="3355740"/>
            <a:ext cx="238125" cy="2286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 name="Straight Connector 3">
            <a:extLst>
              <a:ext uri="{FF2B5EF4-FFF2-40B4-BE49-F238E27FC236}">
                <a16:creationId xmlns:a16="http://schemas.microsoft.com/office/drawing/2014/main" id="{5D901587-CF11-4FF8-9E0F-78FC4C3F4024}"/>
              </a:ext>
            </a:extLst>
          </p:cNvPr>
          <p:cNvCxnSpPr>
            <a:stCxn id="5" idx="0"/>
          </p:cNvCxnSpPr>
          <p:nvPr/>
        </p:nvCxnSpPr>
        <p:spPr>
          <a:xfrm flipH="1" flipV="1">
            <a:off x="7101826" y="1688430"/>
            <a:ext cx="2" cy="538380"/>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471DE146-571A-4CC1-A2FC-2D101E81F0EB}"/>
              </a:ext>
            </a:extLst>
          </p:cNvPr>
          <p:cNvSpPr txBox="1"/>
          <p:nvPr/>
        </p:nvSpPr>
        <p:spPr>
          <a:xfrm>
            <a:off x="8868422" y="1753383"/>
            <a:ext cx="3271245" cy="4247317"/>
          </a:xfrm>
          <a:prstGeom prst="rect">
            <a:avLst/>
          </a:prstGeom>
          <a:noFill/>
        </p:spPr>
        <p:txBody>
          <a:bodyPr wrap="square" rtlCol="0">
            <a:spAutoFit/>
          </a:bodyPr>
          <a:lstStyle/>
          <a:p>
            <a:r>
              <a:rPr lang="en-GB" dirty="0">
                <a:solidFill>
                  <a:srgbClr val="0070C0"/>
                </a:solidFill>
              </a:rPr>
              <a:t>Line at top </a:t>
            </a:r>
            <a:r>
              <a:rPr lang="en-GB" dirty="0">
                <a:solidFill>
                  <a:srgbClr val="FF9900"/>
                </a:solidFill>
              </a:rPr>
              <a:t>(1 mark)</a:t>
            </a:r>
          </a:p>
          <a:p>
            <a:endParaRPr lang="en-GB" dirty="0">
              <a:solidFill>
                <a:srgbClr val="0070C0"/>
              </a:solidFill>
            </a:endParaRPr>
          </a:p>
          <a:p>
            <a:endParaRPr lang="en-GB" dirty="0">
              <a:solidFill>
                <a:srgbClr val="0070C0"/>
              </a:solidFill>
            </a:endParaRPr>
          </a:p>
          <a:p>
            <a:endParaRPr lang="en-GB" dirty="0">
              <a:solidFill>
                <a:srgbClr val="0070C0"/>
              </a:solidFill>
            </a:endParaRPr>
          </a:p>
          <a:p>
            <a:r>
              <a:rPr lang="en-GB" dirty="0">
                <a:solidFill>
                  <a:srgbClr val="0070C0"/>
                </a:solidFill>
              </a:rPr>
              <a:t>Two dots on one side only </a:t>
            </a:r>
            <a:br>
              <a:rPr lang="en-GB" dirty="0">
                <a:solidFill>
                  <a:srgbClr val="0070C0"/>
                </a:solidFill>
              </a:rPr>
            </a:br>
            <a:r>
              <a:rPr lang="en-GB" dirty="0">
                <a:solidFill>
                  <a:srgbClr val="FF9900"/>
                </a:solidFill>
              </a:rPr>
              <a:t>(1 mark)</a:t>
            </a:r>
          </a:p>
          <a:p>
            <a:endParaRPr lang="en-GB" dirty="0">
              <a:solidFill>
                <a:srgbClr val="0070C0"/>
              </a:solidFill>
            </a:endParaRPr>
          </a:p>
          <a:p>
            <a:r>
              <a:rPr lang="en-GB" dirty="0">
                <a:solidFill>
                  <a:srgbClr val="0070C0"/>
                </a:solidFill>
              </a:rPr>
              <a:t>One dot on other side </a:t>
            </a:r>
            <a:r>
              <a:rPr lang="en-GB" dirty="0">
                <a:solidFill>
                  <a:srgbClr val="FF9900"/>
                </a:solidFill>
              </a:rPr>
              <a:t>(1 mark)</a:t>
            </a:r>
          </a:p>
          <a:p>
            <a:endParaRPr lang="en-GB" dirty="0">
              <a:solidFill>
                <a:srgbClr val="0070C0"/>
              </a:solidFill>
            </a:endParaRPr>
          </a:p>
          <a:p>
            <a:endParaRPr lang="en-GB" dirty="0">
              <a:solidFill>
                <a:srgbClr val="0070C0"/>
              </a:solidFill>
            </a:endParaRPr>
          </a:p>
          <a:p>
            <a:endParaRPr lang="en-GB" dirty="0">
              <a:solidFill>
                <a:srgbClr val="0070C0"/>
              </a:solidFill>
            </a:endParaRPr>
          </a:p>
          <a:p>
            <a:r>
              <a:rPr lang="en-GB" dirty="0">
                <a:solidFill>
                  <a:srgbClr val="0070C0"/>
                </a:solidFill>
              </a:rPr>
              <a:t>Loop line </a:t>
            </a:r>
            <a:r>
              <a:rPr lang="en-GB" dirty="0">
                <a:solidFill>
                  <a:srgbClr val="FF9900"/>
                </a:solidFill>
              </a:rPr>
              <a:t>(1 mark)</a:t>
            </a:r>
          </a:p>
          <a:p>
            <a:r>
              <a:rPr lang="en-GB" dirty="0">
                <a:solidFill>
                  <a:srgbClr val="0070C0"/>
                </a:solidFill>
              </a:rPr>
              <a:t>3x </a:t>
            </a:r>
            <a:r>
              <a:rPr lang="en-GB" dirty="0">
                <a:solidFill>
                  <a:srgbClr val="FF9900"/>
                </a:solidFill>
              </a:rPr>
              <a:t>(1 mark)</a:t>
            </a:r>
          </a:p>
          <a:p>
            <a:r>
              <a:rPr lang="en-GB" dirty="0">
                <a:solidFill>
                  <a:srgbClr val="0070C0"/>
                </a:solidFill>
              </a:rPr>
              <a:t>Two dots in loop</a:t>
            </a:r>
            <a:r>
              <a:rPr lang="en-GB" dirty="0">
                <a:solidFill>
                  <a:srgbClr val="FF9900"/>
                </a:solidFill>
              </a:rPr>
              <a:t>(1 mark)</a:t>
            </a:r>
          </a:p>
          <a:p>
            <a:r>
              <a:rPr lang="en-GB" dirty="0">
                <a:solidFill>
                  <a:srgbClr val="0070C0"/>
                </a:solidFill>
              </a:rPr>
              <a:t>Loop is left with arrow </a:t>
            </a:r>
            <a:r>
              <a:rPr lang="en-GB" dirty="0">
                <a:solidFill>
                  <a:srgbClr val="FF9900"/>
                </a:solidFill>
              </a:rPr>
              <a:t>(1 mark)</a:t>
            </a:r>
          </a:p>
        </p:txBody>
      </p:sp>
      <p:sp>
        <p:nvSpPr>
          <p:cNvPr id="26" name="Oval 25">
            <a:extLst>
              <a:ext uri="{FF2B5EF4-FFF2-40B4-BE49-F238E27FC236}">
                <a16:creationId xmlns:a16="http://schemas.microsoft.com/office/drawing/2014/main" id="{D318C722-5162-461E-8EDB-98D372F8A2AC}"/>
              </a:ext>
            </a:extLst>
          </p:cNvPr>
          <p:cNvSpPr/>
          <p:nvPr/>
        </p:nvSpPr>
        <p:spPr>
          <a:xfrm>
            <a:off x="6986481" y="5693890"/>
            <a:ext cx="230689" cy="21042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Freeform: Shape 26">
            <a:extLst>
              <a:ext uri="{FF2B5EF4-FFF2-40B4-BE49-F238E27FC236}">
                <a16:creationId xmlns:a16="http://schemas.microsoft.com/office/drawing/2014/main" id="{E2CBC7AE-0C3A-46FF-85F5-FC9D10E22C78}"/>
              </a:ext>
            </a:extLst>
          </p:cNvPr>
          <p:cNvSpPr/>
          <p:nvPr/>
        </p:nvSpPr>
        <p:spPr>
          <a:xfrm>
            <a:off x="7083397" y="4789866"/>
            <a:ext cx="642645" cy="1229194"/>
          </a:xfrm>
          <a:custGeom>
            <a:avLst/>
            <a:gdLst>
              <a:gd name="connsiteX0" fmla="*/ 25127 w 642645"/>
              <a:gd name="connsiteY0" fmla="*/ 0 h 1025013"/>
              <a:gd name="connsiteX1" fmla="*/ 5249 w 642645"/>
              <a:gd name="connsiteY1" fmla="*/ 655983 h 1025013"/>
              <a:gd name="connsiteX2" fmla="*/ 5249 w 642645"/>
              <a:gd name="connsiteY2" fmla="*/ 765313 h 1025013"/>
              <a:gd name="connsiteX3" fmla="*/ 64884 w 642645"/>
              <a:gd name="connsiteY3" fmla="*/ 983974 h 1025013"/>
              <a:gd name="connsiteX4" fmla="*/ 363058 w 642645"/>
              <a:gd name="connsiteY4" fmla="*/ 993913 h 1025013"/>
              <a:gd name="connsiteX5" fmla="*/ 621475 w 642645"/>
              <a:gd name="connsiteY5" fmla="*/ 655983 h 1025013"/>
              <a:gd name="connsiteX6" fmla="*/ 611536 w 642645"/>
              <a:gd name="connsiteY6" fmla="*/ 377687 h 1025013"/>
              <a:gd name="connsiteX7" fmla="*/ 482327 w 642645"/>
              <a:gd name="connsiteY7" fmla="*/ 168966 h 1025013"/>
              <a:gd name="connsiteX8" fmla="*/ 283545 w 642645"/>
              <a:gd name="connsiteY8" fmla="*/ 109331 h 1025013"/>
              <a:gd name="connsiteX9" fmla="*/ 74823 w 642645"/>
              <a:gd name="connsiteY9" fmla="*/ 198783 h 10250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2645" h="1025013">
                <a:moveTo>
                  <a:pt x="25127" y="0"/>
                </a:moveTo>
                <a:cubicBezTo>
                  <a:pt x="16844" y="264215"/>
                  <a:pt x="8562" y="528431"/>
                  <a:pt x="5249" y="655983"/>
                </a:cubicBezTo>
                <a:cubicBezTo>
                  <a:pt x="1936" y="783535"/>
                  <a:pt x="-4690" y="710648"/>
                  <a:pt x="5249" y="765313"/>
                </a:cubicBezTo>
                <a:cubicBezTo>
                  <a:pt x="15188" y="819978"/>
                  <a:pt x="5249" y="945874"/>
                  <a:pt x="64884" y="983974"/>
                </a:cubicBezTo>
                <a:cubicBezTo>
                  <a:pt x="124519" y="1022074"/>
                  <a:pt x="270293" y="1048578"/>
                  <a:pt x="363058" y="993913"/>
                </a:cubicBezTo>
                <a:cubicBezTo>
                  <a:pt x="455823" y="939248"/>
                  <a:pt x="580062" y="758687"/>
                  <a:pt x="621475" y="655983"/>
                </a:cubicBezTo>
                <a:cubicBezTo>
                  <a:pt x="662888" y="553279"/>
                  <a:pt x="634727" y="458857"/>
                  <a:pt x="611536" y="377687"/>
                </a:cubicBezTo>
                <a:cubicBezTo>
                  <a:pt x="588345" y="296518"/>
                  <a:pt x="536992" y="213692"/>
                  <a:pt x="482327" y="168966"/>
                </a:cubicBezTo>
                <a:cubicBezTo>
                  <a:pt x="427662" y="124240"/>
                  <a:pt x="351462" y="104362"/>
                  <a:pt x="283545" y="109331"/>
                </a:cubicBezTo>
                <a:cubicBezTo>
                  <a:pt x="215628" y="114301"/>
                  <a:pt x="145225" y="156542"/>
                  <a:pt x="74823" y="198783"/>
                </a:cubicBezTo>
              </a:path>
            </a:pathLst>
          </a:custGeom>
          <a:noFill/>
          <a:ln w="44450">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8" name="Straight Connector 27">
            <a:extLst>
              <a:ext uri="{FF2B5EF4-FFF2-40B4-BE49-F238E27FC236}">
                <a16:creationId xmlns:a16="http://schemas.microsoft.com/office/drawing/2014/main" id="{5652AEE0-AE9C-47FE-A5F6-67C05E349E1E}"/>
              </a:ext>
            </a:extLst>
          </p:cNvPr>
          <p:cNvCxnSpPr>
            <a:cxnSpLocks/>
          </p:cNvCxnSpPr>
          <p:nvPr/>
        </p:nvCxnSpPr>
        <p:spPr>
          <a:xfrm flipH="1">
            <a:off x="7083397" y="5247066"/>
            <a:ext cx="8910" cy="1033670"/>
          </a:xfrm>
          <a:prstGeom prst="line">
            <a:avLst/>
          </a:prstGeom>
          <a:ln w="444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57690EA9-3F0C-4AA8-93C0-AB228B3382EE}"/>
              </a:ext>
            </a:extLst>
          </p:cNvPr>
          <p:cNvSpPr txBox="1"/>
          <p:nvPr/>
        </p:nvSpPr>
        <p:spPr>
          <a:xfrm>
            <a:off x="7698244" y="4909136"/>
            <a:ext cx="683303" cy="369332"/>
          </a:xfrm>
          <a:prstGeom prst="rect">
            <a:avLst/>
          </a:prstGeom>
          <a:noFill/>
        </p:spPr>
        <p:txBody>
          <a:bodyPr wrap="square" rtlCol="0">
            <a:spAutoFit/>
          </a:bodyPr>
          <a:lstStyle/>
          <a:p>
            <a:r>
              <a:rPr lang="en-GB" dirty="0"/>
              <a:t>3x</a:t>
            </a:r>
          </a:p>
        </p:txBody>
      </p:sp>
      <p:sp>
        <p:nvSpPr>
          <p:cNvPr id="30" name="Oval 29">
            <a:extLst>
              <a:ext uri="{FF2B5EF4-FFF2-40B4-BE49-F238E27FC236}">
                <a16:creationId xmlns:a16="http://schemas.microsoft.com/office/drawing/2014/main" id="{01E10B30-A546-490F-96BB-B0BDBBC5F5F8}"/>
              </a:ext>
            </a:extLst>
          </p:cNvPr>
          <p:cNvSpPr/>
          <p:nvPr/>
        </p:nvSpPr>
        <p:spPr>
          <a:xfrm>
            <a:off x="6986481" y="5213946"/>
            <a:ext cx="230689" cy="21042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6619732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1100304" y="0"/>
            <a:ext cx="11091696" cy="840268"/>
          </a:xfrm>
          <a:solidFill>
            <a:srgbClr val="0070C0"/>
          </a:solidFill>
        </p:spPr>
        <p:txBody>
          <a:bodyPr anchor="ctr" anchorCtr="0"/>
          <a:lstStyle/>
          <a:p>
            <a:r>
              <a:rPr lang="en-GB" dirty="0">
                <a:solidFill>
                  <a:schemeClr val="bg1"/>
                </a:solidFill>
              </a:rPr>
              <a:t>Condition-switches-between-actions in code</a:t>
            </a:r>
            <a:endParaRPr lang="en-GB" dirty="0">
              <a:solidFill>
                <a:srgbClr val="FF9900"/>
              </a:solidFill>
            </a:endParaRPr>
          </a:p>
        </p:txBody>
      </p:sp>
      <p:pic>
        <p:nvPicPr>
          <p:cNvPr id="26" name="Picture 25">
            <a:extLst>
              <a:ext uri="{FF2B5EF4-FFF2-40B4-BE49-F238E27FC236}">
                <a16:creationId xmlns:a16="http://schemas.microsoft.com/office/drawing/2014/main" id="{0B5F680E-767E-4713-96B4-AAC39E9B2A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0304" y="1619824"/>
            <a:ext cx="5691187" cy="4109517"/>
          </a:xfrm>
          <a:prstGeom prst="rect">
            <a:avLst/>
          </a:prstGeom>
        </p:spPr>
      </p:pic>
    </p:spTree>
    <p:extLst>
      <p:ext uri="{BB962C8B-B14F-4D97-AF65-F5344CB8AC3E}">
        <p14:creationId xmlns:p14="http://schemas.microsoft.com/office/powerpoint/2010/main" val="2606933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BA9E506-E3BF-4AB3-A7A5-1F35B238C5DE}"/>
              </a:ext>
            </a:extLst>
          </p:cNvPr>
          <p:cNvSpPr>
            <a:spLocks noGrp="1"/>
          </p:cNvSpPr>
          <p:nvPr>
            <p:ph type="title"/>
          </p:nvPr>
        </p:nvSpPr>
        <p:spPr>
          <a:xfrm>
            <a:off x="1089570" y="0"/>
            <a:ext cx="3850177" cy="840268"/>
          </a:xfrm>
          <a:solidFill>
            <a:srgbClr val="FF9900"/>
          </a:solidFill>
          <a:ln>
            <a:solidFill>
              <a:srgbClr val="0070C0"/>
            </a:solidFill>
          </a:ln>
        </p:spPr>
        <p:txBody>
          <a:bodyPr anchor="ctr" anchorCtr="0"/>
          <a:lstStyle/>
          <a:p>
            <a:r>
              <a:rPr lang="en-GB" dirty="0">
                <a:solidFill>
                  <a:schemeClr val="bg1"/>
                </a:solidFill>
              </a:rPr>
              <a:t>Revising Loops</a:t>
            </a:r>
          </a:p>
        </p:txBody>
      </p:sp>
      <p:sp>
        <p:nvSpPr>
          <p:cNvPr id="7" name="TextBox 6">
            <a:extLst>
              <a:ext uri="{FF2B5EF4-FFF2-40B4-BE49-F238E27FC236}">
                <a16:creationId xmlns:a16="http://schemas.microsoft.com/office/drawing/2014/main" id="{922709CB-2C6D-46BB-A865-DB32CEFCAA12}"/>
              </a:ext>
            </a:extLst>
          </p:cNvPr>
          <p:cNvSpPr txBox="1"/>
          <p:nvPr/>
        </p:nvSpPr>
        <p:spPr>
          <a:xfrm>
            <a:off x="1089570" y="840268"/>
            <a:ext cx="7738832" cy="5909310"/>
          </a:xfrm>
          <a:prstGeom prst="rect">
            <a:avLst/>
          </a:prstGeom>
          <a:noFill/>
        </p:spPr>
        <p:txBody>
          <a:bodyPr wrap="square" rtlCol="0">
            <a:spAutoFit/>
          </a:bodyPr>
          <a:lstStyle/>
          <a:p>
            <a:r>
              <a:rPr lang="en-GB" sz="3000" dirty="0">
                <a:solidFill>
                  <a:srgbClr val="0070C0"/>
                </a:solidFill>
              </a:rPr>
              <a:t>A loop is a set of instructions that are repeated</a:t>
            </a:r>
            <a:br>
              <a:rPr lang="en-GB" sz="3000" dirty="0">
                <a:solidFill>
                  <a:srgbClr val="0070C0"/>
                </a:solidFill>
              </a:rPr>
            </a:br>
            <a:r>
              <a:rPr lang="en-GB" sz="3000" b="1" dirty="0">
                <a:solidFill>
                  <a:srgbClr val="0070C0"/>
                </a:solidFill>
              </a:rPr>
              <a:t>All loops can</a:t>
            </a:r>
          </a:p>
          <a:p>
            <a:r>
              <a:rPr lang="en-GB" sz="3000" dirty="0">
                <a:solidFill>
                  <a:srgbClr val="0070C0"/>
                </a:solidFill>
              </a:rPr>
              <a:t>Can replace a sequence where there is a pattern.</a:t>
            </a:r>
          </a:p>
          <a:p>
            <a:r>
              <a:rPr lang="en-GB" sz="3000" dirty="0">
                <a:solidFill>
                  <a:srgbClr val="0070C0"/>
                </a:solidFill>
              </a:rPr>
              <a:t>Has a flow of control </a:t>
            </a:r>
          </a:p>
          <a:p>
            <a:r>
              <a:rPr lang="en-GB" sz="3000" dirty="0">
                <a:solidFill>
                  <a:srgbClr val="0070C0"/>
                </a:solidFill>
              </a:rPr>
              <a:t>Can be used in an algorithm or in programming</a:t>
            </a:r>
          </a:p>
          <a:p>
            <a:r>
              <a:rPr lang="en-GB" sz="3000" b="1" dirty="0">
                <a:solidFill>
                  <a:srgbClr val="0070C0"/>
                </a:solidFill>
              </a:rPr>
              <a:t>A count-controlled-loop </a:t>
            </a:r>
          </a:p>
          <a:p>
            <a:pPr marL="285750" indent="-285750">
              <a:buFont typeface="Arial" panose="020B0604020202020204" pitchFamily="34" charset="0"/>
              <a:buChar char="•"/>
            </a:pPr>
            <a:r>
              <a:rPr lang="en-GB" sz="3000" dirty="0">
                <a:solidFill>
                  <a:srgbClr val="0070C0"/>
                </a:solidFill>
              </a:rPr>
              <a:t>Is controlled by the number </a:t>
            </a:r>
          </a:p>
          <a:p>
            <a:pPr marL="285750" indent="-285750">
              <a:buFont typeface="Arial" panose="020B0604020202020204" pitchFamily="34" charset="0"/>
              <a:buChar char="•"/>
            </a:pPr>
            <a:r>
              <a:rPr lang="en-GB" sz="3000" dirty="0">
                <a:solidFill>
                  <a:srgbClr val="0070C0"/>
                </a:solidFill>
              </a:rPr>
              <a:t>Ends after the number of repeats are complete</a:t>
            </a:r>
          </a:p>
          <a:p>
            <a:pPr marL="285750" indent="-285750">
              <a:buFont typeface="Arial" panose="020B0604020202020204" pitchFamily="34" charset="0"/>
              <a:buChar char="•"/>
            </a:pPr>
            <a:r>
              <a:rPr lang="en-GB" sz="3000" dirty="0">
                <a:solidFill>
                  <a:srgbClr val="0070C0"/>
                </a:solidFill>
              </a:rPr>
              <a:t>Is called a repeat loop in Scratch programming</a:t>
            </a:r>
          </a:p>
          <a:p>
            <a:r>
              <a:rPr lang="en-GB" sz="3000" b="1" dirty="0">
                <a:solidFill>
                  <a:srgbClr val="0070C0"/>
                </a:solidFill>
              </a:rPr>
              <a:t>An indefinite infinite loop</a:t>
            </a:r>
          </a:p>
          <a:p>
            <a:pPr marL="457200" indent="-457200">
              <a:buFont typeface="Arial" panose="020B0604020202020204" pitchFamily="34" charset="0"/>
              <a:buChar char="•"/>
            </a:pPr>
            <a:r>
              <a:rPr lang="en-GB" sz="3000" dirty="0">
                <a:solidFill>
                  <a:srgbClr val="0070C0"/>
                </a:solidFill>
              </a:rPr>
              <a:t>Is indefinite because we do not know how many times it will repeat or when it will end</a:t>
            </a:r>
          </a:p>
          <a:p>
            <a:endParaRPr lang="en-GB" dirty="0"/>
          </a:p>
        </p:txBody>
      </p:sp>
      <p:sp>
        <p:nvSpPr>
          <p:cNvPr id="10" name="TextBox 9">
            <a:extLst>
              <a:ext uri="{FF2B5EF4-FFF2-40B4-BE49-F238E27FC236}">
                <a16:creationId xmlns:a16="http://schemas.microsoft.com/office/drawing/2014/main" id="{2C49A42F-3960-42D7-8AF6-8AB2EDABBEC6}"/>
              </a:ext>
            </a:extLst>
          </p:cNvPr>
          <p:cNvSpPr txBox="1"/>
          <p:nvPr/>
        </p:nvSpPr>
        <p:spPr>
          <a:xfrm>
            <a:off x="8897454" y="524648"/>
            <a:ext cx="2842167" cy="2603758"/>
          </a:xfrm>
          <a:prstGeom prst="rect">
            <a:avLst/>
          </a:prstGeom>
          <a:noFill/>
        </p:spPr>
        <p:txBody>
          <a:bodyPr wrap="square">
            <a:spAutoFit/>
          </a:bodyPr>
          <a:lstStyle/>
          <a:p>
            <a:pPr marL="0" indent="0">
              <a:buFont typeface="Arial" panose="020B0604020202020204" pitchFamily="34" charset="0"/>
              <a:buNone/>
            </a:pPr>
            <a:r>
              <a:rPr lang="en-GB" sz="3200" dirty="0">
                <a:solidFill>
                  <a:srgbClr val="FF9900"/>
                </a:solidFill>
              </a:rPr>
              <a:t>stand</a:t>
            </a:r>
          </a:p>
          <a:p>
            <a:pPr marL="0" indent="0">
              <a:buFont typeface="Arial" panose="020B0604020202020204" pitchFamily="34" charset="0"/>
              <a:buNone/>
            </a:pPr>
            <a:r>
              <a:rPr lang="en-GB" sz="3200" dirty="0">
                <a:solidFill>
                  <a:srgbClr val="FF9900"/>
                </a:solidFill>
              </a:rPr>
              <a:t>loop 4 times</a:t>
            </a:r>
          </a:p>
          <a:p>
            <a:pPr marL="0" indent="0">
              <a:buFont typeface="Arial" panose="020B0604020202020204" pitchFamily="34" charset="0"/>
              <a:buNone/>
            </a:pPr>
            <a:r>
              <a:rPr lang="en-GB" sz="3200" dirty="0">
                <a:solidFill>
                  <a:srgbClr val="FF9900"/>
                </a:solidFill>
              </a:rPr>
              <a:t>	wave</a:t>
            </a:r>
          </a:p>
          <a:p>
            <a:pPr marL="0" indent="0">
              <a:buFont typeface="Arial" panose="020B0604020202020204" pitchFamily="34" charset="0"/>
              <a:buNone/>
            </a:pPr>
            <a:r>
              <a:rPr lang="en-GB" sz="3200" dirty="0">
                <a:solidFill>
                  <a:srgbClr val="FF9900"/>
                </a:solidFill>
              </a:rPr>
              <a:t>	bow</a:t>
            </a:r>
          </a:p>
          <a:p>
            <a:pPr marL="0" indent="0">
              <a:buFont typeface="Arial" panose="020B0604020202020204" pitchFamily="34" charset="0"/>
              <a:buNone/>
            </a:pPr>
            <a:r>
              <a:rPr lang="en-GB" sz="3200" dirty="0">
                <a:solidFill>
                  <a:srgbClr val="FF9900"/>
                </a:solidFill>
              </a:rPr>
              <a:t>sit</a:t>
            </a:r>
          </a:p>
        </p:txBody>
      </p:sp>
      <p:sp>
        <p:nvSpPr>
          <p:cNvPr id="21" name="Oval 20">
            <a:extLst>
              <a:ext uri="{FF2B5EF4-FFF2-40B4-BE49-F238E27FC236}">
                <a16:creationId xmlns:a16="http://schemas.microsoft.com/office/drawing/2014/main" id="{5696C12A-F790-401A-85B2-A8087B742C6B}"/>
              </a:ext>
            </a:extLst>
          </p:cNvPr>
          <p:cNvSpPr/>
          <p:nvPr/>
        </p:nvSpPr>
        <p:spPr>
          <a:xfrm>
            <a:off x="10750583" y="2679355"/>
            <a:ext cx="178889" cy="18517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a:extLst>
              <a:ext uri="{FF2B5EF4-FFF2-40B4-BE49-F238E27FC236}">
                <a16:creationId xmlns:a16="http://schemas.microsoft.com/office/drawing/2014/main" id="{16CD2345-2F2E-4A1D-B0FF-781751FA4BA6}"/>
              </a:ext>
            </a:extLst>
          </p:cNvPr>
          <p:cNvSpPr/>
          <p:nvPr/>
        </p:nvSpPr>
        <p:spPr>
          <a:xfrm>
            <a:off x="10756858" y="661016"/>
            <a:ext cx="178889" cy="18517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a:extLst>
              <a:ext uri="{FF2B5EF4-FFF2-40B4-BE49-F238E27FC236}">
                <a16:creationId xmlns:a16="http://schemas.microsoft.com/office/drawing/2014/main" id="{772D1C89-575F-4312-ADE7-E5BB35A2150F}"/>
              </a:ext>
            </a:extLst>
          </p:cNvPr>
          <p:cNvSpPr/>
          <p:nvPr/>
        </p:nvSpPr>
        <p:spPr>
          <a:xfrm>
            <a:off x="10750583" y="1743612"/>
            <a:ext cx="178889" cy="18517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a:extLst>
              <a:ext uri="{FF2B5EF4-FFF2-40B4-BE49-F238E27FC236}">
                <a16:creationId xmlns:a16="http://schemas.microsoft.com/office/drawing/2014/main" id="{D350DC37-78A9-4EE0-BA1E-190A9651DE7C}"/>
              </a:ext>
            </a:extLst>
          </p:cNvPr>
          <p:cNvSpPr/>
          <p:nvPr/>
        </p:nvSpPr>
        <p:spPr>
          <a:xfrm>
            <a:off x="10740546" y="2246170"/>
            <a:ext cx="178889" cy="18517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5" name="Straight Arrow Connector 24">
            <a:extLst>
              <a:ext uri="{FF2B5EF4-FFF2-40B4-BE49-F238E27FC236}">
                <a16:creationId xmlns:a16="http://schemas.microsoft.com/office/drawing/2014/main" id="{01744149-0055-4833-86B1-2E6600F04369}"/>
              </a:ext>
            </a:extLst>
          </p:cNvPr>
          <p:cNvCxnSpPr>
            <a:cxnSpLocks/>
          </p:cNvCxnSpPr>
          <p:nvPr/>
        </p:nvCxnSpPr>
        <p:spPr>
          <a:xfrm>
            <a:off x="10846303" y="312475"/>
            <a:ext cx="0" cy="2815931"/>
          </a:xfrm>
          <a:prstGeom prst="straightConnector1">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Freeform: Shape 25">
            <a:extLst>
              <a:ext uri="{FF2B5EF4-FFF2-40B4-BE49-F238E27FC236}">
                <a16:creationId xmlns:a16="http://schemas.microsoft.com/office/drawing/2014/main" id="{03B33F29-A0A2-404A-BFB4-005D0FC735D2}"/>
              </a:ext>
            </a:extLst>
          </p:cNvPr>
          <p:cNvSpPr/>
          <p:nvPr/>
        </p:nvSpPr>
        <p:spPr>
          <a:xfrm>
            <a:off x="10840027" y="1193140"/>
            <a:ext cx="722206" cy="1426744"/>
          </a:xfrm>
          <a:custGeom>
            <a:avLst/>
            <a:gdLst>
              <a:gd name="connsiteX0" fmla="*/ 0 w 1243907"/>
              <a:gd name="connsiteY0" fmla="*/ 2309771 h 2533116"/>
              <a:gd name="connsiteX1" fmla="*/ 327992 w 1243907"/>
              <a:gd name="connsiteY1" fmla="*/ 2528432 h 2533116"/>
              <a:gd name="connsiteX2" fmla="*/ 1093305 w 1243907"/>
              <a:gd name="connsiteY2" fmla="*/ 2299832 h 2533116"/>
              <a:gd name="connsiteX3" fmla="*/ 1242392 w 1243907"/>
              <a:gd name="connsiteY3" fmla="*/ 789084 h 2533116"/>
              <a:gd name="connsiteX4" fmla="*/ 1113183 w 1243907"/>
              <a:gd name="connsiteY4" fmla="*/ 192736 h 2533116"/>
              <a:gd name="connsiteX5" fmla="*/ 387626 w 1243907"/>
              <a:gd name="connsiteY5" fmla="*/ 3892 h 2533116"/>
              <a:gd name="connsiteX6" fmla="*/ 119270 w 1243907"/>
              <a:gd name="connsiteY6" fmla="*/ 63527 h 2533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907" h="2533116">
                <a:moveTo>
                  <a:pt x="0" y="2309771"/>
                </a:moveTo>
                <a:cubicBezTo>
                  <a:pt x="72887" y="2419929"/>
                  <a:pt x="145775" y="2530088"/>
                  <a:pt x="327992" y="2528432"/>
                </a:cubicBezTo>
                <a:cubicBezTo>
                  <a:pt x="510209" y="2526776"/>
                  <a:pt x="940905" y="2589723"/>
                  <a:pt x="1093305" y="2299832"/>
                </a:cubicBezTo>
                <a:cubicBezTo>
                  <a:pt x="1245705" y="2009941"/>
                  <a:pt x="1239079" y="1140267"/>
                  <a:pt x="1242392" y="789084"/>
                </a:cubicBezTo>
                <a:cubicBezTo>
                  <a:pt x="1245705" y="437901"/>
                  <a:pt x="1255644" y="323601"/>
                  <a:pt x="1113183" y="192736"/>
                </a:cubicBezTo>
                <a:cubicBezTo>
                  <a:pt x="970722" y="61871"/>
                  <a:pt x="553278" y="25427"/>
                  <a:pt x="387626" y="3892"/>
                </a:cubicBezTo>
                <a:cubicBezTo>
                  <a:pt x="221974" y="-17643"/>
                  <a:pt x="177248" y="56901"/>
                  <a:pt x="119270" y="63527"/>
                </a:cubicBezTo>
              </a:path>
            </a:pathLst>
          </a:custGeom>
          <a:noFill/>
          <a:ln w="63500">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a:extLst>
              <a:ext uri="{FF2B5EF4-FFF2-40B4-BE49-F238E27FC236}">
                <a16:creationId xmlns:a16="http://schemas.microsoft.com/office/drawing/2014/main" id="{BCA35943-3E5E-4847-8223-0332AA9FA21D}"/>
              </a:ext>
            </a:extLst>
          </p:cNvPr>
          <p:cNvSpPr txBox="1"/>
          <p:nvPr/>
        </p:nvSpPr>
        <p:spPr>
          <a:xfrm>
            <a:off x="11613290" y="1553792"/>
            <a:ext cx="528671" cy="369332"/>
          </a:xfrm>
          <a:prstGeom prst="rect">
            <a:avLst/>
          </a:prstGeom>
          <a:noFill/>
        </p:spPr>
        <p:txBody>
          <a:bodyPr wrap="square" rtlCol="0">
            <a:spAutoFit/>
          </a:bodyPr>
          <a:lstStyle/>
          <a:p>
            <a:r>
              <a:rPr lang="en-GB" b="1" dirty="0"/>
              <a:t>X4</a:t>
            </a:r>
          </a:p>
        </p:txBody>
      </p:sp>
      <p:grpSp>
        <p:nvGrpSpPr>
          <p:cNvPr id="40" name="Group 39">
            <a:extLst>
              <a:ext uri="{FF2B5EF4-FFF2-40B4-BE49-F238E27FC236}">
                <a16:creationId xmlns:a16="http://schemas.microsoft.com/office/drawing/2014/main" id="{52BFDEF1-2BC5-4A5C-BAA5-B0055E4D0FB5}"/>
              </a:ext>
            </a:extLst>
          </p:cNvPr>
          <p:cNvGrpSpPr/>
          <p:nvPr/>
        </p:nvGrpSpPr>
        <p:grpSpPr>
          <a:xfrm>
            <a:off x="8960986" y="3724038"/>
            <a:ext cx="3180975" cy="2513591"/>
            <a:chOff x="2221887" y="1423414"/>
            <a:chExt cx="7166591" cy="4767655"/>
          </a:xfrm>
        </p:grpSpPr>
        <p:pic>
          <p:nvPicPr>
            <p:cNvPr id="41" name="Picture 40" descr="A screenshot of a cell phone&#10;&#10;Description automatically generated">
              <a:extLst>
                <a:ext uri="{FF2B5EF4-FFF2-40B4-BE49-F238E27FC236}">
                  <a16:creationId xmlns:a16="http://schemas.microsoft.com/office/drawing/2014/main" id="{1F1BA64E-DDAC-4480-B90B-AFAEE7F13C7F}"/>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r="31126" b="31225"/>
            <a:stretch/>
          </p:blipFill>
          <p:spPr>
            <a:xfrm>
              <a:off x="2221887" y="1689944"/>
              <a:ext cx="7166591" cy="4501125"/>
            </a:xfrm>
            <a:prstGeom prst="rect">
              <a:avLst/>
            </a:prstGeom>
          </p:spPr>
        </p:pic>
        <p:grpSp>
          <p:nvGrpSpPr>
            <p:cNvPr id="42" name="Group 41">
              <a:extLst>
                <a:ext uri="{FF2B5EF4-FFF2-40B4-BE49-F238E27FC236}">
                  <a16:creationId xmlns:a16="http://schemas.microsoft.com/office/drawing/2014/main" id="{7F39DDB9-2A56-47BD-B95C-07F63EF1B8E5}"/>
                </a:ext>
              </a:extLst>
            </p:cNvPr>
            <p:cNvGrpSpPr/>
            <p:nvPr/>
          </p:nvGrpSpPr>
          <p:grpSpPr>
            <a:xfrm>
              <a:off x="5170980" y="1423414"/>
              <a:ext cx="1850040" cy="4297680"/>
              <a:chOff x="8120073" y="1491148"/>
              <a:chExt cx="1850040" cy="4297680"/>
            </a:xfrm>
          </p:grpSpPr>
          <mc:AlternateContent xmlns:mc="http://schemas.openxmlformats.org/markup-compatibility/2006" xmlns:p14="http://schemas.microsoft.com/office/powerpoint/2010/main">
            <mc:Choice Requires="p14">
              <p:contentPart p14:bwMode="auto" r:id="rId4">
                <p14:nvContentPartPr>
                  <p14:cNvPr id="44" name="Ink 43">
                    <a:extLst>
                      <a:ext uri="{FF2B5EF4-FFF2-40B4-BE49-F238E27FC236}">
                        <a16:creationId xmlns:a16="http://schemas.microsoft.com/office/drawing/2014/main" id="{EAA7B9CB-94D2-401C-86BB-010297712068}"/>
                      </a:ext>
                    </a:extLst>
                  </p14:cNvPr>
                  <p14:cNvContentPartPr/>
                  <p14:nvPr/>
                </p14:nvContentPartPr>
                <p14:xfrm>
                  <a:off x="8281713" y="1491148"/>
                  <a:ext cx="1688400" cy="4297680"/>
                </p14:xfrm>
              </p:contentPart>
            </mc:Choice>
            <mc:Fallback xmlns="">
              <p:pic>
                <p:nvPicPr>
                  <p:cNvPr id="3" name="Ink 2">
                    <a:extLst>
                      <a:ext uri="{FF2B5EF4-FFF2-40B4-BE49-F238E27FC236}">
                        <a16:creationId xmlns:a16="http://schemas.microsoft.com/office/drawing/2014/main" id="{C6A332F0-0233-4750-A07C-5EF62B94A229}"/>
                      </a:ext>
                    </a:extLst>
                  </p:cNvPr>
                  <p:cNvPicPr/>
                  <p:nvPr/>
                </p:nvPicPr>
                <p:blipFill>
                  <a:blip r:embed="rId5"/>
                  <a:stretch>
                    <a:fillRect/>
                  </a:stretch>
                </p:blipFill>
                <p:spPr>
                  <a:xfrm>
                    <a:off x="8245705" y="1455145"/>
                    <a:ext cx="1760055" cy="4369326"/>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45" name="Ink 44">
                    <a:extLst>
                      <a:ext uri="{FF2B5EF4-FFF2-40B4-BE49-F238E27FC236}">
                        <a16:creationId xmlns:a16="http://schemas.microsoft.com/office/drawing/2014/main" id="{8A427BAF-7100-4FBB-89D7-6EB111FEA9F7}"/>
                      </a:ext>
                    </a:extLst>
                  </p14:cNvPr>
                  <p14:cNvContentPartPr/>
                  <p14:nvPr/>
                </p14:nvContentPartPr>
                <p14:xfrm>
                  <a:off x="8418153" y="2414188"/>
                  <a:ext cx="334080" cy="277560"/>
                </p14:xfrm>
              </p:contentPart>
            </mc:Choice>
            <mc:Fallback xmlns="">
              <p:pic>
                <p:nvPicPr>
                  <p:cNvPr id="8" name="Ink 7">
                    <a:extLst>
                      <a:ext uri="{FF2B5EF4-FFF2-40B4-BE49-F238E27FC236}">
                        <a16:creationId xmlns:a16="http://schemas.microsoft.com/office/drawing/2014/main" id="{D1DB9566-9CFE-4E9A-BB81-F66D150C4F57}"/>
                      </a:ext>
                    </a:extLst>
                  </p:cNvPr>
                  <p:cNvPicPr/>
                  <p:nvPr/>
                </p:nvPicPr>
                <p:blipFill>
                  <a:blip r:embed="rId7"/>
                  <a:stretch>
                    <a:fillRect/>
                  </a:stretch>
                </p:blipFill>
                <p:spPr>
                  <a:xfrm>
                    <a:off x="8382192" y="2378188"/>
                    <a:ext cx="405643" cy="3492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46" name="Ink 45">
                    <a:extLst>
                      <a:ext uri="{FF2B5EF4-FFF2-40B4-BE49-F238E27FC236}">
                        <a16:creationId xmlns:a16="http://schemas.microsoft.com/office/drawing/2014/main" id="{D74B7671-5061-4D82-AF9B-BDE924EFF677}"/>
                      </a:ext>
                    </a:extLst>
                  </p14:cNvPr>
                  <p14:cNvContentPartPr/>
                  <p14:nvPr/>
                </p14:nvContentPartPr>
                <p14:xfrm>
                  <a:off x="8120073" y="3256228"/>
                  <a:ext cx="376920" cy="366840"/>
                </p14:xfrm>
              </p:contentPart>
            </mc:Choice>
            <mc:Fallback xmlns="">
              <p:pic>
                <p:nvPicPr>
                  <p:cNvPr id="10" name="Ink 9">
                    <a:extLst>
                      <a:ext uri="{FF2B5EF4-FFF2-40B4-BE49-F238E27FC236}">
                        <a16:creationId xmlns:a16="http://schemas.microsoft.com/office/drawing/2014/main" id="{8673B33E-2E90-4906-97F3-61D3F75203AC}"/>
                      </a:ext>
                    </a:extLst>
                  </p:cNvPr>
                  <p:cNvPicPr/>
                  <p:nvPr/>
                </p:nvPicPr>
                <p:blipFill>
                  <a:blip r:embed="rId9"/>
                  <a:stretch>
                    <a:fillRect/>
                  </a:stretch>
                </p:blipFill>
                <p:spPr>
                  <a:xfrm>
                    <a:off x="8084073" y="3220228"/>
                    <a:ext cx="448560" cy="43848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0">
              <p14:nvContentPartPr>
                <p14:cNvPr id="43" name="Ink 42">
                  <a:extLst>
                    <a:ext uri="{FF2B5EF4-FFF2-40B4-BE49-F238E27FC236}">
                      <a16:creationId xmlns:a16="http://schemas.microsoft.com/office/drawing/2014/main" id="{0670F773-F9EA-4F30-B136-D3A3264FDE83}"/>
                    </a:ext>
                  </a:extLst>
                </p14:cNvPr>
                <p14:cNvContentPartPr/>
                <p14:nvPr/>
              </p14:nvContentPartPr>
              <p14:xfrm>
                <a:off x="5182140" y="4450294"/>
                <a:ext cx="333000" cy="400320"/>
              </p14:xfrm>
            </p:contentPart>
          </mc:Choice>
          <mc:Fallback xmlns="">
            <p:pic>
              <p:nvPicPr>
                <p:cNvPr id="43" name="Ink 42">
                  <a:extLst>
                    <a:ext uri="{FF2B5EF4-FFF2-40B4-BE49-F238E27FC236}">
                      <a16:creationId xmlns:a16="http://schemas.microsoft.com/office/drawing/2014/main" id="{0670F773-F9EA-4F30-B136-D3A3264FDE83}"/>
                    </a:ext>
                  </a:extLst>
                </p:cNvPr>
                <p:cNvPicPr/>
                <p:nvPr/>
              </p:nvPicPr>
              <p:blipFill>
                <a:blip r:embed="rId11"/>
                <a:stretch>
                  <a:fillRect/>
                </a:stretch>
              </p:blipFill>
              <p:spPr>
                <a:xfrm>
                  <a:off x="5101118" y="4382096"/>
                  <a:ext cx="494234" cy="536033"/>
                </a:xfrm>
                <a:prstGeom prst="rect">
                  <a:avLst/>
                </a:prstGeom>
              </p:spPr>
            </p:pic>
          </mc:Fallback>
        </mc:AlternateContent>
      </p:grpSp>
    </p:spTree>
    <p:extLst>
      <p:ext uri="{BB962C8B-B14F-4D97-AF65-F5344CB8AC3E}">
        <p14:creationId xmlns:p14="http://schemas.microsoft.com/office/powerpoint/2010/main" val="26119222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1133064" y="4558"/>
            <a:ext cx="11058936" cy="840268"/>
          </a:xfrm>
          <a:solidFill>
            <a:srgbClr val="0070C0"/>
          </a:solidFill>
        </p:spPr>
        <p:txBody>
          <a:bodyPr anchor="ctr" anchorCtr="0"/>
          <a:lstStyle/>
          <a:p>
            <a:r>
              <a:rPr lang="en-GB" dirty="0">
                <a:solidFill>
                  <a:schemeClr val="bg1"/>
                </a:solidFill>
              </a:rPr>
              <a:t>Condition-switches-between-actions in code</a:t>
            </a:r>
            <a:endParaRPr lang="en-GB" dirty="0">
              <a:solidFill>
                <a:srgbClr val="FF9900"/>
              </a:solidFill>
            </a:endParaRPr>
          </a:p>
        </p:txBody>
      </p:sp>
      <p:pic>
        <p:nvPicPr>
          <p:cNvPr id="26" name="Picture 25">
            <a:extLst>
              <a:ext uri="{FF2B5EF4-FFF2-40B4-BE49-F238E27FC236}">
                <a16:creationId xmlns:a16="http://schemas.microsoft.com/office/drawing/2014/main" id="{0B5F680E-767E-4713-96B4-AAC39E9B2A55}"/>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tretch>
            <a:fillRect/>
          </a:stretch>
        </p:blipFill>
        <p:spPr>
          <a:xfrm>
            <a:off x="1035614" y="1590007"/>
            <a:ext cx="5691187" cy="4109517"/>
          </a:xfrm>
          <a:prstGeom prst="rect">
            <a:avLst/>
          </a:prstGeom>
        </p:spPr>
      </p:pic>
      <p:sp>
        <p:nvSpPr>
          <p:cNvPr id="27" name="Diamond 26">
            <a:extLst>
              <a:ext uri="{FF2B5EF4-FFF2-40B4-BE49-F238E27FC236}">
                <a16:creationId xmlns:a16="http://schemas.microsoft.com/office/drawing/2014/main" id="{A09B7C08-A5D7-4A57-9102-728D17E471F9}"/>
              </a:ext>
            </a:extLst>
          </p:cNvPr>
          <p:cNvSpPr/>
          <p:nvPr/>
        </p:nvSpPr>
        <p:spPr>
          <a:xfrm>
            <a:off x="5068511" y="1938409"/>
            <a:ext cx="1133475" cy="476250"/>
          </a:xfrm>
          <a:prstGeom prst="diamond">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Freeform: Shape 27">
            <a:extLst>
              <a:ext uri="{FF2B5EF4-FFF2-40B4-BE49-F238E27FC236}">
                <a16:creationId xmlns:a16="http://schemas.microsoft.com/office/drawing/2014/main" id="{86BE2D1C-6721-44BD-83EF-9E2186E4A4E7}"/>
              </a:ext>
            </a:extLst>
          </p:cNvPr>
          <p:cNvSpPr/>
          <p:nvPr/>
        </p:nvSpPr>
        <p:spPr>
          <a:xfrm>
            <a:off x="5038137" y="2167009"/>
            <a:ext cx="609599" cy="3532515"/>
          </a:xfrm>
          <a:custGeom>
            <a:avLst/>
            <a:gdLst>
              <a:gd name="connsiteX0" fmla="*/ 0 w 628650"/>
              <a:gd name="connsiteY0" fmla="*/ 0 h 1190625"/>
              <a:gd name="connsiteX1" fmla="*/ 0 w 628650"/>
              <a:gd name="connsiteY1" fmla="*/ 923925 h 1190625"/>
              <a:gd name="connsiteX2" fmla="*/ 628650 w 628650"/>
              <a:gd name="connsiteY2" fmla="*/ 1190625 h 1190625"/>
            </a:gdLst>
            <a:ahLst/>
            <a:cxnLst>
              <a:cxn ang="0">
                <a:pos x="connsiteX0" y="connsiteY0"/>
              </a:cxn>
              <a:cxn ang="0">
                <a:pos x="connsiteX1" y="connsiteY1"/>
              </a:cxn>
              <a:cxn ang="0">
                <a:pos x="connsiteX2" y="connsiteY2"/>
              </a:cxn>
            </a:cxnLst>
            <a:rect l="l" t="t" r="r" b="b"/>
            <a:pathLst>
              <a:path w="628650" h="1190625">
                <a:moveTo>
                  <a:pt x="0" y="0"/>
                </a:moveTo>
                <a:lnTo>
                  <a:pt x="0" y="923925"/>
                </a:lnTo>
                <a:lnTo>
                  <a:pt x="628650" y="1190625"/>
                </a:lnTo>
              </a:path>
            </a:pathLst>
          </a:custGeom>
          <a:noFill/>
          <a:ln w="508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Freeform: Shape 28">
            <a:extLst>
              <a:ext uri="{FF2B5EF4-FFF2-40B4-BE49-F238E27FC236}">
                <a16:creationId xmlns:a16="http://schemas.microsoft.com/office/drawing/2014/main" id="{A500503D-9E43-4D11-9A16-C5770799504F}"/>
              </a:ext>
            </a:extLst>
          </p:cNvPr>
          <p:cNvSpPr/>
          <p:nvPr/>
        </p:nvSpPr>
        <p:spPr>
          <a:xfrm flipH="1">
            <a:off x="5647736" y="2167008"/>
            <a:ext cx="609598" cy="3532515"/>
          </a:xfrm>
          <a:custGeom>
            <a:avLst/>
            <a:gdLst>
              <a:gd name="connsiteX0" fmla="*/ 0 w 628650"/>
              <a:gd name="connsiteY0" fmla="*/ 0 h 1190625"/>
              <a:gd name="connsiteX1" fmla="*/ 0 w 628650"/>
              <a:gd name="connsiteY1" fmla="*/ 923925 h 1190625"/>
              <a:gd name="connsiteX2" fmla="*/ 628650 w 628650"/>
              <a:gd name="connsiteY2" fmla="*/ 1190625 h 1190625"/>
            </a:gdLst>
            <a:ahLst/>
            <a:cxnLst>
              <a:cxn ang="0">
                <a:pos x="connsiteX0" y="connsiteY0"/>
              </a:cxn>
              <a:cxn ang="0">
                <a:pos x="connsiteX1" y="connsiteY1"/>
              </a:cxn>
              <a:cxn ang="0">
                <a:pos x="connsiteX2" y="connsiteY2"/>
              </a:cxn>
            </a:cxnLst>
            <a:rect l="l" t="t" r="r" b="b"/>
            <a:pathLst>
              <a:path w="628650" h="1190625">
                <a:moveTo>
                  <a:pt x="0" y="0"/>
                </a:moveTo>
                <a:lnTo>
                  <a:pt x="0" y="923925"/>
                </a:lnTo>
                <a:lnTo>
                  <a:pt x="628650" y="1190625"/>
                </a:lnTo>
              </a:path>
            </a:pathLst>
          </a:custGeom>
          <a:noFill/>
          <a:ln w="508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a:extLst>
              <a:ext uri="{FF2B5EF4-FFF2-40B4-BE49-F238E27FC236}">
                <a16:creationId xmlns:a16="http://schemas.microsoft.com/office/drawing/2014/main" id="{99F41314-D013-4FEC-A86B-F729169F4CCD}"/>
              </a:ext>
            </a:extLst>
          </p:cNvPr>
          <p:cNvSpPr/>
          <p:nvPr/>
        </p:nvSpPr>
        <p:spPr>
          <a:xfrm>
            <a:off x="4919074" y="2768714"/>
            <a:ext cx="238125" cy="2286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a:extLst>
              <a:ext uri="{FF2B5EF4-FFF2-40B4-BE49-F238E27FC236}">
                <a16:creationId xmlns:a16="http://schemas.microsoft.com/office/drawing/2014/main" id="{16D99CE0-25F4-493E-A896-4E0A9CD041ED}"/>
              </a:ext>
            </a:extLst>
          </p:cNvPr>
          <p:cNvSpPr/>
          <p:nvPr/>
        </p:nvSpPr>
        <p:spPr>
          <a:xfrm>
            <a:off x="6138271" y="4255756"/>
            <a:ext cx="238125" cy="228600"/>
          </a:xfrm>
          <a:prstGeom prst="ellipse">
            <a:avLst/>
          </a:prstGeom>
          <a:solidFill>
            <a:schemeClr val="accent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2" name="Straight Connector 31">
            <a:extLst>
              <a:ext uri="{FF2B5EF4-FFF2-40B4-BE49-F238E27FC236}">
                <a16:creationId xmlns:a16="http://schemas.microsoft.com/office/drawing/2014/main" id="{37A099B0-C8D4-45E9-A800-3D4B09A3CC92}"/>
              </a:ext>
            </a:extLst>
          </p:cNvPr>
          <p:cNvCxnSpPr>
            <a:cxnSpLocks/>
          </p:cNvCxnSpPr>
          <p:nvPr/>
        </p:nvCxnSpPr>
        <p:spPr>
          <a:xfrm flipV="1">
            <a:off x="5647736" y="1508982"/>
            <a:ext cx="0" cy="409946"/>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11635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1133064" y="4558"/>
            <a:ext cx="11058936" cy="840268"/>
          </a:xfrm>
          <a:solidFill>
            <a:srgbClr val="0070C0"/>
          </a:solidFill>
        </p:spPr>
        <p:txBody>
          <a:bodyPr anchor="ctr" anchorCtr="0"/>
          <a:lstStyle/>
          <a:p>
            <a:r>
              <a:rPr lang="en-GB" dirty="0">
                <a:solidFill>
                  <a:schemeClr val="bg1"/>
                </a:solidFill>
              </a:rPr>
              <a:t>Condition-switches-between-actions in code</a:t>
            </a:r>
            <a:endParaRPr lang="en-GB" dirty="0">
              <a:solidFill>
                <a:srgbClr val="FF9900"/>
              </a:solidFill>
            </a:endParaRPr>
          </a:p>
        </p:txBody>
      </p:sp>
      <p:sp>
        <p:nvSpPr>
          <p:cNvPr id="27" name="Diamond 26">
            <a:extLst>
              <a:ext uri="{FF2B5EF4-FFF2-40B4-BE49-F238E27FC236}">
                <a16:creationId xmlns:a16="http://schemas.microsoft.com/office/drawing/2014/main" id="{A09B7C08-A5D7-4A57-9102-728D17E471F9}"/>
              </a:ext>
            </a:extLst>
          </p:cNvPr>
          <p:cNvSpPr/>
          <p:nvPr/>
        </p:nvSpPr>
        <p:spPr>
          <a:xfrm>
            <a:off x="5068511" y="1938409"/>
            <a:ext cx="1133475" cy="476250"/>
          </a:xfrm>
          <a:prstGeom prst="diamond">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Freeform: Shape 27">
            <a:extLst>
              <a:ext uri="{FF2B5EF4-FFF2-40B4-BE49-F238E27FC236}">
                <a16:creationId xmlns:a16="http://schemas.microsoft.com/office/drawing/2014/main" id="{86BE2D1C-6721-44BD-83EF-9E2186E4A4E7}"/>
              </a:ext>
            </a:extLst>
          </p:cNvPr>
          <p:cNvSpPr/>
          <p:nvPr/>
        </p:nvSpPr>
        <p:spPr>
          <a:xfrm>
            <a:off x="5038137" y="2167009"/>
            <a:ext cx="609599" cy="3532515"/>
          </a:xfrm>
          <a:custGeom>
            <a:avLst/>
            <a:gdLst>
              <a:gd name="connsiteX0" fmla="*/ 0 w 628650"/>
              <a:gd name="connsiteY0" fmla="*/ 0 h 1190625"/>
              <a:gd name="connsiteX1" fmla="*/ 0 w 628650"/>
              <a:gd name="connsiteY1" fmla="*/ 923925 h 1190625"/>
              <a:gd name="connsiteX2" fmla="*/ 628650 w 628650"/>
              <a:gd name="connsiteY2" fmla="*/ 1190625 h 1190625"/>
            </a:gdLst>
            <a:ahLst/>
            <a:cxnLst>
              <a:cxn ang="0">
                <a:pos x="connsiteX0" y="connsiteY0"/>
              </a:cxn>
              <a:cxn ang="0">
                <a:pos x="connsiteX1" y="connsiteY1"/>
              </a:cxn>
              <a:cxn ang="0">
                <a:pos x="connsiteX2" y="connsiteY2"/>
              </a:cxn>
            </a:cxnLst>
            <a:rect l="l" t="t" r="r" b="b"/>
            <a:pathLst>
              <a:path w="628650" h="1190625">
                <a:moveTo>
                  <a:pt x="0" y="0"/>
                </a:moveTo>
                <a:lnTo>
                  <a:pt x="0" y="923925"/>
                </a:lnTo>
                <a:lnTo>
                  <a:pt x="628650" y="1190625"/>
                </a:lnTo>
              </a:path>
            </a:pathLst>
          </a:custGeom>
          <a:noFill/>
          <a:ln w="508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Freeform: Shape 28">
            <a:extLst>
              <a:ext uri="{FF2B5EF4-FFF2-40B4-BE49-F238E27FC236}">
                <a16:creationId xmlns:a16="http://schemas.microsoft.com/office/drawing/2014/main" id="{A500503D-9E43-4D11-9A16-C5770799504F}"/>
              </a:ext>
            </a:extLst>
          </p:cNvPr>
          <p:cNvSpPr/>
          <p:nvPr/>
        </p:nvSpPr>
        <p:spPr>
          <a:xfrm flipH="1">
            <a:off x="5647736" y="2167008"/>
            <a:ext cx="609598" cy="3532515"/>
          </a:xfrm>
          <a:custGeom>
            <a:avLst/>
            <a:gdLst>
              <a:gd name="connsiteX0" fmla="*/ 0 w 628650"/>
              <a:gd name="connsiteY0" fmla="*/ 0 h 1190625"/>
              <a:gd name="connsiteX1" fmla="*/ 0 w 628650"/>
              <a:gd name="connsiteY1" fmla="*/ 923925 h 1190625"/>
              <a:gd name="connsiteX2" fmla="*/ 628650 w 628650"/>
              <a:gd name="connsiteY2" fmla="*/ 1190625 h 1190625"/>
            </a:gdLst>
            <a:ahLst/>
            <a:cxnLst>
              <a:cxn ang="0">
                <a:pos x="connsiteX0" y="connsiteY0"/>
              </a:cxn>
              <a:cxn ang="0">
                <a:pos x="connsiteX1" y="connsiteY1"/>
              </a:cxn>
              <a:cxn ang="0">
                <a:pos x="connsiteX2" y="connsiteY2"/>
              </a:cxn>
            </a:cxnLst>
            <a:rect l="l" t="t" r="r" b="b"/>
            <a:pathLst>
              <a:path w="628650" h="1190625">
                <a:moveTo>
                  <a:pt x="0" y="0"/>
                </a:moveTo>
                <a:lnTo>
                  <a:pt x="0" y="923925"/>
                </a:lnTo>
                <a:lnTo>
                  <a:pt x="628650" y="1190625"/>
                </a:lnTo>
              </a:path>
            </a:pathLst>
          </a:custGeom>
          <a:noFill/>
          <a:ln w="508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a:extLst>
              <a:ext uri="{FF2B5EF4-FFF2-40B4-BE49-F238E27FC236}">
                <a16:creationId xmlns:a16="http://schemas.microsoft.com/office/drawing/2014/main" id="{99F41314-D013-4FEC-A86B-F729169F4CCD}"/>
              </a:ext>
            </a:extLst>
          </p:cNvPr>
          <p:cNvSpPr/>
          <p:nvPr/>
        </p:nvSpPr>
        <p:spPr>
          <a:xfrm>
            <a:off x="4919074" y="2768714"/>
            <a:ext cx="238125" cy="2286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a:extLst>
              <a:ext uri="{FF2B5EF4-FFF2-40B4-BE49-F238E27FC236}">
                <a16:creationId xmlns:a16="http://schemas.microsoft.com/office/drawing/2014/main" id="{16D99CE0-25F4-493E-A896-4E0A9CD041ED}"/>
              </a:ext>
            </a:extLst>
          </p:cNvPr>
          <p:cNvSpPr/>
          <p:nvPr/>
        </p:nvSpPr>
        <p:spPr>
          <a:xfrm>
            <a:off x="6138271" y="4255756"/>
            <a:ext cx="238125" cy="228600"/>
          </a:xfrm>
          <a:prstGeom prst="ellipse">
            <a:avLst/>
          </a:prstGeom>
          <a:solidFill>
            <a:schemeClr val="accent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2" name="Straight Connector 31">
            <a:extLst>
              <a:ext uri="{FF2B5EF4-FFF2-40B4-BE49-F238E27FC236}">
                <a16:creationId xmlns:a16="http://schemas.microsoft.com/office/drawing/2014/main" id="{37A099B0-C8D4-45E9-A800-3D4B09A3CC92}"/>
              </a:ext>
            </a:extLst>
          </p:cNvPr>
          <p:cNvCxnSpPr>
            <a:cxnSpLocks/>
          </p:cNvCxnSpPr>
          <p:nvPr/>
        </p:nvCxnSpPr>
        <p:spPr>
          <a:xfrm flipV="1">
            <a:off x="5647736" y="1508982"/>
            <a:ext cx="0" cy="409946"/>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pic>
        <p:nvPicPr>
          <p:cNvPr id="4" name="Picture 3" descr="Graphical user interface, text, application, chat or text message&#10;&#10;Description automatically generated">
            <a:extLst>
              <a:ext uri="{FF2B5EF4-FFF2-40B4-BE49-F238E27FC236}">
                <a16:creationId xmlns:a16="http://schemas.microsoft.com/office/drawing/2014/main" id="{83016747-869C-4F6D-8407-44C8611A86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3064" y="1709652"/>
            <a:ext cx="6261648" cy="4462722"/>
          </a:xfrm>
          <a:prstGeom prst="rect">
            <a:avLst/>
          </a:prstGeom>
        </p:spPr>
      </p:pic>
    </p:spTree>
    <p:extLst>
      <p:ext uri="{BB962C8B-B14F-4D97-AF65-F5344CB8AC3E}">
        <p14:creationId xmlns:p14="http://schemas.microsoft.com/office/powerpoint/2010/main" val="40757115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Graphical user interface, text, application, chat or text message&#10;&#10;Description automatically generated">
            <a:extLst>
              <a:ext uri="{FF2B5EF4-FFF2-40B4-BE49-F238E27FC236}">
                <a16:creationId xmlns:a16="http://schemas.microsoft.com/office/drawing/2014/main" id="{83016747-869C-4F6D-8407-44C8611A8617}"/>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133064" y="1595352"/>
            <a:ext cx="6261648" cy="4462722"/>
          </a:xfrm>
          <a:prstGeom prst="rect">
            <a:avLst/>
          </a:prstGeom>
        </p:spPr>
      </p:pic>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1133064" y="4558"/>
            <a:ext cx="11058936" cy="840268"/>
          </a:xfrm>
          <a:solidFill>
            <a:srgbClr val="0070C0"/>
          </a:solidFill>
        </p:spPr>
        <p:txBody>
          <a:bodyPr anchor="ctr" anchorCtr="0"/>
          <a:lstStyle/>
          <a:p>
            <a:r>
              <a:rPr lang="en-GB" dirty="0">
                <a:solidFill>
                  <a:schemeClr val="bg1"/>
                </a:solidFill>
              </a:rPr>
              <a:t>Condition-switches-between-actions in code</a:t>
            </a:r>
            <a:endParaRPr lang="en-GB" dirty="0">
              <a:solidFill>
                <a:srgbClr val="FF9900"/>
              </a:solidFill>
            </a:endParaRPr>
          </a:p>
        </p:txBody>
      </p:sp>
      <p:sp>
        <p:nvSpPr>
          <p:cNvPr id="27" name="Diamond 26">
            <a:extLst>
              <a:ext uri="{FF2B5EF4-FFF2-40B4-BE49-F238E27FC236}">
                <a16:creationId xmlns:a16="http://schemas.microsoft.com/office/drawing/2014/main" id="{A09B7C08-A5D7-4A57-9102-728D17E471F9}"/>
              </a:ext>
            </a:extLst>
          </p:cNvPr>
          <p:cNvSpPr/>
          <p:nvPr/>
        </p:nvSpPr>
        <p:spPr>
          <a:xfrm>
            <a:off x="5080999" y="2713187"/>
            <a:ext cx="1133473" cy="497399"/>
          </a:xfrm>
          <a:prstGeom prst="diamond">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Freeform: Shape 27">
            <a:extLst>
              <a:ext uri="{FF2B5EF4-FFF2-40B4-BE49-F238E27FC236}">
                <a16:creationId xmlns:a16="http://schemas.microsoft.com/office/drawing/2014/main" id="{86BE2D1C-6721-44BD-83EF-9E2186E4A4E7}"/>
              </a:ext>
            </a:extLst>
          </p:cNvPr>
          <p:cNvSpPr/>
          <p:nvPr/>
        </p:nvSpPr>
        <p:spPr>
          <a:xfrm>
            <a:off x="5038138" y="2978787"/>
            <a:ext cx="609598" cy="2553937"/>
          </a:xfrm>
          <a:custGeom>
            <a:avLst/>
            <a:gdLst>
              <a:gd name="connsiteX0" fmla="*/ 0 w 628650"/>
              <a:gd name="connsiteY0" fmla="*/ 0 h 1190625"/>
              <a:gd name="connsiteX1" fmla="*/ 0 w 628650"/>
              <a:gd name="connsiteY1" fmla="*/ 923925 h 1190625"/>
              <a:gd name="connsiteX2" fmla="*/ 628650 w 628650"/>
              <a:gd name="connsiteY2" fmla="*/ 1190625 h 1190625"/>
            </a:gdLst>
            <a:ahLst/>
            <a:cxnLst>
              <a:cxn ang="0">
                <a:pos x="connsiteX0" y="connsiteY0"/>
              </a:cxn>
              <a:cxn ang="0">
                <a:pos x="connsiteX1" y="connsiteY1"/>
              </a:cxn>
              <a:cxn ang="0">
                <a:pos x="connsiteX2" y="connsiteY2"/>
              </a:cxn>
            </a:cxnLst>
            <a:rect l="l" t="t" r="r" b="b"/>
            <a:pathLst>
              <a:path w="628650" h="1190625">
                <a:moveTo>
                  <a:pt x="0" y="0"/>
                </a:moveTo>
                <a:lnTo>
                  <a:pt x="0" y="923925"/>
                </a:lnTo>
                <a:lnTo>
                  <a:pt x="628650" y="1190625"/>
                </a:lnTo>
              </a:path>
            </a:pathLst>
          </a:custGeom>
          <a:noFill/>
          <a:ln w="508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Freeform: Shape 28">
            <a:extLst>
              <a:ext uri="{FF2B5EF4-FFF2-40B4-BE49-F238E27FC236}">
                <a16:creationId xmlns:a16="http://schemas.microsoft.com/office/drawing/2014/main" id="{A500503D-9E43-4D11-9A16-C5770799504F}"/>
              </a:ext>
            </a:extLst>
          </p:cNvPr>
          <p:cNvSpPr/>
          <p:nvPr/>
        </p:nvSpPr>
        <p:spPr>
          <a:xfrm flipH="1">
            <a:off x="5647736" y="2978786"/>
            <a:ext cx="609597" cy="2553937"/>
          </a:xfrm>
          <a:custGeom>
            <a:avLst/>
            <a:gdLst>
              <a:gd name="connsiteX0" fmla="*/ 0 w 628650"/>
              <a:gd name="connsiteY0" fmla="*/ 0 h 1190625"/>
              <a:gd name="connsiteX1" fmla="*/ 0 w 628650"/>
              <a:gd name="connsiteY1" fmla="*/ 923925 h 1190625"/>
              <a:gd name="connsiteX2" fmla="*/ 628650 w 628650"/>
              <a:gd name="connsiteY2" fmla="*/ 1190625 h 1190625"/>
            </a:gdLst>
            <a:ahLst/>
            <a:cxnLst>
              <a:cxn ang="0">
                <a:pos x="connsiteX0" y="connsiteY0"/>
              </a:cxn>
              <a:cxn ang="0">
                <a:pos x="connsiteX1" y="connsiteY1"/>
              </a:cxn>
              <a:cxn ang="0">
                <a:pos x="connsiteX2" y="connsiteY2"/>
              </a:cxn>
            </a:cxnLst>
            <a:rect l="l" t="t" r="r" b="b"/>
            <a:pathLst>
              <a:path w="628650" h="1190625">
                <a:moveTo>
                  <a:pt x="0" y="0"/>
                </a:moveTo>
                <a:lnTo>
                  <a:pt x="0" y="923925"/>
                </a:lnTo>
                <a:lnTo>
                  <a:pt x="628650" y="1190625"/>
                </a:lnTo>
              </a:path>
            </a:pathLst>
          </a:custGeom>
          <a:noFill/>
          <a:ln w="508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a:extLst>
              <a:ext uri="{FF2B5EF4-FFF2-40B4-BE49-F238E27FC236}">
                <a16:creationId xmlns:a16="http://schemas.microsoft.com/office/drawing/2014/main" id="{99F41314-D013-4FEC-A86B-F729169F4CCD}"/>
              </a:ext>
            </a:extLst>
          </p:cNvPr>
          <p:cNvSpPr/>
          <p:nvPr/>
        </p:nvSpPr>
        <p:spPr>
          <a:xfrm>
            <a:off x="4872086" y="3553278"/>
            <a:ext cx="332103" cy="33826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Oval 30">
            <a:extLst>
              <a:ext uri="{FF2B5EF4-FFF2-40B4-BE49-F238E27FC236}">
                <a16:creationId xmlns:a16="http://schemas.microsoft.com/office/drawing/2014/main" id="{16D99CE0-25F4-493E-A896-4E0A9CD041ED}"/>
              </a:ext>
            </a:extLst>
          </p:cNvPr>
          <p:cNvSpPr/>
          <p:nvPr/>
        </p:nvSpPr>
        <p:spPr>
          <a:xfrm>
            <a:off x="6091281" y="4802408"/>
            <a:ext cx="332103" cy="338264"/>
          </a:xfrm>
          <a:prstGeom prst="ellipse">
            <a:avLst/>
          </a:prstGeom>
          <a:solidFill>
            <a:schemeClr val="accent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2" name="Straight Connector 31">
            <a:extLst>
              <a:ext uri="{FF2B5EF4-FFF2-40B4-BE49-F238E27FC236}">
                <a16:creationId xmlns:a16="http://schemas.microsoft.com/office/drawing/2014/main" id="{37A099B0-C8D4-45E9-A800-3D4B09A3CC92}"/>
              </a:ext>
            </a:extLst>
          </p:cNvPr>
          <p:cNvCxnSpPr>
            <a:cxnSpLocks/>
          </p:cNvCxnSpPr>
          <p:nvPr/>
        </p:nvCxnSpPr>
        <p:spPr>
          <a:xfrm flipV="1">
            <a:off x="5647735" y="1508982"/>
            <a:ext cx="1" cy="1204205"/>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AD1ABF10-DDD0-4DBE-95F3-8777436405CF}"/>
              </a:ext>
            </a:extLst>
          </p:cNvPr>
          <p:cNvSpPr/>
          <p:nvPr/>
        </p:nvSpPr>
        <p:spPr>
          <a:xfrm>
            <a:off x="5481683" y="1962661"/>
            <a:ext cx="332103" cy="3382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2" name="Straight Connector 11">
            <a:extLst>
              <a:ext uri="{FF2B5EF4-FFF2-40B4-BE49-F238E27FC236}">
                <a16:creationId xmlns:a16="http://schemas.microsoft.com/office/drawing/2014/main" id="{F9924E5A-E0CA-4925-A01D-B0D14CBFA880}"/>
              </a:ext>
            </a:extLst>
          </p:cNvPr>
          <p:cNvCxnSpPr>
            <a:cxnSpLocks/>
          </p:cNvCxnSpPr>
          <p:nvPr/>
        </p:nvCxnSpPr>
        <p:spPr>
          <a:xfrm flipV="1">
            <a:off x="5667007" y="5542341"/>
            <a:ext cx="1" cy="1204205"/>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66969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1133064" y="4558"/>
            <a:ext cx="11058936" cy="840268"/>
          </a:xfrm>
          <a:solidFill>
            <a:srgbClr val="0070C0"/>
          </a:solidFill>
        </p:spPr>
        <p:txBody>
          <a:bodyPr anchor="ctr" anchorCtr="0"/>
          <a:lstStyle/>
          <a:p>
            <a:r>
              <a:rPr lang="en-GB" dirty="0">
                <a:solidFill>
                  <a:schemeClr val="bg1"/>
                </a:solidFill>
              </a:rPr>
              <a:t>Conditional Selection Knowledge</a:t>
            </a:r>
            <a:endParaRPr lang="en-GB" dirty="0">
              <a:solidFill>
                <a:srgbClr val="FF9900"/>
              </a:solidFill>
            </a:endParaRPr>
          </a:p>
        </p:txBody>
      </p:sp>
      <p:pic>
        <p:nvPicPr>
          <p:cNvPr id="13" name="Picture 12" descr="A picture containing diagram&#10;&#10;Description automatically generated">
            <a:extLst>
              <a:ext uri="{FF2B5EF4-FFF2-40B4-BE49-F238E27FC236}">
                <a16:creationId xmlns:a16="http://schemas.microsoft.com/office/drawing/2014/main" id="{23918425-07C2-4DA0-9FE7-9DB3272F1BAE}"/>
              </a:ext>
            </a:extLst>
          </p:cNvPr>
          <p:cNvPicPr>
            <a:picLocks noChangeAspect="1"/>
          </p:cNvPicPr>
          <p:nvPr/>
        </p:nvPicPr>
        <p:blipFill rotWithShape="1">
          <a:blip r:embed="rId2">
            <a:extLst>
              <a:ext uri="{28A0092B-C50C-407E-A947-70E740481C1C}">
                <a14:useLocalDpi xmlns:a14="http://schemas.microsoft.com/office/drawing/2010/main" val="0"/>
              </a:ext>
            </a:extLst>
          </a:blip>
          <a:srcRect l="29510" b="-2733"/>
          <a:stretch/>
        </p:blipFill>
        <p:spPr>
          <a:xfrm>
            <a:off x="9134061" y="6130755"/>
            <a:ext cx="2934113" cy="538402"/>
          </a:xfrm>
          <a:prstGeom prst="rect">
            <a:avLst/>
          </a:prstGeom>
        </p:spPr>
      </p:pic>
      <p:sp>
        <p:nvSpPr>
          <p:cNvPr id="5" name="TextBox 4">
            <a:extLst>
              <a:ext uri="{FF2B5EF4-FFF2-40B4-BE49-F238E27FC236}">
                <a16:creationId xmlns:a16="http://schemas.microsoft.com/office/drawing/2014/main" id="{10F663CD-5449-4306-AED8-11C5DE135289}"/>
              </a:ext>
            </a:extLst>
          </p:cNvPr>
          <p:cNvSpPr txBox="1"/>
          <p:nvPr/>
        </p:nvSpPr>
        <p:spPr>
          <a:xfrm>
            <a:off x="8140149" y="6207492"/>
            <a:ext cx="1133058" cy="461665"/>
          </a:xfrm>
          <a:prstGeom prst="rect">
            <a:avLst/>
          </a:prstGeom>
          <a:noFill/>
        </p:spPr>
        <p:txBody>
          <a:bodyPr wrap="square" rtlCol="0">
            <a:spAutoFit/>
          </a:bodyPr>
          <a:lstStyle/>
          <a:p>
            <a:r>
              <a:rPr lang="en-GB" sz="2400" dirty="0">
                <a:latin typeface="Calibri" panose="020F0502020204030204" pitchFamily="34" charset="0"/>
                <a:cs typeface="Calibri" panose="020F0502020204030204" pitchFamily="34" charset="0"/>
              </a:rPr>
              <a:t>©HIAS</a:t>
            </a:r>
            <a:endParaRPr lang="en-GB" sz="2400" dirty="0"/>
          </a:p>
        </p:txBody>
      </p:sp>
      <p:sp>
        <p:nvSpPr>
          <p:cNvPr id="14" name="TextBox 13">
            <a:extLst>
              <a:ext uri="{FF2B5EF4-FFF2-40B4-BE49-F238E27FC236}">
                <a16:creationId xmlns:a16="http://schemas.microsoft.com/office/drawing/2014/main" id="{671C8AD7-1270-43B0-9AC8-87DABA1CFD64}"/>
              </a:ext>
            </a:extLst>
          </p:cNvPr>
          <p:cNvSpPr txBox="1"/>
          <p:nvPr/>
        </p:nvSpPr>
        <p:spPr>
          <a:xfrm>
            <a:off x="1133064" y="1594377"/>
            <a:ext cx="10106066" cy="5584221"/>
          </a:xfrm>
          <a:prstGeom prst="rect">
            <a:avLst/>
          </a:prstGeom>
          <a:noFill/>
        </p:spPr>
        <p:txBody>
          <a:bodyPr wrap="square">
            <a:spAutoFit/>
          </a:bodyPr>
          <a:lstStyle/>
          <a:p>
            <a:pPr marL="0" marR="0" indent="0" algn="l">
              <a:lnSpc>
                <a:spcPct val="119000"/>
              </a:lnSpc>
              <a:spcBef>
                <a:spcPts val="0"/>
              </a:spcBef>
              <a:spcAft>
                <a:spcPts val="600"/>
              </a:spcAft>
            </a:pPr>
            <a:r>
              <a:rPr lang="en-GB" sz="3200" kern="1400" dirty="0">
                <a:ln>
                  <a:noFill/>
                </a:ln>
                <a:solidFill>
                  <a:srgbClr val="0070C0"/>
                </a:solidFill>
                <a:effectLst/>
                <a:latin typeface="Calibri" panose="020F0502020204030204" pitchFamily="34" charset="0"/>
              </a:rPr>
              <a:t>A condition is a state we can check to see if it is true or false</a:t>
            </a:r>
          </a:p>
          <a:p>
            <a:pPr marL="0" marR="0" indent="0" algn="l">
              <a:lnSpc>
                <a:spcPct val="119000"/>
              </a:lnSpc>
              <a:spcBef>
                <a:spcPts val="0"/>
              </a:spcBef>
              <a:spcAft>
                <a:spcPts val="600"/>
              </a:spcAft>
            </a:pPr>
            <a:r>
              <a:rPr lang="en-GB" sz="3200" b="1" kern="1400" dirty="0">
                <a:ln>
                  <a:noFill/>
                </a:ln>
                <a:solidFill>
                  <a:srgbClr val="0070C0"/>
                </a:solidFill>
                <a:effectLst/>
                <a:latin typeface="Calibri" panose="020F0502020204030204" pitchFamily="34" charset="0"/>
              </a:rPr>
              <a:t>Conditions</a:t>
            </a:r>
          </a:p>
          <a:p>
            <a:pPr marL="457200" marR="0" indent="-457200" algn="l">
              <a:lnSpc>
                <a:spcPct val="119000"/>
              </a:lnSpc>
              <a:spcBef>
                <a:spcPts val="0"/>
              </a:spcBef>
              <a:spcAft>
                <a:spcPts val="600"/>
              </a:spcAft>
              <a:buFont typeface="Arial" panose="020B0604020202020204" pitchFamily="34" charset="0"/>
              <a:buChar char="•"/>
            </a:pPr>
            <a:r>
              <a:rPr lang="en-GB" sz="3200" kern="1400" dirty="0">
                <a:ln>
                  <a:noFill/>
                </a:ln>
                <a:solidFill>
                  <a:srgbClr val="0070C0"/>
                </a:solidFill>
                <a:effectLst/>
                <a:latin typeface="Calibri" panose="020F0502020204030204" pitchFamily="34" charset="0"/>
              </a:rPr>
              <a:t>Starts with an if </a:t>
            </a:r>
          </a:p>
          <a:p>
            <a:pPr marL="457200" marR="0" indent="-457200" algn="l">
              <a:lnSpc>
                <a:spcPct val="119000"/>
              </a:lnSpc>
              <a:spcBef>
                <a:spcPts val="0"/>
              </a:spcBef>
              <a:spcAft>
                <a:spcPts val="600"/>
              </a:spcAft>
              <a:buFont typeface="Arial" panose="020B0604020202020204" pitchFamily="34" charset="0"/>
              <a:buChar char="•"/>
            </a:pPr>
            <a:r>
              <a:rPr lang="en-GB" sz="3200" kern="1400" dirty="0">
                <a:ln>
                  <a:noFill/>
                </a:ln>
                <a:solidFill>
                  <a:srgbClr val="0070C0"/>
                </a:solidFill>
                <a:effectLst/>
                <a:latin typeface="Calibri" panose="020F0502020204030204" pitchFamily="34" charset="0"/>
              </a:rPr>
              <a:t>Only checked once unless they are in a loop</a:t>
            </a:r>
          </a:p>
          <a:p>
            <a:pPr marL="457200" marR="0" indent="-457200" algn="l">
              <a:lnSpc>
                <a:spcPct val="119000"/>
              </a:lnSpc>
              <a:spcBef>
                <a:spcPts val="0"/>
              </a:spcBef>
              <a:spcAft>
                <a:spcPts val="600"/>
              </a:spcAft>
              <a:buFont typeface="Arial" panose="020B0604020202020204" pitchFamily="34" charset="0"/>
              <a:buChar char="•"/>
            </a:pPr>
            <a:r>
              <a:rPr lang="en-GB" sz="3200" kern="1400" dirty="0">
                <a:ln>
                  <a:noFill/>
                </a:ln>
                <a:solidFill>
                  <a:srgbClr val="0070C0"/>
                </a:solidFill>
                <a:effectLst/>
                <a:latin typeface="Calibri" panose="020F0502020204030204" pitchFamily="34" charset="0"/>
              </a:rPr>
              <a:t>Two possible pathways True and False</a:t>
            </a:r>
          </a:p>
          <a:p>
            <a:pPr marL="457200" marR="0" indent="-457200" algn="l">
              <a:lnSpc>
                <a:spcPct val="119000"/>
              </a:lnSpc>
              <a:spcBef>
                <a:spcPts val="0"/>
              </a:spcBef>
              <a:spcAft>
                <a:spcPts val="600"/>
              </a:spcAft>
              <a:buFont typeface="Arial" panose="020B0604020202020204" pitchFamily="34" charset="0"/>
              <a:buChar char="•"/>
            </a:pPr>
            <a:r>
              <a:rPr lang="en-GB" sz="3200" kern="1400" dirty="0">
                <a:ln>
                  <a:noFill/>
                </a:ln>
                <a:solidFill>
                  <a:srgbClr val="0070C0"/>
                </a:solidFill>
                <a:effectLst/>
                <a:latin typeface="Calibri" panose="020F0502020204030204" pitchFamily="34" charset="0"/>
              </a:rPr>
              <a:t>Are only checked when reached in flow of control</a:t>
            </a:r>
          </a:p>
          <a:p>
            <a:pPr marL="457200" marR="0" indent="-457200" algn="l">
              <a:lnSpc>
                <a:spcPct val="119000"/>
              </a:lnSpc>
              <a:spcBef>
                <a:spcPts val="0"/>
              </a:spcBef>
              <a:spcAft>
                <a:spcPts val="600"/>
              </a:spcAft>
              <a:buFont typeface="Arial" panose="020B0604020202020204" pitchFamily="34" charset="0"/>
              <a:buChar char="•"/>
            </a:pPr>
            <a:r>
              <a:rPr lang="en-GB" sz="3200" b="1" kern="1400" dirty="0">
                <a:solidFill>
                  <a:srgbClr val="0070C0"/>
                </a:solidFill>
                <a:latin typeface="Calibri" panose="020F0502020204030204" pitchFamily="34" charset="0"/>
              </a:rPr>
              <a:t>Actions can be started by conditions being true or false</a:t>
            </a:r>
            <a:endParaRPr lang="en-GB" sz="3200" b="1" kern="1400" dirty="0">
              <a:ln>
                <a:noFill/>
              </a:ln>
              <a:solidFill>
                <a:srgbClr val="0070C0"/>
              </a:solidFill>
              <a:effectLst/>
              <a:latin typeface="Calibri" panose="020F0502020204030204" pitchFamily="34" charset="0"/>
            </a:endParaRPr>
          </a:p>
          <a:p>
            <a:pPr marL="0" marR="0" indent="0" algn="l">
              <a:lnSpc>
                <a:spcPct val="119000"/>
              </a:lnSpc>
              <a:spcBef>
                <a:spcPts val="0"/>
              </a:spcBef>
              <a:spcAft>
                <a:spcPts val="600"/>
              </a:spcAft>
            </a:pPr>
            <a:endParaRPr lang="en-GB" sz="3200" kern="1400" dirty="0">
              <a:ln>
                <a:noFill/>
              </a:ln>
              <a:solidFill>
                <a:srgbClr val="000000"/>
              </a:solidFill>
              <a:effectLst/>
              <a:latin typeface="Calibri" panose="020F0502020204030204" pitchFamily="34" charset="0"/>
            </a:endParaRPr>
          </a:p>
          <a:p>
            <a:pPr marL="0" marR="0" indent="0" algn="l">
              <a:lnSpc>
                <a:spcPct val="119000"/>
              </a:lnSpc>
              <a:spcBef>
                <a:spcPts val="0"/>
              </a:spcBef>
              <a:spcAft>
                <a:spcPts val="600"/>
              </a:spcAft>
            </a:pPr>
            <a:r>
              <a:rPr lang="en-GB" sz="1100" kern="1400" dirty="0">
                <a:ln>
                  <a:noFill/>
                </a:ln>
                <a:solidFill>
                  <a:srgbClr val="000000"/>
                </a:solidFill>
                <a:effectLst/>
                <a:latin typeface="Calibri" panose="020F0502020204030204" pitchFamily="34" charset="0"/>
              </a:rPr>
              <a:t> </a:t>
            </a:r>
          </a:p>
        </p:txBody>
      </p:sp>
    </p:spTree>
    <p:extLst>
      <p:ext uri="{BB962C8B-B14F-4D97-AF65-F5344CB8AC3E}">
        <p14:creationId xmlns:p14="http://schemas.microsoft.com/office/powerpoint/2010/main" val="40767439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CE01C-723E-D5E7-9376-5E870BA8C2D6}"/>
              </a:ext>
            </a:extLst>
          </p:cNvPr>
          <p:cNvSpPr>
            <a:spLocks noGrp="1"/>
          </p:cNvSpPr>
          <p:nvPr>
            <p:ph type="title"/>
          </p:nvPr>
        </p:nvSpPr>
        <p:spPr>
          <a:xfrm>
            <a:off x="838200" y="754602"/>
            <a:ext cx="10515600" cy="936086"/>
          </a:xfrm>
        </p:spPr>
        <p:txBody>
          <a:bodyPr/>
          <a:lstStyle/>
          <a:p>
            <a:r>
              <a:rPr lang="en-GB" b="1" dirty="0">
                <a:solidFill>
                  <a:srgbClr val="0070C0"/>
                </a:solidFill>
              </a:rPr>
              <a:t>Terms of use</a:t>
            </a:r>
          </a:p>
        </p:txBody>
      </p:sp>
      <p:sp>
        <p:nvSpPr>
          <p:cNvPr id="3" name="Content Placeholder 2">
            <a:extLst>
              <a:ext uri="{FF2B5EF4-FFF2-40B4-BE49-F238E27FC236}">
                <a16:creationId xmlns:a16="http://schemas.microsoft.com/office/drawing/2014/main" id="{CFCBB25A-ECA6-6C4C-E77B-228679703B51}"/>
              </a:ext>
            </a:extLst>
          </p:cNvPr>
          <p:cNvSpPr>
            <a:spLocks noGrp="1"/>
          </p:cNvSpPr>
          <p:nvPr>
            <p:ph idx="1"/>
          </p:nvPr>
        </p:nvSpPr>
        <p:spPr/>
        <p:txBody>
          <a:bodyPr/>
          <a:lstStyle/>
          <a:p>
            <a:pPr marL="0" indent="0" algn="l">
              <a:buNone/>
            </a:pPr>
            <a:r>
              <a:rPr lang="en-GB" b="0" i="0" dirty="0">
                <a:solidFill>
                  <a:srgbClr val="0070C0"/>
                </a:solidFill>
                <a:effectLst/>
                <a:latin typeface="Times New Roman" panose="02020603050405020304" pitchFamily="18" charset="0"/>
              </a:rPr>
              <a:t>Slides are provided in PDF and PowerPoint Formats and teachers who purchased the book are authorized to adapt the resources within their school or on closed learning platforms such as Seesaw, Google Classroom or Teams as long as they are not shared outside the school community.</a:t>
            </a:r>
          </a:p>
          <a:p>
            <a:pPr marL="0" indent="0" algn="l">
              <a:buNone/>
            </a:pPr>
            <a:endParaRPr lang="en-GB" dirty="0">
              <a:solidFill>
                <a:srgbClr val="0070C0"/>
              </a:solidFill>
              <a:latin typeface="Times New Roman" panose="02020603050405020304" pitchFamily="18" charset="0"/>
            </a:endParaRPr>
          </a:p>
          <a:p>
            <a:pPr marL="0" indent="0" algn="l">
              <a:buNone/>
            </a:pPr>
            <a:r>
              <a:rPr lang="en-GB" b="0" i="0" dirty="0">
                <a:solidFill>
                  <a:srgbClr val="0070C0"/>
                </a:solidFill>
                <a:effectLst/>
                <a:latin typeface="Times New Roman" panose="02020603050405020304" pitchFamily="18" charset="0"/>
              </a:rPr>
              <a:t>Further book resources can be found here</a:t>
            </a:r>
          </a:p>
          <a:p>
            <a:pPr marL="0" indent="0" algn="l">
              <a:buNone/>
            </a:pPr>
            <a:r>
              <a:rPr lang="en-GB" b="0" i="0" dirty="0">
                <a:solidFill>
                  <a:srgbClr val="0070C0"/>
                </a:solidFill>
                <a:effectLst/>
                <a:latin typeface="Times New Roman" panose="02020603050405020304" pitchFamily="18" charset="0"/>
                <a:hlinkClick r:id="rId2"/>
              </a:rPr>
              <a:t>https://computing.hias.hants.gov.uk/course/view.php?id=51</a:t>
            </a:r>
            <a:r>
              <a:rPr lang="en-GB" dirty="0">
                <a:solidFill>
                  <a:srgbClr val="0070C0"/>
                </a:solidFill>
                <a:latin typeface="Times New Roman" panose="02020603050405020304" pitchFamily="18" charset="0"/>
              </a:rPr>
              <a:t> </a:t>
            </a:r>
            <a:r>
              <a:rPr lang="en-GB" b="0" i="0" dirty="0">
                <a:solidFill>
                  <a:srgbClr val="0070C0"/>
                </a:solidFill>
                <a:effectLst/>
                <a:latin typeface="Times New Roman" panose="02020603050405020304" pitchFamily="18" charset="0"/>
              </a:rPr>
              <a:t> </a:t>
            </a:r>
          </a:p>
          <a:p>
            <a:pPr marL="0" indent="0">
              <a:buNone/>
            </a:pPr>
            <a:endParaRPr lang="en-GB" dirty="0"/>
          </a:p>
        </p:txBody>
      </p:sp>
    </p:spTree>
    <p:extLst>
      <p:ext uri="{BB962C8B-B14F-4D97-AF65-F5344CB8AC3E}">
        <p14:creationId xmlns:p14="http://schemas.microsoft.com/office/powerpoint/2010/main" val="790692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7745150" cy="840268"/>
          </a:xfrm>
          <a:solidFill>
            <a:srgbClr val="0070C0"/>
          </a:solidFill>
        </p:spPr>
        <p:txBody>
          <a:bodyPr anchor="ctr" anchorCtr="0"/>
          <a:lstStyle/>
          <a:p>
            <a:r>
              <a:rPr lang="en-GB" dirty="0">
                <a:solidFill>
                  <a:schemeClr val="bg1"/>
                </a:solidFill>
              </a:rPr>
              <a:t>Condition-starts-action </a:t>
            </a:r>
            <a:r>
              <a:rPr lang="en-GB" dirty="0">
                <a:solidFill>
                  <a:srgbClr val="FF9900"/>
                </a:solidFill>
              </a:rPr>
              <a:t>revision</a:t>
            </a:r>
          </a:p>
        </p:txBody>
      </p:sp>
      <p:sp>
        <p:nvSpPr>
          <p:cNvPr id="15" name="Speech Bubble: Rectangle with Corners Rounded 14">
            <a:extLst>
              <a:ext uri="{FF2B5EF4-FFF2-40B4-BE49-F238E27FC236}">
                <a16:creationId xmlns:a16="http://schemas.microsoft.com/office/drawing/2014/main" id="{22F41030-3396-4EED-A2C1-A0E44F39F7EA}"/>
              </a:ext>
            </a:extLst>
          </p:cNvPr>
          <p:cNvSpPr/>
          <p:nvPr/>
        </p:nvSpPr>
        <p:spPr>
          <a:xfrm>
            <a:off x="8872385" y="2575718"/>
            <a:ext cx="2192378" cy="1694442"/>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Do you remember these?</a:t>
            </a:r>
          </a:p>
        </p:txBody>
      </p:sp>
      <p:sp>
        <p:nvSpPr>
          <p:cNvPr id="4" name="TextBox 3">
            <a:extLst>
              <a:ext uri="{FF2B5EF4-FFF2-40B4-BE49-F238E27FC236}">
                <a16:creationId xmlns:a16="http://schemas.microsoft.com/office/drawing/2014/main" id="{08DF59E1-DB9B-45D0-8CCB-DB02B5A98BBA}"/>
              </a:ext>
            </a:extLst>
          </p:cNvPr>
          <p:cNvSpPr txBox="1"/>
          <p:nvPr/>
        </p:nvSpPr>
        <p:spPr>
          <a:xfrm>
            <a:off x="2223425" y="2575718"/>
            <a:ext cx="5526781" cy="1077218"/>
          </a:xfrm>
          <a:prstGeom prst="rect">
            <a:avLst/>
          </a:prstGeom>
          <a:noFill/>
        </p:spPr>
        <p:txBody>
          <a:bodyPr wrap="square" rtlCol="0">
            <a:spAutoFit/>
          </a:bodyPr>
          <a:lstStyle/>
          <a:p>
            <a:r>
              <a:rPr lang="en-GB" sz="3200" dirty="0">
                <a:solidFill>
                  <a:srgbClr val="0070C0"/>
                </a:solidFill>
              </a:rPr>
              <a:t>If you are hungry </a:t>
            </a:r>
          </a:p>
          <a:p>
            <a:r>
              <a:rPr lang="en-GB" sz="3200" dirty="0">
                <a:solidFill>
                  <a:srgbClr val="0070C0"/>
                </a:solidFill>
              </a:rPr>
              <a:t>	put your hand up</a:t>
            </a:r>
          </a:p>
        </p:txBody>
      </p:sp>
      <p:cxnSp>
        <p:nvCxnSpPr>
          <p:cNvPr id="6" name="Straight Arrow Connector 5">
            <a:extLst>
              <a:ext uri="{FF2B5EF4-FFF2-40B4-BE49-F238E27FC236}">
                <a16:creationId xmlns:a16="http://schemas.microsoft.com/office/drawing/2014/main" id="{BAF2A9D5-1658-497F-BAE0-D9642AB22508}"/>
              </a:ext>
            </a:extLst>
          </p:cNvPr>
          <p:cNvCxnSpPr/>
          <p:nvPr/>
        </p:nvCxnSpPr>
        <p:spPr>
          <a:xfrm>
            <a:off x="3320249" y="844826"/>
            <a:ext cx="0" cy="1730892"/>
          </a:xfrm>
          <a:prstGeom prst="straightConnector1">
            <a:avLst/>
          </a:prstGeom>
          <a:ln w="50800">
            <a:solidFill>
              <a:srgbClr val="FF9900"/>
            </a:solidFill>
            <a:tailEnd type="triangle"/>
          </a:ln>
        </p:spPr>
        <p:style>
          <a:lnRef idx="1">
            <a:schemeClr val="accent1"/>
          </a:lnRef>
          <a:fillRef idx="0">
            <a:schemeClr val="accent1"/>
          </a:fillRef>
          <a:effectRef idx="0">
            <a:schemeClr val="accent1"/>
          </a:effectRef>
          <a:fontRef idx="minor">
            <a:schemeClr val="tx1"/>
          </a:fontRef>
        </p:style>
      </p:cxnSp>
      <p:sp>
        <p:nvSpPr>
          <p:cNvPr id="7" name="Freeform: Shape 6">
            <a:extLst>
              <a:ext uri="{FF2B5EF4-FFF2-40B4-BE49-F238E27FC236}">
                <a16:creationId xmlns:a16="http://schemas.microsoft.com/office/drawing/2014/main" id="{4228B4F6-B7AA-424E-9560-B5ADD6F1D8F3}"/>
              </a:ext>
            </a:extLst>
          </p:cNvPr>
          <p:cNvSpPr/>
          <p:nvPr/>
        </p:nvSpPr>
        <p:spPr>
          <a:xfrm>
            <a:off x="6102626" y="854765"/>
            <a:ext cx="626165" cy="2544418"/>
          </a:xfrm>
          <a:custGeom>
            <a:avLst/>
            <a:gdLst>
              <a:gd name="connsiteX0" fmla="*/ 626165 w 626165"/>
              <a:gd name="connsiteY0" fmla="*/ 0 h 2544418"/>
              <a:gd name="connsiteX1" fmla="*/ 626165 w 626165"/>
              <a:gd name="connsiteY1" fmla="*/ 2544418 h 2544418"/>
              <a:gd name="connsiteX2" fmla="*/ 0 w 626165"/>
              <a:gd name="connsiteY2" fmla="*/ 2544418 h 2544418"/>
            </a:gdLst>
            <a:ahLst/>
            <a:cxnLst>
              <a:cxn ang="0">
                <a:pos x="connsiteX0" y="connsiteY0"/>
              </a:cxn>
              <a:cxn ang="0">
                <a:pos x="connsiteX1" y="connsiteY1"/>
              </a:cxn>
              <a:cxn ang="0">
                <a:pos x="connsiteX2" y="connsiteY2"/>
              </a:cxn>
            </a:cxnLst>
            <a:rect l="l" t="t" r="r" b="b"/>
            <a:pathLst>
              <a:path w="626165" h="2544418">
                <a:moveTo>
                  <a:pt x="626165" y="0"/>
                </a:moveTo>
                <a:lnTo>
                  <a:pt x="626165" y="2544418"/>
                </a:lnTo>
                <a:lnTo>
                  <a:pt x="0" y="2544418"/>
                </a:lnTo>
              </a:path>
            </a:pathLst>
          </a:custGeom>
          <a:noFill/>
          <a:ln w="50800">
            <a:solidFill>
              <a:srgbClr val="FF99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96825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8841338" cy="840268"/>
          </a:xfrm>
          <a:solidFill>
            <a:srgbClr val="0070C0"/>
          </a:solidFill>
        </p:spPr>
        <p:txBody>
          <a:bodyPr anchor="ctr" anchorCtr="0"/>
          <a:lstStyle/>
          <a:p>
            <a:r>
              <a:rPr lang="en-GB" dirty="0">
                <a:solidFill>
                  <a:schemeClr val="bg1"/>
                </a:solidFill>
              </a:rPr>
              <a:t>Condition-switches-between-action</a:t>
            </a:r>
            <a:r>
              <a:rPr lang="en-GB" dirty="0">
                <a:solidFill>
                  <a:srgbClr val="FF9900"/>
                </a:solidFill>
              </a:rPr>
              <a:t>s</a:t>
            </a:r>
          </a:p>
        </p:txBody>
      </p:sp>
      <p:sp>
        <p:nvSpPr>
          <p:cNvPr id="4" name="TextBox 3">
            <a:extLst>
              <a:ext uri="{FF2B5EF4-FFF2-40B4-BE49-F238E27FC236}">
                <a16:creationId xmlns:a16="http://schemas.microsoft.com/office/drawing/2014/main" id="{08DF59E1-DB9B-45D0-8CCB-DB02B5A98BBA}"/>
              </a:ext>
            </a:extLst>
          </p:cNvPr>
          <p:cNvSpPr txBox="1"/>
          <p:nvPr/>
        </p:nvSpPr>
        <p:spPr>
          <a:xfrm>
            <a:off x="2223425" y="2575718"/>
            <a:ext cx="5526781" cy="2062103"/>
          </a:xfrm>
          <a:prstGeom prst="rect">
            <a:avLst/>
          </a:prstGeom>
          <a:noFill/>
        </p:spPr>
        <p:txBody>
          <a:bodyPr wrap="square" rtlCol="0">
            <a:spAutoFit/>
          </a:bodyPr>
          <a:lstStyle/>
          <a:p>
            <a:r>
              <a:rPr lang="en-GB" sz="3200" dirty="0">
                <a:solidFill>
                  <a:srgbClr val="0070C0"/>
                </a:solidFill>
              </a:rPr>
              <a:t>If you are hungry </a:t>
            </a:r>
          </a:p>
          <a:p>
            <a:r>
              <a:rPr lang="en-GB" sz="3200" dirty="0">
                <a:solidFill>
                  <a:srgbClr val="0070C0"/>
                </a:solidFill>
              </a:rPr>
              <a:t>	put your hand up</a:t>
            </a:r>
          </a:p>
          <a:p>
            <a:r>
              <a:rPr lang="en-GB" sz="3200" dirty="0">
                <a:solidFill>
                  <a:srgbClr val="0070C0"/>
                </a:solidFill>
              </a:rPr>
              <a:t>Else</a:t>
            </a:r>
          </a:p>
          <a:p>
            <a:r>
              <a:rPr lang="en-GB" sz="3200" dirty="0">
                <a:solidFill>
                  <a:srgbClr val="0070C0"/>
                </a:solidFill>
              </a:rPr>
              <a:t>	Smile sweetly</a:t>
            </a:r>
          </a:p>
        </p:txBody>
      </p:sp>
      <p:cxnSp>
        <p:nvCxnSpPr>
          <p:cNvPr id="6" name="Straight Arrow Connector 5">
            <a:extLst>
              <a:ext uri="{FF2B5EF4-FFF2-40B4-BE49-F238E27FC236}">
                <a16:creationId xmlns:a16="http://schemas.microsoft.com/office/drawing/2014/main" id="{BAF2A9D5-1658-497F-BAE0-D9642AB22508}"/>
              </a:ext>
            </a:extLst>
          </p:cNvPr>
          <p:cNvCxnSpPr/>
          <p:nvPr/>
        </p:nvCxnSpPr>
        <p:spPr>
          <a:xfrm>
            <a:off x="3320249" y="844826"/>
            <a:ext cx="0" cy="1730892"/>
          </a:xfrm>
          <a:prstGeom prst="straightConnector1">
            <a:avLst/>
          </a:prstGeom>
          <a:ln w="50800">
            <a:solidFill>
              <a:srgbClr val="FF9900"/>
            </a:solidFill>
            <a:tailEnd type="triangle"/>
          </a:ln>
        </p:spPr>
        <p:style>
          <a:lnRef idx="1">
            <a:schemeClr val="accent1"/>
          </a:lnRef>
          <a:fillRef idx="0">
            <a:schemeClr val="accent1"/>
          </a:fillRef>
          <a:effectRef idx="0">
            <a:schemeClr val="accent1"/>
          </a:effectRef>
          <a:fontRef idx="minor">
            <a:schemeClr val="tx1"/>
          </a:fontRef>
        </p:style>
      </p:cxnSp>
      <p:sp>
        <p:nvSpPr>
          <p:cNvPr id="7" name="Freeform: Shape 6">
            <a:extLst>
              <a:ext uri="{FF2B5EF4-FFF2-40B4-BE49-F238E27FC236}">
                <a16:creationId xmlns:a16="http://schemas.microsoft.com/office/drawing/2014/main" id="{4228B4F6-B7AA-424E-9560-B5ADD6F1D8F3}"/>
              </a:ext>
            </a:extLst>
          </p:cNvPr>
          <p:cNvSpPr/>
          <p:nvPr/>
        </p:nvSpPr>
        <p:spPr>
          <a:xfrm>
            <a:off x="6102626" y="854765"/>
            <a:ext cx="3508513" cy="2544418"/>
          </a:xfrm>
          <a:custGeom>
            <a:avLst/>
            <a:gdLst>
              <a:gd name="connsiteX0" fmla="*/ 626165 w 626165"/>
              <a:gd name="connsiteY0" fmla="*/ 0 h 2544418"/>
              <a:gd name="connsiteX1" fmla="*/ 626165 w 626165"/>
              <a:gd name="connsiteY1" fmla="*/ 2544418 h 2544418"/>
              <a:gd name="connsiteX2" fmla="*/ 0 w 626165"/>
              <a:gd name="connsiteY2" fmla="*/ 2544418 h 2544418"/>
            </a:gdLst>
            <a:ahLst/>
            <a:cxnLst>
              <a:cxn ang="0">
                <a:pos x="connsiteX0" y="connsiteY0"/>
              </a:cxn>
              <a:cxn ang="0">
                <a:pos x="connsiteX1" y="connsiteY1"/>
              </a:cxn>
              <a:cxn ang="0">
                <a:pos x="connsiteX2" y="connsiteY2"/>
              </a:cxn>
            </a:cxnLst>
            <a:rect l="l" t="t" r="r" b="b"/>
            <a:pathLst>
              <a:path w="626165" h="2544418">
                <a:moveTo>
                  <a:pt x="626165" y="0"/>
                </a:moveTo>
                <a:lnTo>
                  <a:pt x="626165" y="2544418"/>
                </a:lnTo>
                <a:lnTo>
                  <a:pt x="0" y="2544418"/>
                </a:lnTo>
              </a:path>
            </a:pathLst>
          </a:custGeom>
          <a:noFill/>
          <a:ln w="50800">
            <a:solidFill>
              <a:srgbClr val="FF99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reeform: Shape 7">
            <a:extLst>
              <a:ext uri="{FF2B5EF4-FFF2-40B4-BE49-F238E27FC236}">
                <a16:creationId xmlns:a16="http://schemas.microsoft.com/office/drawing/2014/main" id="{8827383D-C2AD-4EB0-9670-3FFAC9DAEE38}"/>
              </a:ext>
            </a:extLst>
          </p:cNvPr>
          <p:cNvSpPr/>
          <p:nvPr/>
        </p:nvSpPr>
        <p:spPr>
          <a:xfrm>
            <a:off x="5595735" y="854764"/>
            <a:ext cx="4265846" cy="3438939"/>
          </a:xfrm>
          <a:custGeom>
            <a:avLst/>
            <a:gdLst>
              <a:gd name="connsiteX0" fmla="*/ 626165 w 626165"/>
              <a:gd name="connsiteY0" fmla="*/ 0 h 2544418"/>
              <a:gd name="connsiteX1" fmla="*/ 626165 w 626165"/>
              <a:gd name="connsiteY1" fmla="*/ 2544418 h 2544418"/>
              <a:gd name="connsiteX2" fmla="*/ 0 w 626165"/>
              <a:gd name="connsiteY2" fmla="*/ 2544418 h 2544418"/>
            </a:gdLst>
            <a:ahLst/>
            <a:cxnLst>
              <a:cxn ang="0">
                <a:pos x="connsiteX0" y="connsiteY0"/>
              </a:cxn>
              <a:cxn ang="0">
                <a:pos x="connsiteX1" y="connsiteY1"/>
              </a:cxn>
              <a:cxn ang="0">
                <a:pos x="connsiteX2" y="connsiteY2"/>
              </a:cxn>
            </a:cxnLst>
            <a:rect l="l" t="t" r="r" b="b"/>
            <a:pathLst>
              <a:path w="626165" h="2544418">
                <a:moveTo>
                  <a:pt x="626165" y="0"/>
                </a:moveTo>
                <a:lnTo>
                  <a:pt x="626165" y="2544418"/>
                </a:lnTo>
                <a:lnTo>
                  <a:pt x="0" y="2544418"/>
                </a:lnTo>
              </a:path>
            </a:pathLst>
          </a:custGeom>
          <a:noFill/>
          <a:ln w="50800">
            <a:solidFill>
              <a:srgbClr val="FF99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0596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8841338" cy="840268"/>
          </a:xfrm>
          <a:solidFill>
            <a:srgbClr val="0070C0"/>
          </a:solidFill>
        </p:spPr>
        <p:txBody>
          <a:bodyPr anchor="ctr" anchorCtr="0"/>
          <a:lstStyle/>
          <a:p>
            <a:r>
              <a:rPr lang="en-GB" dirty="0">
                <a:solidFill>
                  <a:schemeClr val="bg1"/>
                </a:solidFill>
              </a:rPr>
              <a:t>Condition-switches-between-actions</a:t>
            </a:r>
            <a:endParaRPr lang="en-GB" dirty="0">
              <a:solidFill>
                <a:srgbClr val="FF9900"/>
              </a:solidFill>
            </a:endParaRPr>
          </a:p>
        </p:txBody>
      </p:sp>
      <p:sp>
        <p:nvSpPr>
          <p:cNvPr id="4" name="TextBox 3">
            <a:extLst>
              <a:ext uri="{FF2B5EF4-FFF2-40B4-BE49-F238E27FC236}">
                <a16:creationId xmlns:a16="http://schemas.microsoft.com/office/drawing/2014/main" id="{08DF59E1-DB9B-45D0-8CCB-DB02B5A98BBA}"/>
              </a:ext>
            </a:extLst>
          </p:cNvPr>
          <p:cNvSpPr txBox="1"/>
          <p:nvPr/>
        </p:nvSpPr>
        <p:spPr>
          <a:xfrm>
            <a:off x="2223425" y="2575718"/>
            <a:ext cx="5526781" cy="2062103"/>
          </a:xfrm>
          <a:prstGeom prst="rect">
            <a:avLst/>
          </a:prstGeom>
          <a:noFill/>
        </p:spPr>
        <p:txBody>
          <a:bodyPr wrap="square" rtlCol="0">
            <a:spAutoFit/>
          </a:bodyPr>
          <a:lstStyle/>
          <a:p>
            <a:r>
              <a:rPr lang="en-GB" sz="3200" dirty="0">
                <a:solidFill>
                  <a:srgbClr val="0070C0"/>
                </a:solidFill>
              </a:rPr>
              <a:t>If you are hungry </a:t>
            </a:r>
          </a:p>
          <a:p>
            <a:r>
              <a:rPr lang="en-GB" sz="3200" dirty="0">
                <a:solidFill>
                  <a:srgbClr val="0070C0"/>
                </a:solidFill>
              </a:rPr>
              <a:t>	put your hand up</a:t>
            </a:r>
          </a:p>
          <a:p>
            <a:r>
              <a:rPr lang="en-GB" sz="3200" dirty="0">
                <a:solidFill>
                  <a:srgbClr val="0070C0"/>
                </a:solidFill>
              </a:rPr>
              <a:t>Else</a:t>
            </a:r>
          </a:p>
          <a:p>
            <a:r>
              <a:rPr lang="en-GB" sz="3200" dirty="0">
                <a:solidFill>
                  <a:srgbClr val="0070C0"/>
                </a:solidFill>
              </a:rPr>
              <a:t>	Smile sweetly</a:t>
            </a:r>
          </a:p>
        </p:txBody>
      </p:sp>
      <p:sp>
        <p:nvSpPr>
          <p:cNvPr id="9" name="Arrow: Right 8">
            <a:extLst>
              <a:ext uri="{FF2B5EF4-FFF2-40B4-BE49-F238E27FC236}">
                <a16:creationId xmlns:a16="http://schemas.microsoft.com/office/drawing/2014/main" id="{E8ED767A-36DC-4593-9752-1865567C1346}"/>
              </a:ext>
            </a:extLst>
          </p:cNvPr>
          <p:cNvSpPr/>
          <p:nvPr/>
        </p:nvSpPr>
        <p:spPr>
          <a:xfrm>
            <a:off x="2325757" y="3140765"/>
            <a:ext cx="824947" cy="509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Speech Bubble: Rectangle with Corners Rounded 9">
            <a:extLst>
              <a:ext uri="{FF2B5EF4-FFF2-40B4-BE49-F238E27FC236}">
                <a16:creationId xmlns:a16="http://schemas.microsoft.com/office/drawing/2014/main" id="{0DA0BF8D-4B2B-4579-8747-2C22194A8BDD}"/>
              </a:ext>
            </a:extLst>
          </p:cNvPr>
          <p:cNvSpPr/>
          <p:nvPr/>
        </p:nvSpPr>
        <p:spPr>
          <a:xfrm>
            <a:off x="6644094" y="2581112"/>
            <a:ext cx="4975732" cy="1695776"/>
          </a:xfrm>
          <a:prstGeom prst="wedgeRoundRectCallout">
            <a:avLst>
              <a:gd name="adj1" fmla="val -18508"/>
              <a:gd name="adj2" fmla="val 46361"/>
              <a:gd name="adj3" fmla="val 16667"/>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800" dirty="0">
                <a:solidFill>
                  <a:srgbClr val="0070C0"/>
                </a:solidFill>
              </a:rPr>
              <a:t>The action is indented to show that the action only happens if the condition is </a:t>
            </a:r>
            <a:r>
              <a:rPr lang="en-GB" sz="2800" b="1" dirty="0">
                <a:solidFill>
                  <a:srgbClr val="0070C0"/>
                </a:solidFill>
              </a:rPr>
              <a:t>met / true</a:t>
            </a:r>
          </a:p>
          <a:p>
            <a:endParaRPr lang="en-GB" sz="2800" dirty="0">
              <a:solidFill>
                <a:schemeClr val="tx1"/>
              </a:solidFill>
            </a:endParaRPr>
          </a:p>
        </p:txBody>
      </p:sp>
      <p:sp>
        <p:nvSpPr>
          <p:cNvPr id="3" name="Freeform: Shape 2">
            <a:extLst>
              <a:ext uri="{FF2B5EF4-FFF2-40B4-BE49-F238E27FC236}">
                <a16:creationId xmlns:a16="http://schemas.microsoft.com/office/drawing/2014/main" id="{DCA6596C-BF66-491C-9D26-3926BD343280}"/>
              </a:ext>
            </a:extLst>
          </p:cNvPr>
          <p:cNvSpPr/>
          <p:nvPr/>
        </p:nvSpPr>
        <p:spPr>
          <a:xfrm>
            <a:off x="1093304" y="1709530"/>
            <a:ext cx="7742583" cy="1695776"/>
          </a:xfrm>
          <a:custGeom>
            <a:avLst/>
            <a:gdLst>
              <a:gd name="connsiteX0" fmla="*/ 7762461 w 7762461"/>
              <a:gd name="connsiteY0" fmla="*/ 834887 h 1719470"/>
              <a:gd name="connsiteX1" fmla="*/ 7762461 w 7762461"/>
              <a:gd name="connsiteY1" fmla="*/ 0 h 1719470"/>
              <a:gd name="connsiteX2" fmla="*/ 0 w 7762461"/>
              <a:gd name="connsiteY2" fmla="*/ 0 h 1719470"/>
              <a:gd name="connsiteX3" fmla="*/ 0 w 7762461"/>
              <a:gd name="connsiteY3" fmla="*/ 1719470 h 1719470"/>
              <a:gd name="connsiteX4" fmla="*/ 1192696 w 7762461"/>
              <a:gd name="connsiteY4" fmla="*/ 1719470 h 17194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62461" h="1719470">
                <a:moveTo>
                  <a:pt x="7762461" y="834887"/>
                </a:moveTo>
                <a:lnTo>
                  <a:pt x="7762461" y="0"/>
                </a:lnTo>
                <a:lnTo>
                  <a:pt x="0" y="0"/>
                </a:lnTo>
                <a:lnTo>
                  <a:pt x="0" y="1719470"/>
                </a:lnTo>
                <a:lnTo>
                  <a:pt x="1192696" y="1719470"/>
                </a:lnTo>
              </a:path>
            </a:pathLst>
          </a:custGeom>
          <a:noFill/>
          <a:ln w="50800">
            <a:solidFill>
              <a:srgbClr val="FF9900"/>
            </a:solidFill>
            <a:prstDash val="dash"/>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Speech Bubble: Rectangle with Corners Rounded 11">
            <a:extLst>
              <a:ext uri="{FF2B5EF4-FFF2-40B4-BE49-F238E27FC236}">
                <a16:creationId xmlns:a16="http://schemas.microsoft.com/office/drawing/2014/main" id="{028023E6-4647-4CF2-BE0F-EDF7059E74F9}"/>
              </a:ext>
            </a:extLst>
          </p:cNvPr>
          <p:cNvSpPr/>
          <p:nvPr/>
        </p:nvSpPr>
        <p:spPr>
          <a:xfrm>
            <a:off x="6644093" y="5148470"/>
            <a:ext cx="5431949" cy="1695776"/>
          </a:xfrm>
          <a:prstGeom prst="wedgeRoundRectCallout">
            <a:avLst>
              <a:gd name="adj1" fmla="val -18508"/>
              <a:gd name="adj2" fmla="val 46361"/>
              <a:gd name="adj3" fmla="val 16667"/>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800" dirty="0">
                <a:solidFill>
                  <a:srgbClr val="FF9900"/>
                </a:solidFill>
              </a:rPr>
              <a:t>This action is indented to show that the action only happens if the condition is </a:t>
            </a:r>
            <a:r>
              <a:rPr lang="en-GB" sz="2800" b="1" dirty="0">
                <a:solidFill>
                  <a:srgbClr val="FF9900"/>
                </a:solidFill>
              </a:rPr>
              <a:t>NOT met / false</a:t>
            </a:r>
          </a:p>
          <a:p>
            <a:endParaRPr lang="en-GB" sz="2800" dirty="0">
              <a:solidFill>
                <a:schemeClr val="tx1"/>
              </a:solidFill>
            </a:endParaRPr>
          </a:p>
        </p:txBody>
      </p:sp>
      <p:sp>
        <p:nvSpPr>
          <p:cNvPr id="13" name="Arrow: Right 12">
            <a:extLst>
              <a:ext uri="{FF2B5EF4-FFF2-40B4-BE49-F238E27FC236}">
                <a16:creationId xmlns:a16="http://schemas.microsoft.com/office/drawing/2014/main" id="{000C2877-A352-4855-9087-A19FAA641F4A}"/>
              </a:ext>
            </a:extLst>
          </p:cNvPr>
          <p:cNvSpPr/>
          <p:nvPr/>
        </p:nvSpPr>
        <p:spPr>
          <a:xfrm>
            <a:off x="2325756" y="4128507"/>
            <a:ext cx="824947" cy="509314"/>
          </a:xfrm>
          <a:prstGeom prst="rightArrow">
            <a:avLst/>
          </a:prstGeom>
          <a:solidFill>
            <a:srgbClr val="FF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Freeform: Shape 4">
            <a:extLst>
              <a:ext uri="{FF2B5EF4-FFF2-40B4-BE49-F238E27FC236}">
                <a16:creationId xmlns:a16="http://schemas.microsoft.com/office/drawing/2014/main" id="{EB1C160C-E23D-450E-89B4-488555E25FAB}"/>
              </a:ext>
            </a:extLst>
          </p:cNvPr>
          <p:cNvSpPr/>
          <p:nvPr/>
        </p:nvSpPr>
        <p:spPr>
          <a:xfrm>
            <a:off x="1083365" y="4363278"/>
            <a:ext cx="5555974" cy="1480931"/>
          </a:xfrm>
          <a:custGeom>
            <a:avLst/>
            <a:gdLst>
              <a:gd name="connsiteX0" fmla="*/ 5555974 w 5555974"/>
              <a:gd name="connsiteY0" fmla="*/ 1480931 h 1480931"/>
              <a:gd name="connsiteX1" fmla="*/ 0 w 5555974"/>
              <a:gd name="connsiteY1" fmla="*/ 1480931 h 1480931"/>
              <a:gd name="connsiteX2" fmla="*/ 0 w 5555974"/>
              <a:gd name="connsiteY2" fmla="*/ 0 h 1480931"/>
              <a:gd name="connsiteX3" fmla="*/ 1172818 w 5555974"/>
              <a:gd name="connsiteY3" fmla="*/ 0 h 1480931"/>
            </a:gdLst>
            <a:ahLst/>
            <a:cxnLst>
              <a:cxn ang="0">
                <a:pos x="connsiteX0" y="connsiteY0"/>
              </a:cxn>
              <a:cxn ang="0">
                <a:pos x="connsiteX1" y="connsiteY1"/>
              </a:cxn>
              <a:cxn ang="0">
                <a:pos x="connsiteX2" y="connsiteY2"/>
              </a:cxn>
              <a:cxn ang="0">
                <a:pos x="connsiteX3" y="connsiteY3"/>
              </a:cxn>
            </a:cxnLst>
            <a:rect l="l" t="t" r="r" b="b"/>
            <a:pathLst>
              <a:path w="5555974" h="1480931">
                <a:moveTo>
                  <a:pt x="5555974" y="1480931"/>
                </a:moveTo>
                <a:lnTo>
                  <a:pt x="0" y="1480931"/>
                </a:lnTo>
                <a:lnTo>
                  <a:pt x="0" y="0"/>
                </a:lnTo>
                <a:lnTo>
                  <a:pt x="1172818" y="0"/>
                </a:lnTo>
              </a:path>
            </a:pathLst>
          </a:custGeom>
          <a:noFill/>
          <a:ln w="50800">
            <a:solidFill>
              <a:srgbClr val="0070C0"/>
            </a:solidFill>
            <a:prstDash val="dash"/>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51149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4401690" cy="840268"/>
          </a:xfrm>
          <a:solidFill>
            <a:srgbClr val="0070C0"/>
          </a:solidFill>
        </p:spPr>
        <p:txBody>
          <a:bodyPr anchor="ctr" anchorCtr="0"/>
          <a:lstStyle/>
          <a:p>
            <a:r>
              <a:rPr lang="en-GB" dirty="0">
                <a:solidFill>
                  <a:schemeClr val="bg1"/>
                </a:solidFill>
              </a:rPr>
              <a:t>Acts like a switch</a:t>
            </a:r>
            <a:endParaRPr lang="en-GB" dirty="0">
              <a:solidFill>
                <a:srgbClr val="FF9900"/>
              </a:solidFill>
            </a:endParaRPr>
          </a:p>
        </p:txBody>
      </p:sp>
      <p:sp>
        <p:nvSpPr>
          <p:cNvPr id="4" name="TextBox 3">
            <a:extLst>
              <a:ext uri="{FF2B5EF4-FFF2-40B4-BE49-F238E27FC236}">
                <a16:creationId xmlns:a16="http://schemas.microsoft.com/office/drawing/2014/main" id="{08DF59E1-DB9B-45D0-8CCB-DB02B5A98BBA}"/>
              </a:ext>
            </a:extLst>
          </p:cNvPr>
          <p:cNvSpPr txBox="1"/>
          <p:nvPr/>
        </p:nvSpPr>
        <p:spPr>
          <a:xfrm>
            <a:off x="2223425" y="2575718"/>
            <a:ext cx="5526781" cy="2062103"/>
          </a:xfrm>
          <a:prstGeom prst="rect">
            <a:avLst/>
          </a:prstGeom>
          <a:noFill/>
        </p:spPr>
        <p:txBody>
          <a:bodyPr wrap="square" rtlCol="0">
            <a:spAutoFit/>
          </a:bodyPr>
          <a:lstStyle/>
          <a:p>
            <a:r>
              <a:rPr lang="en-GB" sz="3200" dirty="0">
                <a:solidFill>
                  <a:srgbClr val="0070C0"/>
                </a:solidFill>
              </a:rPr>
              <a:t>If you are hungry </a:t>
            </a:r>
          </a:p>
          <a:p>
            <a:r>
              <a:rPr lang="en-GB" sz="3200" dirty="0">
                <a:solidFill>
                  <a:srgbClr val="0070C0"/>
                </a:solidFill>
              </a:rPr>
              <a:t>	put your hand up</a:t>
            </a:r>
          </a:p>
          <a:p>
            <a:r>
              <a:rPr lang="en-GB" sz="3200" dirty="0">
                <a:solidFill>
                  <a:srgbClr val="0070C0"/>
                </a:solidFill>
              </a:rPr>
              <a:t>Else</a:t>
            </a:r>
          </a:p>
          <a:p>
            <a:r>
              <a:rPr lang="en-GB" sz="3200" dirty="0">
                <a:solidFill>
                  <a:srgbClr val="0070C0"/>
                </a:solidFill>
              </a:rPr>
              <a:t>	Smile sweetly</a:t>
            </a:r>
          </a:p>
        </p:txBody>
      </p:sp>
      <p:grpSp>
        <p:nvGrpSpPr>
          <p:cNvPr id="20" name="Group 19">
            <a:extLst>
              <a:ext uri="{FF2B5EF4-FFF2-40B4-BE49-F238E27FC236}">
                <a16:creationId xmlns:a16="http://schemas.microsoft.com/office/drawing/2014/main" id="{FF51A456-4377-4531-ACC1-1B3F186D07DA}"/>
              </a:ext>
            </a:extLst>
          </p:cNvPr>
          <p:cNvGrpSpPr/>
          <p:nvPr/>
        </p:nvGrpSpPr>
        <p:grpSpPr>
          <a:xfrm>
            <a:off x="6644094" y="0"/>
            <a:ext cx="1638300" cy="1985010"/>
            <a:chOff x="7113270" y="2895600"/>
            <a:chExt cx="1638300" cy="1985010"/>
          </a:xfrm>
        </p:grpSpPr>
        <p:sp>
          <p:nvSpPr>
            <p:cNvPr id="17" name="Rectangle 16">
              <a:extLst>
                <a:ext uri="{FF2B5EF4-FFF2-40B4-BE49-F238E27FC236}">
                  <a16:creationId xmlns:a16="http://schemas.microsoft.com/office/drawing/2014/main" id="{67085C0D-60A9-4710-BF72-C6D76D51B503}"/>
                </a:ext>
              </a:extLst>
            </p:cNvPr>
            <p:cNvSpPr/>
            <p:nvPr/>
          </p:nvSpPr>
          <p:spPr>
            <a:xfrm>
              <a:off x="7113270" y="2895600"/>
              <a:ext cx="1638300" cy="19850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Rounded Corners 5">
              <a:extLst>
                <a:ext uri="{FF2B5EF4-FFF2-40B4-BE49-F238E27FC236}">
                  <a16:creationId xmlns:a16="http://schemas.microsoft.com/office/drawing/2014/main" id="{AF38B499-42E8-428A-9A66-F67A745F19B1}"/>
                </a:ext>
              </a:extLst>
            </p:cNvPr>
            <p:cNvSpPr/>
            <p:nvPr/>
          </p:nvSpPr>
          <p:spPr>
            <a:xfrm>
              <a:off x="7613374" y="3220278"/>
              <a:ext cx="675861" cy="128214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lowchart: Data 6">
              <a:extLst>
                <a:ext uri="{FF2B5EF4-FFF2-40B4-BE49-F238E27FC236}">
                  <a16:creationId xmlns:a16="http://schemas.microsoft.com/office/drawing/2014/main" id="{B920ECFD-2702-4641-B1F1-88EDF52688BE}"/>
                </a:ext>
              </a:extLst>
            </p:cNvPr>
            <p:cNvSpPr/>
            <p:nvPr/>
          </p:nvSpPr>
          <p:spPr>
            <a:xfrm flipH="1">
              <a:off x="7721547" y="3309730"/>
              <a:ext cx="596348" cy="1113183"/>
            </a:xfrm>
            <a:prstGeom prst="flowChartInputOutpu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1" name="Straight Connector 10">
              <a:extLst>
                <a:ext uri="{FF2B5EF4-FFF2-40B4-BE49-F238E27FC236}">
                  <a16:creationId xmlns:a16="http://schemas.microsoft.com/office/drawing/2014/main" id="{99137BBA-8A1C-4FC5-8DB3-0AB9EBE6E99B}"/>
                </a:ext>
              </a:extLst>
            </p:cNvPr>
            <p:cNvCxnSpPr>
              <a:cxnSpLocks/>
            </p:cNvCxnSpPr>
            <p:nvPr/>
          </p:nvCxnSpPr>
          <p:spPr>
            <a:xfrm flipH="1" flipV="1">
              <a:off x="7721547" y="4392930"/>
              <a:ext cx="115624" cy="29983"/>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E9B8C09-ED66-4777-B5DA-DC01BEE20FDA}"/>
                </a:ext>
              </a:extLst>
            </p:cNvPr>
            <p:cNvCxnSpPr/>
            <p:nvPr/>
          </p:nvCxnSpPr>
          <p:spPr>
            <a:xfrm>
              <a:off x="7721547" y="3360420"/>
              <a:ext cx="0" cy="1032510"/>
            </a:xfrm>
            <a:prstGeom prst="line">
              <a:avLst/>
            </a:prstGeom>
          </p:spPr>
          <p:style>
            <a:lnRef idx="1">
              <a:schemeClr val="accent1"/>
            </a:lnRef>
            <a:fillRef idx="0">
              <a:schemeClr val="accent1"/>
            </a:fillRef>
            <a:effectRef idx="0">
              <a:schemeClr val="accent1"/>
            </a:effectRef>
            <a:fontRef idx="minor">
              <a:schemeClr val="tx1"/>
            </a:fontRef>
          </p:style>
        </p:cxnSp>
      </p:grpSp>
      <p:sp>
        <p:nvSpPr>
          <p:cNvPr id="21" name="TextBox 20">
            <a:extLst>
              <a:ext uri="{FF2B5EF4-FFF2-40B4-BE49-F238E27FC236}">
                <a16:creationId xmlns:a16="http://schemas.microsoft.com/office/drawing/2014/main" id="{FF33026B-8B17-411F-8401-F1D2B730B032}"/>
              </a:ext>
            </a:extLst>
          </p:cNvPr>
          <p:cNvSpPr txBox="1"/>
          <p:nvPr/>
        </p:nvSpPr>
        <p:spPr>
          <a:xfrm>
            <a:off x="6644094" y="3023633"/>
            <a:ext cx="4560663" cy="1384995"/>
          </a:xfrm>
          <a:prstGeom prst="rect">
            <a:avLst/>
          </a:prstGeom>
          <a:noFill/>
        </p:spPr>
        <p:txBody>
          <a:bodyPr wrap="square" rtlCol="0">
            <a:spAutoFit/>
          </a:bodyPr>
          <a:lstStyle/>
          <a:p>
            <a:r>
              <a:rPr lang="en-GB" sz="2800" dirty="0">
                <a:solidFill>
                  <a:srgbClr val="0070C0"/>
                </a:solidFill>
              </a:rPr>
              <a:t>If and else act like a switch </a:t>
            </a:r>
            <a:br>
              <a:rPr lang="en-GB" sz="2800" dirty="0">
                <a:solidFill>
                  <a:srgbClr val="0070C0"/>
                </a:solidFill>
              </a:rPr>
            </a:br>
            <a:r>
              <a:rPr lang="en-GB" sz="2800" dirty="0">
                <a:solidFill>
                  <a:srgbClr val="0070C0"/>
                </a:solidFill>
              </a:rPr>
              <a:t>if the condition is </a:t>
            </a:r>
            <a:r>
              <a:rPr lang="en-GB" sz="2800" b="1" dirty="0">
                <a:solidFill>
                  <a:srgbClr val="FF9900"/>
                </a:solidFill>
              </a:rPr>
              <a:t>true</a:t>
            </a:r>
            <a:r>
              <a:rPr lang="en-GB" sz="2800" dirty="0">
                <a:solidFill>
                  <a:srgbClr val="0070C0"/>
                </a:solidFill>
              </a:rPr>
              <a:t> </a:t>
            </a:r>
            <a:br>
              <a:rPr lang="en-GB" sz="2800" dirty="0">
                <a:solidFill>
                  <a:srgbClr val="0070C0"/>
                </a:solidFill>
              </a:rPr>
            </a:br>
            <a:r>
              <a:rPr lang="en-GB" sz="2800" dirty="0">
                <a:solidFill>
                  <a:srgbClr val="0070C0"/>
                </a:solidFill>
              </a:rPr>
              <a:t>if the condition is </a:t>
            </a:r>
            <a:r>
              <a:rPr lang="en-GB" sz="2800" b="1" dirty="0">
                <a:solidFill>
                  <a:srgbClr val="FF9900"/>
                </a:solidFill>
              </a:rPr>
              <a:t>false</a:t>
            </a:r>
          </a:p>
        </p:txBody>
      </p:sp>
      <p:cxnSp>
        <p:nvCxnSpPr>
          <p:cNvPr id="23" name="Straight Arrow Connector 22">
            <a:extLst>
              <a:ext uri="{FF2B5EF4-FFF2-40B4-BE49-F238E27FC236}">
                <a16:creationId xmlns:a16="http://schemas.microsoft.com/office/drawing/2014/main" id="{DE1FC91E-0742-400E-9CC2-F1D7DFFE26A3}"/>
              </a:ext>
            </a:extLst>
          </p:cNvPr>
          <p:cNvCxnSpPr>
            <a:cxnSpLocks/>
            <a:stCxn id="21" idx="1"/>
          </p:cNvCxnSpPr>
          <p:nvPr/>
        </p:nvCxnSpPr>
        <p:spPr>
          <a:xfrm flipH="1" flipV="1">
            <a:off x="6096000" y="3429001"/>
            <a:ext cx="548094" cy="287130"/>
          </a:xfrm>
          <a:prstGeom prst="straightConnector1">
            <a:avLst/>
          </a:prstGeom>
          <a:ln w="50800">
            <a:solidFill>
              <a:srgbClr val="FF99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16389952-79A1-4CDC-AC84-37D068899183}"/>
              </a:ext>
            </a:extLst>
          </p:cNvPr>
          <p:cNvCxnSpPr>
            <a:cxnSpLocks/>
          </p:cNvCxnSpPr>
          <p:nvPr/>
        </p:nvCxnSpPr>
        <p:spPr>
          <a:xfrm flipH="1">
            <a:off x="5516218" y="4121499"/>
            <a:ext cx="1127876" cy="192084"/>
          </a:xfrm>
          <a:prstGeom prst="straightConnector1">
            <a:avLst/>
          </a:prstGeom>
          <a:ln w="50800">
            <a:solidFill>
              <a:srgbClr val="FF9900"/>
            </a:solidFill>
            <a:tailEnd type="triangle"/>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4DD9451A-9949-4B6B-ACB1-DEADF1ED893F}"/>
              </a:ext>
            </a:extLst>
          </p:cNvPr>
          <p:cNvSpPr txBox="1"/>
          <p:nvPr/>
        </p:nvSpPr>
        <p:spPr>
          <a:xfrm>
            <a:off x="6644094" y="5112140"/>
            <a:ext cx="4219376" cy="954107"/>
          </a:xfrm>
          <a:prstGeom prst="rect">
            <a:avLst/>
          </a:prstGeom>
          <a:noFill/>
        </p:spPr>
        <p:txBody>
          <a:bodyPr wrap="square" rtlCol="0">
            <a:spAutoFit/>
          </a:bodyPr>
          <a:lstStyle/>
          <a:p>
            <a:r>
              <a:rPr lang="en-GB" sz="2800" dirty="0">
                <a:solidFill>
                  <a:srgbClr val="0070C0"/>
                </a:solidFill>
              </a:rPr>
              <a:t>It can </a:t>
            </a:r>
            <a:r>
              <a:rPr lang="en-GB" sz="2800" b="1" dirty="0">
                <a:solidFill>
                  <a:srgbClr val="0070C0"/>
                </a:solidFill>
              </a:rPr>
              <a:t>never</a:t>
            </a:r>
            <a:r>
              <a:rPr lang="en-GB" sz="2800" dirty="0">
                <a:solidFill>
                  <a:srgbClr val="0070C0"/>
                </a:solidFill>
              </a:rPr>
              <a:t> be both </a:t>
            </a:r>
            <a:br>
              <a:rPr lang="en-GB" sz="2800" dirty="0">
                <a:solidFill>
                  <a:srgbClr val="0070C0"/>
                </a:solidFill>
              </a:rPr>
            </a:br>
            <a:r>
              <a:rPr lang="en-GB" sz="2800" dirty="0">
                <a:solidFill>
                  <a:srgbClr val="0070C0"/>
                </a:solidFill>
              </a:rPr>
              <a:t>it is </a:t>
            </a:r>
            <a:r>
              <a:rPr lang="en-GB" sz="2800" b="1" dirty="0">
                <a:solidFill>
                  <a:srgbClr val="0070C0"/>
                </a:solidFill>
              </a:rPr>
              <a:t>either</a:t>
            </a:r>
            <a:r>
              <a:rPr lang="en-GB" sz="2800" dirty="0">
                <a:solidFill>
                  <a:srgbClr val="0070C0"/>
                </a:solidFill>
              </a:rPr>
              <a:t> true of false</a:t>
            </a:r>
          </a:p>
        </p:txBody>
      </p:sp>
    </p:spTree>
    <p:extLst>
      <p:ext uri="{BB962C8B-B14F-4D97-AF65-F5344CB8AC3E}">
        <p14:creationId xmlns:p14="http://schemas.microsoft.com/office/powerpoint/2010/main" val="4188627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8841338" cy="840268"/>
          </a:xfrm>
          <a:solidFill>
            <a:srgbClr val="0070C0"/>
          </a:solidFill>
        </p:spPr>
        <p:txBody>
          <a:bodyPr anchor="ctr" anchorCtr="0"/>
          <a:lstStyle/>
          <a:p>
            <a:r>
              <a:rPr lang="en-GB" dirty="0">
                <a:solidFill>
                  <a:schemeClr val="bg1"/>
                </a:solidFill>
              </a:rPr>
              <a:t>Condition-switches-between-actions</a:t>
            </a:r>
            <a:endParaRPr lang="en-GB" dirty="0">
              <a:solidFill>
                <a:srgbClr val="FF9900"/>
              </a:solidFill>
            </a:endParaRPr>
          </a:p>
        </p:txBody>
      </p:sp>
      <p:sp>
        <p:nvSpPr>
          <p:cNvPr id="4" name="TextBox 3">
            <a:extLst>
              <a:ext uri="{FF2B5EF4-FFF2-40B4-BE49-F238E27FC236}">
                <a16:creationId xmlns:a16="http://schemas.microsoft.com/office/drawing/2014/main" id="{08DF59E1-DB9B-45D0-8CCB-DB02B5A98BBA}"/>
              </a:ext>
            </a:extLst>
          </p:cNvPr>
          <p:cNvSpPr txBox="1"/>
          <p:nvPr/>
        </p:nvSpPr>
        <p:spPr>
          <a:xfrm>
            <a:off x="2223425" y="2575718"/>
            <a:ext cx="5526781" cy="3046988"/>
          </a:xfrm>
          <a:prstGeom prst="rect">
            <a:avLst/>
          </a:prstGeom>
          <a:noFill/>
        </p:spPr>
        <p:txBody>
          <a:bodyPr wrap="square" rtlCol="0">
            <a:spAutoFit/>
          </a:bodyPr>
          <a:lstStyle/>
          <a:p>
            <a:r>
              <a:rPr lang="en-GB" sz="3200" dirty="0">
                <a:solidFill>
                  <a:srgbClr val="0070C0"/>
                </a:solidFill>
              </a:rPr>
              <a:t>stand</a:t>
            </a:r>
          </a:p>
          <a:p>
            <a:r>
              <a:rPr lang="en-GB" sz="3200" dirty="0">
                <a:solidFill>
                  <a:srgbClr val="0070C0"/>
                </a:solidFill>
              </a:rPr>
              <a:t>If you like drawing	</a:t>
            </a:r>
          </a:p>
          <a:p>
            <a:r>
              <a:rPr lang="en-GB" sz="3200" dirty="0">
                <a:solidFill>
                  <a:srgbClr val="0070C0"/>
                </a:solidFill>
              </a:rPr>
              <a:t>	bow slowly</a:t>
            </a:r>
          </a:p>
          <a:p>
            <a:r>
              <a:rPr lang="en-GB" sz="3200" dirty="0">
                <a:solidFill>
                  <a:srgbClr val="0070C0"/>
                </a:solidFill>
              </a:rPr>
              <a:t>Else</a:t>
            </a:r>
          </a:p>
          <a:p>
            <a:r>
              <a:rPr lang="en-GB" sz="3200" dirty="0">
                <a:solidFill>
                  <a:srgbClr val="0070C0"/>
                </a:solidFill>
              </a:rPr>
              <a:t>	wave</a:t>
            </a:r>
          </a:p>
          <a:p>
            <a:r>
              <a:rPr lang="en-GB" sz="3200" dirty="0">
                <a:solidFill>
                  <a:srgbClr val="0070C0"/>
                </a:solidFill>
              </a:rPr>
              <a:t>Sit</a:t>
            </a:r>
          </a:p>
        </p:txBody>
      </p:sp>
      <p:sp>
        <p:nvSpPr>
          <p:cNvPr id="9" name="Speech Bubble: Rectangle with Corners Rounded 8">
            <a:extLst>
              <a:ext uri="{FF2B5EF4-FFF2-40B4-BE49-F238E27FC236}">
                <a16:creationId xmlns:a16="http://schemas.microsoft.com/office/drawing/2014/main" id="{B7A44062-EA02-451E-8DFA-66C748823925}"/>
              </a:ext>
            </a:extLst>
          </p:cNvPr>
          <p:cNvSpPr/>
          <p:nvPr/>
        </p:nvSpPr>
        <p:spPr>
          <a:xfrm>
            <a:off x="8872385" y="2575718"/>
            <a:ext cx="2192378" cy="2542934"/>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Act out this everyday algorithm</a:t>
            </a:r>
          </a:p>
        </p:txBody>
      </p:sp>
    </p:spTree>
    <p:extLst>
      <p:ext uri="{BB962C8B-B14F-4D97-AF65-F5344CB8AC3E}">
        <p14:creationId xmlns:p14="http://schemas.microsoft.com/office/powerpoint/2010/main" val="1536055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8841338" cy="840268"/>
          </a:xfrm>
          <a:solidFill>
            <a:srgbClr val="0070C0"/>
          </a:solidFill>
        </p:spPr>
        <p:txBody>
          <a:bodyPr anchor="ctr" anchorCtr="0"/>
          <a:lstStyle/>
          <a:p>
            <a:r>
              <a:rPr lang="en-GB" dirty="0">
                <a:solidFill>
                  <a:schemeClr val="bg1"/>
                </a:solidFill>
              </a:rPr>
              <a:t>Condition-switches-between-actions</a:t>
            </a:r>
            <a:endParaRPr lang="en-GB" dirty="0">
              <a:solidFill>
                <a:srgbClr val="FF9900"/>
              </a:solidFill>
            </a:endParaRPr>
          </a:p>
        </p:txBody>
      </p:sp>
      <p:sp>
        <p:nvSpPr>
          <p:cNvPr id="4" name="TextBox 3">
            <a:extLst>
              <a:ext uri="{FF2B5EF4-FFF2-40B4-BE49-F238E27FC236}">
                <a16:creationId xmlns:a16="http://schemas.microsoft.com/office/drawing/2014/main" id="{08DF59E1-DB9B-45D0-8CCB-DB02B5A98BBA}"/>
              </a:ext>
            </a:extLst>
          </p:cNvPr>
          <p:cNvSpPr txBox="1"/>
          <p:nvPr/>
        </p:nvSpPr>
        <p:spPr>
          <a:xfrm>
            <a:off x="2223425" y="2575718"/>
            <a:ext cx="5526781" cy="3046988"/>
          </a:xfrm>
          <a:prstGeom prst="rect">
            <a:avLst/>
          </a:prstGeom>
          <a:noFill/>
        </p:spPr>
        <p:txBody>
          <a:bodyPr wrap="square" rtlCol="0">
            <a:spAutoFit/>
          </a:bodyPr>
          <a:lstStyle/>
          <a:p>
            <a:r>
              <a:rPr lang="en-GB" sz="3200" dirty="0">
                <a:solidFill>
                  <a:srgbClr val="0070C0"/>
                </a:solidFill>
              </a:rPr>
              <a:t>stand</a:t>
            </a:r>
          </a:p>
          <a:p>
            <a:r>
              <a:rPr lang="en-GB" sz="3200" dirty="0">
                <a:solidFill>
                  <a:srgbClr val="0070C0"/>
                </a:solidFill>
              </a:rPr>
              <a:t>If you like drawing	</a:t>
            </a:r>
          </a:p>
          <a:p>
            <a:r>
              <a:rPr lang="en-GB" sz="3200" dirty="0">
                <a:solidFill>
                  <a:srgbClr val="0070C0"/>
                </a:solidFill>
              </a:rPr>
              <a:t>	bow slowly</a:t>
            </a:r>
          </a:p>
          <a:p>
            <a:r>
              <a:rPr lang="en-GB" sz="3200" dirty="0">
                <a:solidFill>
                  <a:srgbClr val="0070C0"/>
                </a:solidFill>
              </a:rPr>
              <a:t>Else</a:t>
            </a:r>
          </a:p>
          <a:p>
            <a:r>
              <a:rPr lang="en-GB" sz="3200" dirty="0">
                <a:solidFill>
                  <a:srgbClr val="0070C0"/>
                </a:solidFill>
              </a:rPr>
              <a:t>	wave</a:t>
            </a:r>
          </a:p>
          <a:p>
            <a:r>
              <a:rPr lang="en-GB" sz="3200" dirty="0">
                <a:solidFill>
                  <a:srgbClr val="0070C0"/>
                </a:solidFill>
              </a:rPr>
              <a:t>Sit</a:t>
            </a:r>
          </a:p>
        </p:txBody>
      </p:sp>
      <p:sp>
        <p:nvSpPr>
          <p:cNvPr id="9" name="Speech Bubble: Rectangle with Corners Rounded 8">
            <a:extLst>
              <a:ext uri="{FF2B5EF4-FFF2-40B4-BE49-F238E27FC236}">
                <a16:creationId xmlns:a16="http://schemas.microsoft.com/office/drawing/2014/main" id="{B7A44062-EA02-451E-8DFA-66C748823925}"/>
              </a:ext>
            </a:extLst>
          </p:cNvPr>
          <p:cNvSpPr/>
          <p:nvPr/>
        </p:nvSpPr>
        <p:spPr>
          <a:xfrm>
            <a:off x="7750206" y="2575718"/>
            <a:ext cx="3314557" cy="1708047"/>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What actions are </a:t>
            </a:r>
            <a:r>
              <a:rPr lang="en-GB" sz="3200" dirty="0">
                <a:solidFill>
                  <a:srgbClr val="FF9900"/>
                </a:solidFill>
              </a:rPr>
              <a:t>NOT</a:t>
            </a:r>
            <a:r>
              <a:rPr lang="en-GB" sz="3200" dirty="0">
                <a:solidFill>
                  <a:schemeClr val="bg1"/>
                </a:solidFill>
              </a:rPr>
              <a:t> affected by the condition?</a:t>
            </a:r>
          </a:p>
        </p:txBody>
      </p:sp>
      <p:pic>
        <p:nvPicPr>
          <p:cNvPr id="5" name="Graphic 4" descr="Clipboard outline">
            <a:extLst>
              <a:ext uri="{FF2B5EF4-FFF2-40B4-BE49-F238E27FC236}">
                <a16:creationId xmlns:a16="http://schemas.microsoft.com/office/drawing/2014/main" id="{E325E784-7D06-4219-97EB-B770347E628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73819" y="4283765"/>
            <a:ext cx="914400" cy="914400"/>
          </a:xfrm>
          <a:prstGeom prst="rect">
            <a:avLst/>
          </a:prstGeom>
        </p:spPr>
      </p:pic>
    </p:spTree>
    <p:extLst>
      <p:ext uri="{BB962C8B-B14F-4D97-AF65-F5344CB8AC3E}">
        <p14:creationId xmlns:p14="http://schemas.microsoft.com/office/powerpoint/2010/main" val="2731430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8841338" cy="840268"/>
          </a:xfrm>
          <a:solidFill>
            <a:srgbClr val="0070C0"/>
          </a:solidFill>
        </p:spPr>
        <p:txBody>
          <a:bodyPr anchor="ctr" anchorCtr="0"/>
          <a:lstStyle/>
          <a:p>
            <a:r>
              <a:rPr lang="en-GB" dirty="0">
                <a:solidFill>
                  <a:schemeClr val="bg1"/>
                </a:solidFill>
              </a:rPr>
              <a:t>Condition-switches-between-actions</a:t>
            </a:r>
            <a:endParaRPr lang="en-GB" dirty="0">
              <a:solidFill>
                <a:srgbClr val="FF9900"/>
              </a:solidFill>
            </a:endParaRPr>
          </a:p>
        </p:txBody>
      </p:sp>
      <p:sp>
        <p:nvSpPr>
          <p:cNvPr id="4" name="TextBox 3">
            <a:extLst>
              <a:ext uri="{FF2B5EF4-FFF2-40B4-BE49-F238E27FC236}">
                <a16:creationId xmlns:a16="http://schemas.microsoft.com/office/drawing/2014/main" id="{08DF59E1-DB9B-45D0-8CCB-DB02B5A98BBA}"/>
              </a:ext>
            </a:extLst>
          </p:cNvPr>
          <p:cNvSpPr txBox="1"/>
          <p:nvPr/>
        </p:nvSpPr>
        <p:spPr>
          <a:xfrm>
            <a:off x="2223425" y="2575718"/>
            <a:ext cx="5526781" cy="3046988"/>
          </a:xfrm>
          <a:prstGeom prst="rect">
            <a:avLst/>
          </a:prstGeom>
          <a:noFill/>
        </p:spPr>
        <p:txBody>
          <a:bodyPr wrap="square" rtlCol="0">
            <a:spAutoFit/>
          </a:bodyPr>
          <a:lstStyle/>
          <a:p>
            <a:r>
              <a:rPr lang="en-GB" sz="3200" dirty="0">
                <a:solidFill>
                  <a:srgbClr val="0070C0"/>
                </a:solidFill>
                <a:highlight>
                  <a:srgbClr val="FF9900"/>
                </a:highlight>
              </a:rPr>
              <a:t>stand</a:t>
            </a:r>
          </a:p>
          <a:p>
            <a:r>
              <a:rPr lang="en-GB" sz="3200" dirty="0">
                <a:solidFill>
                  <a:srgbClr val="0070C0"/>
                </a:solidFill>
              </a:rPr>
              <a:t>If you like drawing	</a:t>
            </a:r>
          </a:p>
          <a:p>
            <a:r>
              <a:rPr lang="en-GB" sz="3200" dirty="0">
                <a:solidFill>
                  <a:srgbClr val="0070C0"/>
                </a:solidFill>
              </a:rPr>
              <a:t>	bow slowly</a:t>
            </a:r>
          </a:p>
          <a:p>
            <a:r>
              <a:rPr lang="en-GB" sz="3200" dirty="0">
                <a:solidFill>
                  <a:srgbClr val="0070C0"/>
                </a:solidFill>
              </a:rPr>
              <a:t>Else</a:t>
            </a:r>
          </a:p>
          <a:p>
            <a:r>
              <a:rPr lang="en-GB" sz="3200" dirty="0">
                <a:solidFill>
                  <a:srgbClr val="0070C0"/>
                </a:solidFill>
              </a:rPr>
              <a:t>	wave</a:t>
            </a:r>
          </a:p>
          <a:p>
            <a:r>
              <a:rPr lang="en-GB" sz="3200" dirty="0">
                <a:solidFill>
                  <a:srgbClr val="0070C0"/>
                </a:solidFill>
                <a:highlight>
                  <a:srgbClr val="FF9900"/>
                </a:highlight>
              </a:rPr>
              <a:t>Sit</a:t>
            </a:r>
          </a:p>
        </p:txBody>
      </p:sp>
      <p:sp>
        <p:nvSpPr>
          <p:cNvPr id="9" name="Speech Bubble: Rectangle with Corners Rounded 8">
            <a:extLst>
              <a:ext uri="{FF2B5EF4-FFF2-40B4-BE49-F238E27FC236}">
                <a16:creationId xmlns:a16="http://schemas.microsoft.com/office/drawing/2014/main" id="{B7A44062-EA02-451E-8DFA-66C748823925}"/>
              </a:ext>
            </a:extLst>
          </p:cNvPr>
          <p:cNvSpPr/>
          <p:nvPr/>
        </p:nvSpPr>
        <p:spPr>
          <a:xfrm>
            <a:off x="7750206" y="2575718"/>
            <a:ext cx="3314557" cy="1708047"/>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What actions are NOT affected by the condition?</a:t>
            </a:r>
          </a:p>
        </p:txBody>
      </p:sp>
    </p:spTree>
    <p:extLst>
      <p:ext uri="{BB962C8B-B14F-4D97-AF65-F5344CB8AC3E}">
        <p14:creationId xmlns:p14="http://schemas.microsoft.com/office/powerpoint/2010/main" val="652460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1330</TotalTime>
  <Words>830</Words>
  <Application>Microsoft Office PowerPoint</Application>
  <PresentationFormat>Widescreen</PresentationFormat>
  <Paragraphs>193</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Times New Roman</vt:lpstr>
      <vt:lpstr>Office Theme</vt:lpstr>
      <vt:lpstr>Condition Switches  Between  Actions</vt:lpstr>
      <vt:lpstr>Revising Loops</vt:lpstr>
      <vt:lpstr>Condition-starts-action revision</vt:lpstr>
      <vt:lpstr>Condition-switches-between-actions</vt:lpstr>
      <vt:lpstr>Condition-switches-between-actions</vt:lpstr>
      <vt:lpstr>Acts like a switch</vt:lpstr>
      <vt:lpstr>Condition-switches-between-actions</vt:lpstr>
      <vt:lpstr>Condition-switches-between-actions</vt:lpstr>
      <vt:lpstr>Condition-switches-between-actions</vt:lpstr>
      <vt:lpstr>Condition-switches-between-actions</vt:lpstr>
      <vt:lpstr>Condition-switches-between-actions</vt:lpstr>
      <vt:lpstr>Condition-switches-between-actions</vt:lpstr>
      <vt:lpstr>Condition-switches-between-actions</vt:lpstr>
      <vt:lpstr>Condition-switches-between-actions</vt:lpstr>
      <vt:lpstr>Flow of control</vt:lpstr>
      <vt:lpstr>Flow of control</vt:lpstr>
      <vt:lpstr>Flow of control</vt:lpstr>
      <vt:lpstr>Flow of control</vt:lpstr>
      <vt:lpstr>Condition-switches-between-actions in code</vt:lpstr>
      <vt:lpstr>Condition-switches-between-actions in code</vt:lpstr>
      <vt:lpstr>Condition-switches-between-actions in code</vt:lpstr>
      <vt:lpstr>Condition-switches-between-actions in code</vt:lpstr>
      <vt:lpstr>Conditional Selection Knowledge</vt:lpstr>
      <vt:lpstr>Terms of use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Conditional Selection</dc:title>
  <dc:creator>Philip Bagge</dc:creator>
  <cp:lastModifiedBy>Philip Bagge</cp:lastModifiedBy>
  <cp:revision>14</cp:revision>
  <dcterms:created xsi:type="dcterms:W3CDTF">2018-06-25T09:53:29Z</dcterms:created>
  <dcterms:modified xsi:type="dcterms:W3CDTF">2023-01-03T10:13:54Z</dcterms:modified>
</cp:coreProperties>
</file>