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99" r:id="rId4"/>
    <p:sldId id="275" r:id="rId5"/>
    <p:sldId id="281" r:id="rId6"/>
    <p:sldId id="282" r:id="rId7"/>
    <p:sldId id="283" r:id="rId8"/>
    <p:sldId id="284" r:id="rId9"/>
    <p:sldId id="286" r:id="rId10"/>
    <p:sldId id="285" r:id="rId11"/>
    <p:sldId id="274" r:id="rId12"/>
    <p:sldId id="287" r:id="rId13"/>
    <p:sldId id="288" r:id="rId14"/>
    <p:sldId id="290" r:id="rId15"/>
    <p:sldId id="289" r:id="rId16"/>
    <p:sldId id="291" r:id="rId17"/>
    <p:sldId id="292" r:id="rId18"/>
    <p:sldId id="293" r:id="rId19"/>
    <p:sldId id="294" r:id="rId20"/>
    <p:sldId id="295" r:id="rId21"/>
    <p:sldId id="296" r:id="rId22"/>
    <p:sldId id="297" r:id="rId23"/>
    <p:sldId id="55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25A85B-AF0E-4915-9B85-B6A67B541434}" v="3" dt="2023-01-03T14:53:37.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3525A85B-AF0E-4915-9B85-B6A67B541434}"/>
    <pc:docChg chg="modSld modMainMaster">
      <pc:chgData name="Philip Bagge" userId="e3abba335f68304e" providerId="LiveId" clId="{3525A85B-AF0E-4915-9B85-B6A67B541434}" dt="2023-01-03T14:53:48.380" v="10" actId="1076"/>
      <pc:docMkLst>
        <pc:docMk/>
      </pc:docMkLst>
      <pc:sldChg chg="addSp modSp mod">
        <pc:chgData name="Philip Bagge" userId="e3abba335f68304e" providerId="LiveId" clId="{3525A85B-AF0E-4915-9B85-B6A67B541434}" dt="2023-01-03T14:53:48.380" v="10" actId="1076"/>
        <pc:sldMkLst>
          <pc:docMk/>
          <pc:sldMk cId="2067189513" sldId="256"/>
        </pc:sldMkLst>
        <pc:spChg chg="add mod">
          <ac:chgData name="Philip Bagge" userId="e3abba335f68304e" providerId="LiveId" clId="{3525A85B-AF0E-4915-9B85-B6A67B541434}" dt="2023-01-03T14:53:48.380" v="10" actId="1076"/>
          <ac:spMkLst>
            <pc:docMk/>
            <pc:sldMk cId="2067189513" sldId="256"/>
            <ac:spMk id="3" creationId="{E2ABC7D4-45D5-76C4-1A72-F70E7160E9E8}"/>
          </ac:spMkLst>
        </pc:spChg>
      </pc:sldChg>
      <pc:sldChg chg="modSp mod">
        <pc:chgData name="Philip Bagge" userId="e3abba335f68304e" providerId="LiveId" clId="{3525A85B-AF0E-4915-9B85-B6A67B541434}" dt="2023-01-03T14:51:49.524" v="7" actId="1076"/>
        <pc:sldMkLst>
          <pc:docMk/>
          <pc:sldMk cId="452607167" sldId="298"/>
        </pc:sldMkLst>
        <pc:spChg chg="mod">
          <ac:chgData name="Philip Bagge" userId="e3abba335f68304e" providerId="LiveId" clId="{3525A85B-AF0E-4915-9B85-B6A67B541434}" dt="2023-01-03T14:51:40.624" v="6" actId="14100"/>
          <ac:spMkLst>
            <pc:docMk/>
            <pc:sldMk cId="452607167" sldId="298"/>
            <ac:spMk id="26" creationId="{455C5DAF-B27A-4F0E-B27D-58B15DE8861A}"/>
          </ac:spMkLst>
        </pc:spChg>
        <pc:grpChg chg="mod">
          <ac:chgData name="Philip Bagge" userId="e3abba335f68304e" providerId="LiveId" clId="{3525A85B-AF0E-4915-9B85-B6A67B541434}" dt="2023-01-03T14:51:49.524" v="7" actId="1076"/>
          <ac:grpSpMkLst>
            <pc:docMk/>
            <pc:sldMk cId="452607167" sldId="298"/>
            <ac:grpSpMk id="53" creationId="{93935BB3-E8C1-410D-ACC0-054E4A2DFDE2}"/>
          </ac:grpSpMkLst>
        </pc:grpChg>
      </pc:sldChg>
      <pc:sldMasterChg chg="addSp modSp mod">
        <pc:chgData name="Philip Bagge" userId="e3abba335f68304e" providerId="LiveId" clId="{3525A85B-AF0E-4915-9B85-B6A67B541434}" dt="2023-01-03T14:51:29.158" v="5" actId="1076"/>
        <pc:sldMasterMkLst>
          <pc:docMk/>
          <pc:sldMasterMk cId="47383329" sldId="2147483648"/>
        </pc:sldMasterMkLst>
        <pc:spChg chg="add mod">
          <ac:chgData name="Philip Bagge" userId="e3abba335f68304e" providerId="LiveId" clId="{3525A85B-AF0E-4915-9B85-B6A67B541434}" dt="2023-01-03T14:51:29.158" v="5" actId="1076"/>
          <ac:spMkLst>
            <pc:docMk/>
            <pc:sldMasterMk cId="47383329" sldId="2147483648"/>
            <ac:spMk id="4" creationId="{5718B9C7-0FE1-233A-F886-5FD8F9E8C19D}"/>
          </ac:spMkLst>
        </pc:spChg>
        <pc:picChg chg="add mod">
          <ac:chgData name="Philip Bagge" userId="e3abba335f68304e" providerId="LiveId" clId="{3525A85B-AF0E-4915-9B85-B6A67B541434}" dt="2023-01-03T14:51:17.817" v="2" actId="1076"/>
          <ac:picMkLst>
            <pc:docMk/>
            <pc:sldMasterMk cId="47383329" sldId="2147483648"/>
            <ac:picMk id="3" creationId="{F95D4582-0BB2-17BC-24A9-62ED362295FA}"/>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2A39C4DA-923C-45D0-AB57-92E24970C365}"/>
              </a:ext>
            </a:extLst>
          </p:cNvPr>
          <p:cNvGraphicFramePr>
            <a:graphicFrameLocks noGrp="1"/>
          </p:cNvGraphicFramePr>
          <p:nvPr userDrawn="1">
            <p:extLst>
              <p:ext uri="{D42A27DB-BD31-4B8C-83A1-F6EECF244321}">
                <p14:modId xmlns:p14="http://schemas.microsoft.com/office/powerpoint/2010/main" val="693167522"/>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F95D4582-0BB2-17BC-24A9-62ED362295F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748" b="6671"/>
          <a:stretch/>
        </p:blipFill>
        <p:spPr>
          <a:xfrm>
            <a:off x="10227076" y="6402076"/>
            <a:ext cx="1849976" cy="309441"/>
          </a:xfrm>
          <a:prstGeom prst="rect">
            <a:avLst/>
          </a:prstGeom>
        </p:spPr>
      </p:pic>
      <p:sp>
        <p:nvSpPr>
          <p:cNvPr id="4" name="TextBox 3">
            <a:extLst>
              <a:ext uri="{FF2B5EF4-FFF2-40B4-BE49-F238E27FC236}">
                <a16:creationId xmlns:a16="http://schemas.microsoft.com/office/drawing/2014/main" id="{5718B9C7-0FE1-233A-F886-5FD8F9E8C19D}"/>
              </a:ext>
            </a:extLst>
          </p:cNvPr>
          <p:cNvSpPr txBox="1"/>
          <p:nvPr userDrawn="1"/>
        </p:nvSpPr>
        <p:spPr>
          <a:xfrm>
            <a:off x="9094018" y="6402076"/>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3320988" cy="885179"/>
          </a:xfrm>
          <a:solidFill>
            <a:srgbClr val="0070C0"/>
          </a:solidFill>
        </p:spPr>
        <p:txBody>
          <a:bodyPr/>
          <a:lstStyle/>
          <a:p>
            <a:pPr algn="l"/>
            <a:br>
              <a:rPr lang="en-GB" dirty="0">
                <a:solidFill>
                  <a:schemeClr val="bg1"/>
                </a:solidFill>
              </a:rPr>
            </a:br>
            <a:r>
              <a:rPr lang="en-GB" dirty="0">
                <a:solidFill>
                  <a:schemeClr val="bg1"/>
                </a:solidFill>
              </a:rPr>
              <a:t>Variables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6" name="TextBox 5">
            <a:extLst>
              <a:ext uri="{FF2B5EF4-FFF2-40B4-BE49-F238E27FC236}">
                <a16:creationId xmlns:a16="http://schemas.microsoft.com/office/drawing/2014/main" id="{E5E348E0-F13A-4338-ACF9-D483F447C848}"/>
              </a:ext>
            </a:extLst>
          </p:cNvPr>
          <p:cNvSpPr txBox="1"/>
          <p:nvPr/>
        </p:nvSpPr>
        <p:spPr>
          <a:xfrm>
            <a:off x="2209800" y="5126762"/>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You will need pen and paper or pen and whiteboard</a:t>
            </a:r>
          </a:p>
        </p:txBody>
      </p:sp>
      <p:pic>
        <p:nvPicPr>
          <p:cNvPr id="7" name="Graphic 6" descr="Clipboard outline">
            <a:extLst>
              <a:ext uri="{FF2B5EF4-FFF2-40B4-BE49-F238E27FC236}">
                <a16:creationId xmlns:a16="http://schemas.microsoft.com/office/drawing/2014/main" id="{422F6E3C-9661-4EC3-BC95-74CF3F0BE5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36023" y="5126762"/>
            <a:ext cx="914400" cy="914400"/>
          </a:xfrm>
          <a:prstGeom prst="rect">
            <a:avLst/>
          </a:prstGeom>
        </p:spPr>
      </p:pic>
      <p:sp>
        <p:nvSpPr>
          <p:cNvPr id="3" name="TextBox 2">
            <a:extLst>
              <a:ext uri="{FF2B5EF4-FFF2-40B4-BE49-F238E27FC236}">
                <a16:creationId xmlns:a16="http://schemas.microsoft.com/office/drawing/2014/main" id="{E2ABC7D4-45D5-76C4-1A72-F70E7160E9E8}"/>
              </a:ext>
            </a:extLst>
          </p:cNvPr>
          <p:cNvSpPr txBox="1"/>
          <p:nvPr/>
        </p:nvSpPr>
        <p:spPr>
          <a:xfrm>
            <a:off x="2209800" y="6409678"/>
            <a:ext cx="6605726" cy="369332"/>
          </a:xfrm>
          <a:prstGeom prst="rect">
            <a:avLst/>
          </a:prstGeom>
          <a:noFill/>
        </p:spPr>
        <p:txBody>
          <a:bodyPr wrap="square" rtlCol="0">
            <a:spAutoFit/>
          </a:bodyPr>
          <a:lstStyle/>
          <a:p>
            <a:r>
              <a:rPr lang="en-GB" dirty="0">
                <a:solidFill>
                  <a:srgbClr val="0070C0"/>
                </a:solidFill>
              </a:rPr>
              <a:t>Terms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7743824" y="2575023"/>
            <a:ext cx="3343276" cy="2545356"/>
          </a:xfrm>
          <a:prstGeom prst="rect">
            <a:avLst/>
          </a:prstGeom>
          <a:solidFill>
            <a:srgbClr val="FF9900"/>
          </a:solidFill>
        </p:spPr>
        <p:txBody>
          <a:bodyPr wrap="square" rtlCol="0" anchor="ctr" anchorCtr="0">
            <a:noAutofit/>
          </a:bodyPr>
          <a:lstStyle/>
          <a:p>
            <a:r>
              <a:rPr lang="en-GB" sz="3200" dirty="0">
                <a:solidFill>
                  <a:schemeClr val="bg1"/>
                </a:solidFill>
              </a:rPr>
              <a:t>You </a:t>
            </a:r>
            <a:r>
              <a:rPr lang="en-GB" sz="3200" dirty="0">
                <a:solidFill>
                  <a:srgbClr val="0070C0"/>
                </a:solidFill>
              </a:rPr>
              <a:t>have</a:t>
            </a:r>
            <a:r>
              <a:rPr lang="en-GB" sz="3200" dirty="0">
                <a:solidFill>
                  <a:schemeClr val="bg1"/>
                </a:solidFill>
              </a:rPr>
              <a:t> to give a variable a name to identify it in an algorithm or code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829300" y="2149016"/>
            <a:ext cx="936754"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5CC5A9A-8F29-4B1C-8788-573EBB6C5BCE}"/>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Tree>
    <p:extLst>
      <p:ext uri="{BB962C8B-B14F-4D97-AF65-F5344CB8AC3E}">
        <p14:creationId xmlns:p14="http://schemas.microsoft.com/office/powerpoint/2010/main" val="1368130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3333751" cy="874351"/>
          </a:xfrm>
          <a:prstGeom prst="rect">
            <a:avLst/>
          </a:prstGeom>
          <a:solidFill>
            <a:srgbClr val="0070C0"/>
          </a:solidFill>
        </p:spPr>
        <p:txBody>
          <a:bodyPr wrap="square" rtlCol="0" anchor="ctr" anchorCtr="0">
            <a:noAutofit/>
          </a:bodyPr>
          <a:lstStyle/>
          <a:p>
            <a:r>
              <a:rPr lang="en-GB" sz="4400" dirty="0">
                <a:solidFill>
                  <a:schemeClr val="bg1"/>
                </a:solidFill>
              </a:rPr>
              <a:t>Variables</a:t>
            </a:r>
          </a:p>
        </p:txBody>
      </p:sp>
      <p:sp>
        <p:nvSpPr>
          <p:cNvPr id="19" name="TextBox 18">
            <a:extLst>
              <a:ext uri="{FF2B5EF4-FFF2-40B4-BE49-F238E27FC236}">
                <a16:creationId xmlns:a16="http://schemas.microsoft.com/office/drawing/2014/main" id="{5A9ECAE0-0E6E-4478-ABAF-826473232D5B}"/>
              </a:ext>
            </a:extLst>
          </p:cNvPr>
          <p:cNvSpPr txBox="1"/>
          <p:nvPr/>
        </p:nvSpPr>
        <p:spPr>
          <a:xfrm>
            <a:off x="2209799" y="1724025"/>
            <a:ext cx="3333751" cy="866775"/>
          </a:xfrm>
          <a:prstGeom prst="rect">
            <a:avLst/>
          </a:prstGeom>
          <a:solidFill>
            <a:srgbClr val="0070C0"/>
          </a:solidFill>
        </p:spPr>
        <p:txBody>
          <a:bodyPr wrap="square" rtlCol="0" anchor="ctr" anchorCtr="0">
            <a:noAutofit/>
          </a:bodyPr>
          <a:lstStyle/>
          <a:p>
            <a:r>
              <a:rPr lang="en-GB" sz="3200" dirty="0">
                <a:solidFill>
                  <a:schemeClr val="bg1"/>
                </a:solidFill>
              </a:rPr>
              <a:t>Variables like a whiteboard</a:t>
            </a:r>
          </a:p>
        </p:txBody>
      </p:sp>
      <p:sp>
        <p:nvSpPr>
          <p:cNvPr id="20" name="TextBox 19">
            <a:extLst>
              <a:ext uri="{FF2B5EF4-FFF2-40B4-BE49-F238E27FC236}">
                <a16:creationId xmlns:a16="http://schemas.microsoft.com/office/drawing/2014/main" id="{5948D90A-EEE1-460D-8BE4-8D050F5EEC90}"/>
              </a:ext>
            </a:extLst>
          </p:cNvPr>
          <p:cNvSpPr txBox="1"/>
          <p:nvPr/>
        </p:nvSpPr>
        <p:spPr>
          <a:xfrm>
            <a:off x="2209799" y="2570775"/>
            <a:ext cx="4438653" cy="1754326"/>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Write</a:t>
            </a:r>
          </a:p>
          <a:p>
            <a:pPr marL="571500" indent="-571500">
              <a:buFont typeface="Wingdings" panose="05000000000000000000" pitchFamily="2" charset="2"/>
              <a:buChar char="q"/>
            </a:pPr>
            <a:r>
              <a:rPr lang="en-GB" sz="3600" dirty="0">
                <a:solidFill>
                  <a:srgbClr val="0070C0"/>
                </a:solidFill>
              </a:rPr>
              <a:t>Rub out</a:t>
            </a:r>
          </a:p>
          <a:p>
            <a:pPr marL="571500" indent="-571500">
              <a:buFont typeface="Wingdings" panose="05000000000000000000" pitchFamily="2" charset="2"/>
              <a:buChar char="q"/>
            </a:pPr>
            <a:r>
              <a:rPr lang="en-GB" sz="3600" dirty="0">
                <a:solidFill>
                  <a:srgbClr val="0070C0"/>
                </a:solidFill>
              </a:rPr>
              <a:t>Write new values</a:t>
            </a:r>
          </a:p>
        </p:txBody>
      </p:sp>
      <p:grpSp>
        <p:nvGrpSpPr>
          <p:cNvPr id="11" name="Group 10">
            <a:extLst>
              <a:ext uri="{FF2B5EF4-FFF2-40B4-BE49-F238E27FC236}">
                <a16:creationId xmlns:a16="http://schemas.microsoft.com/office/drawing/2014/main" id="{9396D0D8-73A0-4DDD-8F62-A8738532F908}"/>
              </a:ext>
            </a:extLst>
          </p:cNvPr>
          <p:cNvGrpSpPr/>
          <p:nvPr/>
        </p:nvGrpSpPr>
        <p:grpSpPr>
          <a:xfrm>
            <a:off x="1847066" y="4492997"/>
            <a:ext cx="2953900" cy="1642779"/>
            <a:chOff x="9570639" y="61221"/>
            <a:chExt cx="2953900" cy="1642779"/>
          </a:xfrm>
        </p:grpSpPr>
        <p:sp>
          <p:nvSpPr>
            <p:cNvPr id="5" name="Rectangle: Rounded Corners 4">
              <a:extLst>
                <a:ext uri="{FF2B5EF4-FFF2-40B4-BE49-F238E27FC236}">
                  <a16:creationId xmlns:a16="http://schemas.microsoft.com/office/drawing/2014/main" id="{78A258A8-2188-4865-832B-50B73CC3B4BB}"/>
                </a:ext>
              </a:extLst>
            </p:cNvPr>
            <p:cNvSpPr/>
            <p:nvPr/>
          </p:nvSpPr>
          <p:spPr>
            <a:xfrm>
              <a:off x="9982200" y="61221"/>
              <a:ext cx="2130779" cy="1642779"/>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0CE3BD-5241-47D7-90D8-46C4C6A20316}"/>
                </a:ext>
              </a:extLst>
            </p:cNvPr>
            <p:cNvSpPr txBox="1"/>
            <p:nvPr/>
          </p:nvSpPr>
          <p:spPr>
            <a:xfrm>
              <a:off x="9570639" y="206342"/>
              <a:ext cx="2953900" cy="461665"/>
            </a:xfrm>
            <a:prstGeom prst="rect">
              <a:avLst/>
            </a:prstGeom>
            <a:noFill/>
          </p:spPr>
          <p:txBody>
            <a:bodyPr wrap="square" rtlCol="0">
              <a:spAutoFit/>
            </a:bodyPr>
            <a:lstStyle/>
            <a:p>
              <a:pPr algn="ctr"/>
              <a:r>
                <a:rPr lang="en-GB" sz="2400" dirty="0">
                  <a:solidFill>
                    <a:srgbClr val="0070C0"/>
                  </a:solidFill>
                </a:rPr>
                <a:t>hours_day</a:t>
              </a:r>
            </a:p>
          </p:txBody>
        </p:sp>
        <p:sp>
          <p:nvSpPr>
            <p:cNvPr id="7" name="TextBox 6">
              <a:extLst>
                <a:ext uri="{FF2B5EF4-FFF2-40B4-BE49-F238E27FC236}">
                  <a16:creationId xmlns:a16="http://schemas.microsoft.com/office/drawing/2014/main" id="{B6AE1F8E-DB65-45FC-B9A4-1E2872361A96}"/>
                </a:ext>
              </a:extLst>
            </p:cNvPr>
            <p:cNvSpPr txBox="1"/>
            <p:nvPr/>
          </p:nvSpPr>
          <p:spPr>
            <a:xfrm>
              <a:off x="10729494" y="1040063"/>
              <a:ext cx="636189" cy="461665"/>
            </a:xfrm>
            <a:prstGeom prst="rect">
              <a:avLst/>
            </a:prstGeom>
            <a:noFill/>
          </p:spPr>
          <p:txBody>
            <a:bodyPr wrap="square" rtlCol="0">
              <a:spAutoFit/>
            </a:bodyPr>
            <a:lstStyle/>
            <a:p>
              <a:r>
                <a:rPr lang="en-GB" sz="2400" dirty="0">
                  <a:solidFill>
                    <a:srgbClr val="0070C0"/>
                  </a:solidFill>
                </a:rPr>
                <a:t>24</a:t>
              </a:r>
            </a:p>
          </p:txBody>
        </p:sp>
      </p:grpSp>
      <p:sp>
        <p:nvSpPr>
          <p:cNvPr id="13" name="TextBox 12">
            <a:extLst>
              <a:ext uri="{FF2B5EF4-FFF2-40B4-BE49-F238E27FC236}">
                <a16:creationId xmlns:a16="http://schemas.microsoft.com/office/drawing/2014/main" id="{1FF620AD-49EA-445F-B57C-91318BD07519}"/>
              </a:ext>
            </a:extLst>
          </p:cNvPr>
          <p:cNvSpPr txBox="1"/>
          <p:nvPr/>
        </p:nvSpPr>
        <p:spPr>
          <a:xfrm>
            <a:off x="6648452" y="1704000"/>
            <a:ext cx="3333751" cy="866775"/>
          </a:xfrm>
          <a:prstGeom prst="rect">
            <a:avLst/>
          </a:prstGeom>
          <a:solidFill>
            <a:srgbClr val="0070C0"/>
          </a:solidFill>
        </p:spPr>
        <p:txBody>
          <a:bodyPr wrap="square" rtlCol="0" anchor="ctr" anchorCtr="0">
            <a:noAutofit/>
          </a:bodyPr>
          <a:lstStyle/>
          <a:p>
            <a:r>
              <a:rPr lang="en-GB" sz="3200" dirty="0">
                <a:solidFill>
                  <a:schemeClr val="bg1"/>
                </a:solidFill>
              </a:rPr>
              <a:t>Variables not like a whiteboard</a:t>
            </a:r>
          </a:p>
        </p:txBody>
      </p:sp>
      <p:sp>
        <p:nvSpPr>
          <p:cNvPr id="14" name="TextBox 13">
            <a:extLst>
              <a:ext uri="{FF2B5EF4-FFF2-40B4-BE49-F238E27FC236}">
                <a16:creationId xmlns:a16="http://schemas.microsoft.com/office/drawing/2014/main" id="{327218AD-4B53-41D2-9A90-E9E1A06ABA1C}"/>
              </a:ext>
            </a:extLst>
          </p:cNvPr>
          <p:cNvSpPr txBox="1"/>
          <p:nvPr/>
        </p:nvSpPr>
        <p:spPr>
          <a:xfrm>
            <a:off x="6648452" y="2590800"/>
            <a:ext cx="4438653" cy="3416320"/>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Each variable needs its own name</a:t>
            </a:r>
          </a:p>
          <a:p>
            <a:pPr marL="571500" indent="-571500">
              <a:buFont typeface="Wingdings" panose="05000000000000000000" pitchFamily="2" charset="2"/>
              <a:buChar char="q"/>
            </a:pPr>
            <a:r>
              <a:rPr lang="en-GB" sz="3600" dirty="0">
                <a:solidFill>
                  <a:srgbClr val="0070C0"/>
                </a:solidFill>
              </a:rPr>
              <a:t>Read the name act on the value</a:t>
            </a:r>
          </a:p>
          <a:p>
            <a:pPr marL="571500" indent="-571500">
              <a:buFont typeface="Wingdings" panose="05000000000000000000" pitchFamily="2" charset="2"/>
              <a:buChar char="q"/>
            </a:pPr>
            <a:r>
              <a:rPr lang="en-GB" sz="3600" dirty="0">
                <a:solidFill>
                  <a:srgbClr val="0070C0"/>
                </a:solidFill>
              </a:rPr>
              <a:t>Can change the value using maths</a:t>
            </a:r>
          </a:p>
        </p:txBody>
      </p:sp>
      <p:pic>
        <p:nvPicPr>
          <p:cNvPr id="15" name="Graphic 14" descr="Checkmark with solid fill">
            <a:extLst>
              <a:ext uri="{FF2B5EF4-FFF2-40B4-BE49-F238E27FC236}">
                <a16:creationId xmlns:a16="http://schemas.microsoft.com/office/drawing/2014/main" id="{2C8CEC21-9385-43C9-9528-D054D8582D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0966" y="1917580"/>
            <a:ext cx="631893" cy="631893"/>
          </a:xfrm>
          <a:prstGeom prst="rect">
            <a:avLst/>
          </a:prstGeom>
        </p:spPr>
      </p:pic>
      <p:pic>
        <p:nvPicPr>
          <p:cNvPr id="17" name="Graphic 16" descr="Close with solid fill">
            <a:extLst>
              <a:ext uri="{FF2B5EF4-FFF2-40B4-BE49-F238E27FC236}">
                <a16:creationId xmlns:a16="http://schemas.microsoft.com/office/drawing/2014/main" id="{F02E91F0-2D73-4576-829E-44B6FADF34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3148" y="1996088"/>
            <a:ext cx="638364" cy="638364"/>
          </a:xfrm>
          <a:prstGeom prst="rect">
            <a:avLst/>
          </a:prstGeom>
        </p:spPr>
      </p:pic>
    </p:spTree>
    <p:extLst>
      <p:ext uri="{BB962C8B-B14F-4D97-AF65-F5344CB8AC3E}">
        <p14:creationId xmlns:p14="http://schemas.microsoft.com/office/powerpoint/2010/main" val="2869633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rgbClr val="0070C0"/>
          </a:solidFill>
        </p:spPr>
        <p:txBody>
          <a:bodyPr wrap="square" rtlCol="0" anchor="ctr" anchorCtr="0">
            <a:noAutofit/>
          </a:bodyPr>
          <a:lstStyle/>
          <a:p>
            <a:r>
              <a:rPr lang="en-GB" sz="4400" dirty="0">
                <a:solidFill>
                  <a:schemeClr val="bg1"/>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874351"/>
            <a:ext cx="4448176" cy="5509200"/>
          </a:xfrm>
          <a:prstGeom prst="rect">
            <a:avLst/>
          </a:prstGeom>
          <a:noFill/>
        </p:spPr>
        <p:txBody>
          <a:bodyPr wrap="square" rtlCol="0">
            <a:spAutoFit/>
          </a:bodyPr>
          <a:lstStyle/>
          <a:p>
            <a:r>
              <a:rPr lang="en-GB" sz="3200" dirty="0">
                <a:solidFill>
                  <a:srgbClr val="0070C0"/>
                </a:solidFill>
              </a:rPr>
              <a:t>Assign 3 to </a:t>
            </a:r>
            <a:r>
              <a:rPr lang="en-GB" sz="3200" dirty="0" err="1">
                <a:solidFill>
                  <a:srgbClr val="FF9900"/>
                </a:solidFill>
              </a:rPr>
              <a:t>myNum</a:t>
            </a:r>
            <a:endParaRPr lang="en-GB" sz="3200" dirty="0">
              <a:solidFill>
                <a:srgbClr val="FF9900"/>
              </a:solidFill>
            </a:endParaRPr>
          </a:p>
          <a:p>
            <a:r>
              <a:rPr lang="en-GB" sz="3200" dirty="0">
                <a:solidFill>
                  <a:srgbClr val="0070C0"/>
                </a:solidFill>
              </a:rPr>
              <a:t>Bow </a:t>
            </a:r>
            <a:r>
              <a:rPr lang="en-GB" sz="3200" dirty="0" err="1">
                <a:solidFill>
                  <a:srgbClr val="FF9900"/>
                </a:solidFill>
              </a:rPr>
              <a:t>myNum</a:t>
            </a:r>
            <a:r>
              <a:rPr lang="en-GB" sz="3200" dirty="0">
                <a:solidFill>
                  <a:srgbClr val="0070C0"/>
                </a:solidFill>
              </a:rPr>
              <a:t> times</a:t>
            </a:r>
          </a:p>
          <a:p>
            <a:r>
              <a:rPr lang="en-GB" sz="3200" dirty="0">
                <a:solidFill>
                  <a:srgbClr val="0070C0"/>
                </a:solidFill>
              </a:rPr>
              <a:t>Say </a:t>
            </a:r>
            <a:r>
              <a:rPr lang="en-GB" sz="3200" dirty="0" err="1">
                <a:solidFill>
                  <a:srgbClr val="FF9900"/>
                </a:solidFill>
              </a:rPr>
              <a:t>myNum</a:t>
            </a:r>
            <a:endParaRPr lang="en-GB" sz="3200" dirty="0">
              <a:solidFill>
                <a:srgbClr val="FF9900"/>
              </a:solidFill>
            </a:endParaRPr>
          </a:p>
          <a:p>
            <a:r>
              <a:rPr lang="en-GB" sz="3200" dirty="0">
                <a:solidFill>
                  <a:srgbClr val="0070C0"/>
                </a:solidFill>
              </a:rPr>
              <a:t>Add 3 to </a:t>
            </a:r>
            <a:r>
              <a:rPr lang="en-GB" sz="3200" dirty="0" err="1">
                <a:solidFill>
                  <a:srgbClr val="FF9900"/>
                </a:solidFill>
              </a:rPr>
              <a:t>myNum</a:t>
            </a:r>
            <a:endParaRPr lang="en-GB" sz="3200" dirty="0">
              <a:solidFill>
                <a:srgbClr val="FF9900"/>
              </a:solidFill>
            </a:endParaRPr>
          </a:p>
          <a:p>
            <a:r>
              <a:rPr lang="en-GB" sz="3200" dirty="0">
                <a:solidFill>
                  <a:srgbClr val="0070C0"/>
                </a:solidFill>
              </a:rPr>
              <a:t>Clap </a:t>
            </a:r>
            <a:r>
              <a:rPr lang="en-GB" sz="3200" dirty="0" err="1">
                <a:solidFill>
                  <a:srgbClr val="FF9900"/>
                </a:solidFill>
              </a:rPr>
              <a:t>myNum</a:t>
            </a:r>
            <a:r>
              <a:rPr lang="en-GB" sz="3200" dirty="0">
                <a:solidFill>
                  <a:srgbClr val="0070C0"/>
                </a:solidFill>
              </a:rPr>
              <a:t> times</a:t>
            </a:r>
          </a:p>
          <a:p>
            <a:r>
              <a:rPr lang="en-GB" sz="3200" dirty="0">
                <a:solidFill>
                  <a:srgbClr val="0070C0"/>
                </a:solidFill>
              </a:rPr>
              <a:t>Subtract 4 from </a:t>
            </a:r>
            <a:r>
              <a:rPr lang="en-GB" sz="3200" dirty="0" err="1">
                <a:solidFill>
                  <a:srgbClr val="FF9900"/>
                </a:solidFill>
              </a:rPr>
              <a:t>myNum</a:t>
            </a:r>
            <a:endParaRPr lang="en-GB" sz="3200" dirty="0">
              <a:solidFill>
                <a:srgbClr val="FF9900"/>
              </a:solidFill>
            </a:endParaRPr>
          </a:p>
          <a:p>
            <a:r>
              <a:rPr lang="en-GB" sz="3200" dirty="0">
                <a:solidFill>
                  <a:srgbClr val="0070C0"/>
                </a:solidFill>
              </a:rPr>
              <a:t>Loop </a:t>
            </a:r>
            <a:r>
              <a:rPr lang="en-GB" sz="3200" dirty="0" err="1">
                <a:solidFill>
                  <a:srgbClr val="FF9900"/>
                </a:solidFill>
              </a:rPr>
              <a:t>myNum</a:t>
            </a:r>
            <a:r>
              <a:rPr lang="en-GB" sz="3200" dirty="0">
                <a:solidFill>
                  <a:srgbClr val="0070C0"/>
                </a:solidFill>
              </a:rPr>
              <a:t> times</a:t>
            </a:r>
          </a:p>
          <a:p>
            <a:r>
              <a:rPr lang="en-GB" sz="3200" dirty="0">
                <a:solidFill>
                  <a:srgbClr val="0070C0"/>
                </a:solidFill>
              </a:rPr>
              <a:t>	raise both arms</a:t>
            </a:r>
          </a:p>
          <a:p>
            <a:r>
              <a:rPr lang="en-GB" sz="3200" dirty="0">
                <a:solidFill>
                  <a:srgbClr val="0070C0"/>
                </a:solidFill>
              </a:rPr>
              <a:t>	lower both arms</a:t>
            </a:r>
          </a:p>
          <a:p>
            <a:r>
              <a:rPr lang="en-GB" sz="3200" dirty="0">
                <a:solidFill>
                  <a:srgbClr val="0070C0"/>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2209799" y="5991225"/>
            <a:ext cx="4448176" cy="866775"/>
          </a:xfrm>
          <a:prstGeom prst="rect">
            <a:avLst/>
          </a:prstGeom>
          <a:solidFill>
            <a:srgbClr val="0070C0"/>
          </a:solidFill>
        </p:spPr>
        <p:txBody>
          <a:bodyPr wrap="square" rtlCol="0" anchor="ctr" anchorCtr="0">
            <a:noAutofit/>
          </a:bodyPr>
          <a:lstStyle/>
          <a:p>
            <a:r>
              <a:rPr lang="en-GB" sz="3200" dirty="0">
                <a:solidFill>
                  <a:schemeClr val="bg1"/>
                </a:solidFill>
              </a:rPr>
              <a:t>Act out this algorithm</a:t>
            </a:r>
          </a:p>
        </p:txBody>
      </p:sp>
    </p:spTree>
    <p:extLst>
      <p:ext uri="{BB962C8B-B14F-4D97-AF65-F5344CB8AC3E}">
        <p14:creationId xmlns:p14="http://schemas.microsoft.com/office/powerpoint/2010/main" val="503396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chemeClr val="bg1"/>
          </a:solidFill>
        </p:spPr>
        <p:txBody>
          <a:bodyPr wrap="square" rtlCol="0" anchor="ctr" anchorCtr="0">
            <a:noAutofit/>
          </a:bodyPr>
          <a:lstStyle/>
          <a:p>
            <a:r>
              <a:rPr lang="en-GB" sz="4400" dirty="0">
                <a:solidFill>
                  <a:srgbClr val="0070C0"/>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874351"/>
            <a:ext cx="4448176" cy="5509200"/>
          </a:xfrm>
          <a:prstGeom prst="rect">
            <a:avLst/>
          </a:prstGeom>
          <a:noFill/>
        </p:spPr>
        <p:txBody>
          <a:bodyPr wrap="square" rtlCol="0">
            <a:spAutoFit/>
          </a:bodyPr>
          <a:lstStyle/>
          <a:p>
            <a:r>
              <a:rPr lang="en-GB" sz="3200" dirty="0">
                <a:solidFill>
                  <a:schemeClr val="bg1"/>
                </a:solidFill>
              </a:rPr>
              <a:t>Assign 3 to </a:t>
            </a:r>
            <a:r>
              <a:rPr lang="en-GB" sz="3200" dirty="0" err="1">
                <a:solidFill>
                  <a:srgbClr val="FF9900"/>
                </a:solidFill>
              </a:rPr>
              <a:t>myNum</a:t>
            </a:r>
            <a:endParaRPr lang="en-GB" sz="3200" dirty="0">
              <a:solidFill>
                <a:srgbClr val="FF9900"/>
              </a:solidFill>
            </a:endParaRPr>
          </a:p>
          <a:p>
            <a:r>
              <a:rPr lang="en-GB" sz="3200" dirty="0">
                <a:solidFill>
                  <a:schemeClr val="bg1"/>
                </a:solidFill>
              </a:rPr>
              <a:t>Bow </a:t>
            </a:r>
            <a:r>
              <a:rPr lang="en-GB" sz="3200" dirty="0" err="1">
                <a:solidFill>
                  <a:srgbClr val="FF9900"/>
                </a:solidFill>
              </a:rPr>
              <a:t>myNum</a:t>
            </a:r>
            <a:r>
              <a:rPr lang="en-GB" sz="3200" dirty="0">
                <a:solidFill>
                  <a:schemeClr val="bg1"/>
                </a:solidFill>
              </a:rPr>
              <a:t> times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r>
              <a:rPr lang="en-GB" sz="3200" dirty="0">
                <a:solidFill>
                  <a:schemeClr val="bg1"/>
                </a:solidFill>
              </a:rPr>
              <a:t>Add 3 to </a:t>
            </a:r>
            <a:r>
              <a:rPr lang="en-GB" sz="3200" dirty="0" err="1">
                <a:solidFill>
                  <a:srgbClr val="FF9900"/>
                </a:solidFill>
              </a:rPr>
              <a:t>myNum</a:t>
            </a:r>
            <a:endParaRPr lang="en-GB" sz="3200" dirty="0">
              <a:solidFill>
                <a:srgbClr val="FF9900"/>
              </a:solidFill>
            </a:endParaRPr>
          </a:p>
          <a:p>
            <a:r>
              <a:rPr lang="en-GB" sz="3200" dirty="0">
                <a:solidFill>
                  <a:schemeClr val="bg1"/>
                </a:solidFill>
              </a:rPr>
              <a:t>Clap </a:t>
            </a:r>
            <a:r>
              <a:rPr lang="en-GB" sz="3200" dirty="0" err="1">
                <a:solidFill>
                  <a:srgbClr val="FF9900"/>
                </a:solidFill>
              </a:rPr>
              <a:t>myNum</a:t>
            </a:r>
            <a:r>
              <a:rPr lang="en-GB" sz="3200" dirty="0">
                <a:solidFill>
                  <a:schemeClr val="bg1"/>
                </a:solidFill>
              </a:rPr>
              <a:t> times</a:t>
            </a:r>
          </a:p>
          <a:p>
            <a:r>
              <a:rPr lang="en-GB" sz="3200" dirty="0">
                <a:solidFill>
                  <a:schemeClr val="bg1"/>
                </a:solidFill>
              </a:rPr>
              <a:t>Subtract 4 from </a:t>
            </a:r>
            <a:r>
              <a:rPr lang="en-GB" sz="3200" dirty="0" err="1">
                <a:solidFill>
                  <a:srgbClr val="FF9900"/>
                </a:solidFill>
              </a:rPr>
              <a:t>myNum</a:t>
            </a:r>
            <a:endParaRPr lang="en-GB" sz="3200" dirty="0">
              <a:solidFill>
                <a:srgbClr val="FF9900"/>
              </a:solidFill>
            </a:endParaRPr>
          </a:p>
          <a:p>
            <a:r>
              <a:rPr lang="en-GB" sz="3200" dirty="0">
                <a:solidFill>
                  <a:schemeClr val="bg1"/>
                </a:solidFill>
              </a:rPr>
              <a:t>Loop </a:t>
            </a:r>
            <a:r>
              <a:rPr lang="en-GB" sz="3200" dirty="0" err="1">
                <a:solidFill>
                  <a:srgbClr val="FF9900"/>
                </a:solidFill>
              </a:rPr>
              <a:t>myNum</a:t>
            </a:r>
            <a:r>
              <a:rPr lang="en-GB" sz="3200" dirty="0">
                <a:solidFill>
                  <a:schemeClr val="bg1"/>
                </a:solidFill>
              </a:rPr>
              <a:t> times</a:t>
            </a:r>
          </a:p>
          <a:p>
            <a:r>
              <a:rPr lang="en-GB" sz="3200" dirty="0">
                <a:solidFill>
                  <a:schemeClr val="bg1"/>
                </a:solidFill>
              </a:rPr>
              <a:t>	raise both arms</a:t>
            </a:r>
          </a:p>
          <a:p>
            <a:r>
              <a:rPr lang="en-GB" sz="3200" dirty="0">
                <a:solidFill>
                  <a:schemeClr val="bg1"/>
                </a:solidFill>
              </a:rPr>
              <a:t>	lower both arms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2209798" y="5991225"/>
            <a:ext cx="7772401" cy="866775"/>
          </a:xfrm>
          <a:prstGeom prst="rect">
            <a:avLst/>
          </a:prstGeom>
          <a:solidFill>
            <a:schemeClr val="bg1"/>
          </a:solidFill>
        </p:spPr>
        <p:txBody>
          <a:bodyPr wrap="square" rtlCol="0" anchor="ctr" anchorCtr="0">
            <a:noAutofit/>
          </a:bodyPr>
          <a:lstStyle/>
          <a:p>
            <a:r>
              <a:rPr lang="en-GB" sz="3200" dirty="0">
                <a:solidFill>
                  <a:srgbClr val="0070C0"/>
                </a:solidFill>
              </a:rPr>
              <a:t>What is the value of </a:t>
            </a:r>
            <a:r>
              <a:rPr lang="en-GB" sz="3200" dirty="0" err="1">
                <a:solidFill>
                  <a:srgbClr val="0070C0"/>
                </a:solidFill>
              </a:rPr>
              <a:t>myNum</a:t>
            </a:r>
            <a:r>
              <a:rPr lang="en-GB" sz="3200" dirty="0">
                <a:solidFill>
                  <a:srgbClr val="0070C0"/>
                </a:solidFill>
              </a:rPr>
              <a:t> at A, B and C?</a:t>
            </a:r>
          </a:p>
        </p:txBody>
      </p:sp>
      <p:cxnSp>
        <p:nvCxnSpPr>
          <p:cNvPr id="5" name="Straight Arrow Connector 4">
            <a:extLst>
              <a:ext uri="{FF2B5EF4-FFF2-40B4-BE49-F238E27FC236}">
                <a16:creationId xmlns:a16="http://schemas.microsoft.com/office/drawing/2014/main" id="{CE2D5718-9A8C-4AD3-8CCB-FF44901DBEFC}"/>
              </a:ext>
            </a:extLst>
          </p:cNvPr>
          <p:cNvCxnSpPr/>
          <p:nvPr/>
        </p:nvCxnSpPr>
        <p:spPr>
          <a:xfrm flipH="1">
            <a:off x="5534025" y="1671669"/>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FB2E1A4-EDD9-466F-AFC9-B7D35C7E4F52}"/>
              </a:ext>
            </a:extLst>
          </p:cNvPr>
          <p:cNvCxnSpPr/>
          <p:nvPr/>
        </p:nvCxnSpPr>
        <p:spPr>
          <a:xfrm flipH="1">
            <a:off x="5534025" y="3181350"/>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83C6191-37F2-482F-AADA-E6A8BFF45F50}"/>
              </a:ext>
            </a:extLst>
          </p:cNvPr>
          <p:cNvCxnSpPr/>
          <p:nvPr/>
        </p:nvCxnSpPr>
        <p:spPr>
          <a:xfrm flipH="1">
            <a:off x="5534025" y="4152900"/>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7" name="Graphic 6" descr="Clipboard with solid fill">
            <a:extLst>
              <a:ext uri="{FF2B5EF4-FFF2-40B4-BE49-F238E27FC236}">
                <a16:creationId xmlns:a16="http://schemas.microsoft.com/office/drawing/2014/main" id="{9561F37E-D04A-4835-95CE-A094426621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1214469"/>
            <a:ext cx="914400" cy="914400"/>
          </a:xfrm>
          <a:prstGeom prst="rect">
            <a:avLst/>
          </a:prstGeom>
        </p:spPr>
      </p:pic>
      <p:pic>
        <p:nvPicPr>
          <p:cNvPr id="13" name="Graphic 12" descr="Clipboard with solid fill">
            <a:extLst>
              <a:ext uri="{FF2B5EF4-FFF2-40B4-BE49-F238E27FC236}">
                <a16:creationId xmlns:a16="http://schemas.microsoft.com/office/drawing/2014/main" id="{26F72A79-101C-4E86-A44F-DDD448693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2743126"/>
            <a:ext cx="914400" cy="914400"/>
          </a:xfrm>
          <a:prstGeom prst="rect">
            <a:avLst/>
          </a:prstGeom>
        </p:spPr>
      </p:pic>
      <p:pic>
        <p:nvPicPr>
          <p:cNvPr id="14" name="Graphic 13" descr="Clipboard with solid fill">
            <a:extLst>
              <a:ext uri="{FF2B5EF4-FFF2-40B4-BE49-F238E27FC236}">
                <a16:creationId xmlns:a16="http://schemas.microsoft.com/office/drawing/2014/main" id="{0759CF4F-C282-4233-BC97-07987B0629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3724276"/>
            <a:ext cx="914400" cy="914400"/>
          </a:xfrm>
          <a:prstGeom prst="rect">
            <a:avLst/>
          </a:prstGeom>
        </p:spPr>
      </p:pic>
      <p:sp>
        <p:nvSpPr>
          <p:cNvPr id="8" name="TextBox 7">
            <a:extLst>
              <a:ext uri="{FF2B5EF4-FFF2-40B4-BE49-F238E27FC236}">
                <a16:creationId xmlns:a16="http://schemas.microsoft.com/office/drawing/2014/main" id="{1329C851-21AC-4B8D-930B-079B98D39CF4}"/>
              </a:ext>
            </a:extLst>
          </p:cNvPr>
          <p:cNvSpPr txBox="1"/>
          <p:nvPr/>
        </p:nvSpPr>
        <p:spPr>
          <a:xfrm>
            <a:off x="10001250" y="2815605"/>
            <a:ext cx="990600" cy="769441"/>
          </a:xfrm>
          <a:prstGeom prst="rect">
            <a:avLst/>
          </a:prstGeom>
          <a:noFill/>
        </p:spPr>
        <p:txBody>
          <a:bodyPr wrap="square" rtlCol="0">
            <a:spAutoFit/>
          </a:bodyPr>
          <a:lstStyle/>
          <a:p>
            <a:r>
              <a:rPr lang="en-GB" sz="4400" dirty="0">
                <a:solidFill>
                  <a:schemeClr val="bg1"/>
                </a:solidFill>
              </a:rPr>
              <a:t>B</a:t>
            </a:r>
          </a:p>
        </p:txBody>
      </p:sp>
      <p:sp>
        <p:nvSpPr>
          <p:cNvPr id="18" name="TextBox 17">
            <a:extLst>
              <a:ext uri="{FF2B5EF4-FFF2-40B4-BE49-F238E27FC236}">
                <a16:creationId xmlns:a16="http://schemas.microsoft.com/office/drawing/2014/main" id="{AFAE7B72-93C9-4DFE-8BC4-6568CA3104B3}"/>
              </a:ext>
            </a:extLst>
          </p:cNvPr>
          <p:cNvSpPr txBox="1"/>
          <p:nvPr/>
        </p:nvSpPr>
        <p:spPr>
          <a:xfrm>
            <a:off x="9982199" y="1317295"/>
            <a:ext cx="990600" cy="769441"/>
          </a:xfrm>
          <a:prstGeom prst="rect">
            <a:avLst/>
          </a:prstGeom>
          <a:noFill/>
        </p:spPr>
        <p:txBody>
          <a:bodyPr wrap="square" rtlCol="0">
            <a:spAutoFit/>
          </a:bodyPr>
          <a:lstStyle/>
          <a:p>
            <a:r>
              <a:rPr lang="en-GB" sz="4400" dirty="0">
                <a:solidFill>
                  <a:schemeClr val="bg1"/>
                </a:solidFill>
              </a:rPr>
              <a:t>A</a:t>
            </a:r>
          </a:p>
        </p:txBody>
      </p:sp>
      <p:sp>
        <p:nvSpPr>
          <p:cNvPr id="19" name="TextBox 18">
            <a:extLst>
              <a:ext uri="{FF2B5EF4-FFF2-40B4-BE49-F238E27FC236}">
                <a16:creationId xmlns:a16="http://schemas.microsoft.com/office/drawing/2014/main" id="{62765D81-D4F6-4554-B574-4287122E034A}"/>
              </a:ext>
            </a:extLst>
          </p:cNvPr>
          <p:cNvSpPr txBox="1"/>
          <p:nvPr/>
        </p:nvSpPr>
        <p:spPr>
          <a:xfrm>
            <a:off x="10001250" y="3768179"/>
            <a:ext cx="990600" cy="769441"/>
          </a:xfrm>
          <a:prstGeom prst="rect">
            <a:avLst/>
          </a:prstGeom>
          <a:noFill/>
        </p:spPr>
        <p:txBody>
          <a:bodyPr wrap="square" rtlCol="0">
            <a:spAutoFit/>
          </a:bodyPr>
          <a:lstStyle/>
          <a:p>
            <a:r>
              <a:rPr lang="en-GB" sz="4400" dirty="0">
                <a:solidFill>
                  <a:schemeClr val="bg1"/>
                </a:solidFill>
              </a:rPr>
              <a:t>C</a:t>
            </a:r>
          </a:p>
        </p:txBody>
      </p:sp>
    </p:spTree>
    <p:extLst>
      <p:ext uri="{BB962C8B-B14F-4D97-AF65-F5344CB8AC3E}">
        <p14:creationId xmlns:p14="http://schemas.microsoft.com/office/powerpoint/2010/main" val="94572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chemeClr val="bg1"/>
          </a:solidFill>
        </p:spPr>
        <p:txBody>
          <a:bodyPr wrap="square" rtlCol="0" anchor="ctr" anchorCtr="0">
            <a:noAutofit/>
          </a:bodyPr>
          <a:lstStyle/>
          <a:p>
            <a:r>
              <a:rPr lang="en-GB" sz="4400" dirty="0">
                <a:solidFill>
                  <a:srgbClr val="0070C0"/>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874351"/>
            <a:ext cx="4448176" cy="5509200"/>
          </a:xfrm>
          <a:prstGeom prst="rect">
            <a:avLst/>
          </a:prstGeom>
          <a:noFill/>
        </p:spPr>
        <p:txBody>
          <a:bodyPr wrap="square" rtlCol="0">
            <a:spAutoFit/>
          </a:bodyPr>
          <a:lstStyle/>
          <a:p>
            <a:r>
              <a:rPr lang="en-GB" sz="3200" dirty="0">
                <a:solidFill>
                  <a:schemeClr val="bg1"/>
                </a:solidFill>
              </a:rPr>
              <a:t>Assign 3 to </a:t>
            </a:r>
            <a:r>
              <a:rPr lang="en-GB" sz="3200" dirty="0" err="1">
                <a:solidFill>
                  <a:srgbClr val="FF9900"/>
                </a:solidFill>
              </a:rPr>
              <a:t>myNum</a:t>
            </a:r>
            <a:endParaRPr lang="en-GB" sz="3200" dirty="0">
              <a:solidFill>
                <a:srgbClr val="FF9900"/>
              </a:solidFill>
            </a:endParaRPr>
          </a:p>
          <a:p>
            <a:r>
              <a:rPr lang="en-GB" sz="3200" dirty="0">
                <a:solidFill>
                  <a:schemeClr val="bg1"/>
                </a:solidFill>
              </a:rPr>
              <a:t>Bow </a:t>
            </a:r>
            <a:r>
              <a:rPr lang="en-GB" sz="3200" dirty="0" err="1">
                <a:solidFill>
                  <a:srgbClr val="FF9900"/>
                </a:solidFill>
              </a:rPr>
              <a:t>myNum</a:t>
            </a:r>
            <a:r>
              <a:rPr lang="en-GB" sz="3200" dirty="0">
                <a:solidFill>
                  <a:schemeClr val="bg1"/>
                </a:solidFill>
              </a:rPr>
              <a:t> times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r>
              <a:rPr lang="en-GB" sz="3200" dirty="0">
                <a:solidFill>
                  <a:schemeClr val="bg1"/>
                </a:solidFill>
              </a:rPr>
              <a:t>Add 3 to </a:t>
            </a:r>
            <a:r>
              <a:rPr lang="en-GB" sz="3200" dirty="0" err="1">
                <a:solidFill>
                  <a:srgbClr val="FF9900"/>
                </a:solidFill>
              </a:rPr>
              <a:t>myNum</a:t>
            </a:r>
            <a:endParaRPr lang="en-GB" sz="3200" dirty="0">
              <a:solidFill>
                <a:srgbClr val="FF9900"/>
              </a:solidFill>
            </a:endParaRPr>
          </a:p>
          <a:p>
            <a:r>
              <a:rPr lang="en-GB" sz="3200" dirty="0">
                <a:solidFill>
                  <a:schemeClr val="bg1"/>
                </a:solidFill>
              </a:rPr>
              <a:t>Clap </a:t>
            </a:r>
            <a:r>
              <a:rPr lang="en-GB" sz="3200" dirty="0" err="1">
                <a:solidFill>
                  <a:srgbClr val="FF9900"/>
                </a:solidFill>
              </a:rPr>
              <a:t>myNum</a:t>
            </a:r>
            <a:r>
              <a:rPr lang="en-GB" sz="3200" dirty="0">
                <a:solidFill>
                  <a:schemeClr val="bg1"/>
                </a:solidFill>
              </a:rPr>
              <a:t> times</a:t>
            </a:r>
          </a:p>
          <a:p>
            <a:r>
              <a:rPr lang="en-GB" sz="3200" dirty="0">
                <a:solidFill>
                  <a:schemeClr val="bg1"/>
                </a:solidFill>
              </a:rPr>
              <a:t>Subtract 4 from </a:t>
            </a:r>
            <a:r>
              <a:rPr lang="en-GB" sz="3200" dirty="0" err="1">
                <a:solidFill>
                  <a:srgbClr val="FF9900"/>
                </a:solidFill>
              </a:rPr>
              <a:t>myNum</a:t>
            </a:r>
            <a:endParaRPr lang="en-GB" sz="3200" dirty="0">
              <a:solidFill>
                <a:srgbClr val="FF9900"/>
              </a:solidFill>
            </a:endParaRPr>
          </a:p>
          <a:p>
            <a:r>
              <a:rPr lang="en-GB" sz="3200" dirty="0">
                <a:solidFill>
                  <a:schemeClr val="bg1"/>
                </a:solidFill>
              </a:rPr>
              <a:t>Loop </a:t>
            </a:r>
            <a:r>
              <a:rPr lang="en-GB" sz="3200" dirty="0" err="1">
                <a:solidFill>
                  <a:srgbClr val="FF9900"/>
                </a:solidFill>
              </a:rPr>
              <a:t>myNum</a:t>
            </a:r>
            <a:r>
              <a:rPr lang="en-GB" sz="3200" dirty="0">
                <a:solidFill>
                  <a:schemeClr val="bg1"/>
                </a:solidFill>
              </a:rPr>
              <a:t> times</a:t>
            </a:r>
          </a:p>
          <a:p>
            <a:r>
              <a:rPr lang="en-GB" sz="3200" dirty="0">
                <a:solidFill>
                  <a:schemeClr val="bg1"/>
                </a:solidFill>
              </a:rPr>
              <a:t>	raise both arms</a:t>
            </a:r>
          </a:p>
          <a:p>
            <a:r>
              <a:rPr lang="en-GB" sz="3200" dirty="0">
                <a:solidFill>
                  <a:schemeClr val="bg1"/>
                </a:solidFill>
              </a:rPr>
              <a:t>	lower both arms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2209798" y="5991225"/>
            <a:ext cx="7772401" cy="866775"/>
          </a:xfrm>
          <a:prstGeom prst="rect">
            <a:avLst/>
          </a:prstGeom>
          <a:solidFill>
            <a:schemeClr val="bg1"/>
          </a:solidFill>
        </p:spPr>
        <p:txBody>
          <a:bodyPr wrap="square" rtlCol="0" anchor="ctr" anchorCtr="0">
            <a:noAutofit/>
          </a:bodyPr>
          <a:lstStyle/>
          <a:p>
            <a:r>
              <a:rPr lang="en-GB" sz="3200" dirty="0">
                <a:solidFill>
                  <a:srgbClr val="0070C0"/>
                </a:solidFill>
              </a:rPr>
              <a:t>What is the value of </a:t>
            </a:r>
            <a:r>
              <a:rPr lang="en-GB" sz="3200" dirty="0" err="1">
                <a:solidFill>
                  <a:srgbClr val="FF9900"/>
                </a:solidFill>
              </a:rPr>
              <a:t>myNum</a:t>
            </a:r>
            <a:r>
              <a:rPr lang="en-GB" sz="3200" dirty="0">
                <a:solidFill>
                  <a:srgbClr val="0070C0"/>
                </a:solidFill>
              </a:rPr>
              <a:t> at A, B and C?</a:t>
            </a:r>
          </a:p>
        </p:txBody>
      </p:sp>
      <p:cxnSp>
        <p:nvCxnSpPr>
          <p:cNvPr id="5" name="Straight Arrow Connector 4">
            <a:extLst>
              <a:ext uri="{FF2B5EF4-FFF2-40B4-BE49-F238E27FC236}">
                <a16:creationId xmlns:a16="http://schemas.microsoft.com/office/drawing/2014/main" id="{CE2D5718-9A8C-4AD3-8CCB-FF44901DBEFC}"/>
              </a:ext>
            </a:extLst>
          </p:cNvPr>
          <p:cNvCxnSpPr/>
          <p:nvPr/>
        </p:nvCxnSpPr>
        <p:spPr>
          <a:xfrm flipH="1">
            <a:off x="5534025" y="1671669"/>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FB2E1A4-EDD9-466F-AFC9-B7D35C7E4F52}"/>
              </a:ext>
            </a:extLst>
          </p:cNvPr>
          <p:cNvCxnSpPr/>
          <p:nvPr/>
        </p:nvCxnSpPr>
        <p:spPr>
          <a:xfrm flipH="1">
            <a:off x="5534025" y="3181350"/>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83C6191-37F2-482F-AADA-E6A8BFF45F50}"/>
              </a:ext>
            </a:extLst>
          </p:cNvPr>
          <p:cNvCxnSpPr/>
          <p:nvPr/>
        </p:nvCxnSpPr>
        <p:spPr>
          <a:xfrm flipH="1">
            <a:off x="5534025" y="4152900"/>
            <a:ext cx="3324225" cy="0"/>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7" name="Graphic 6" descr="Clipboard with solid fill">
            <a:extLst>
              <a:ext uri="{FF2B5EF4-FFF2-40B4-BE49-F238E27FC236}">
                <a16:creationId xmlns:a16="http://schemas.microsoft.com/office/drawing/2014/main" id="{9561F37E-D04A-4835-95CE-A094426621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1214469"/>
            <a:ext cx="914400" cy="914400"/>
          </a:xfrm>
          <a:prstGeom prst="rect">
            <a:avLst/>
          </a:prstGeom>
        </p:spPr>
      </p:pic>
      <p:pic>
        <p:nvPicPr>
          <p:cNvPr id="13" name="Graphic 12" descr="Clipboard with solid fill">
            <a:extLst>
              <a:ext uri="{FF2B5EF4-FFF2-40B4-BE49-F238E27FC236}">
                <a16:creationId xmlns:a16="http://schemas.microsoft.com/office/drawing/2014/main" id="{26F72A79-101C-4E86-A44F-DDD448693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2743126"/>
            <a:ext cx="914400" cy="914400"/>
          </a:xfrm>
          <a:prstGeom prst="rect">
            <a:avLst/>
          </a:prstGeom>
        </p:spPr>
      </p:pic>
      <p:pic>
        <p:nvPicPr>
          <p:cNvPr id="14" name="Graphic 13" descr="Clipboard with solid fill">
            <a:extLst>
              <a:ext uri="{FF2B5EF4-FFF2-40B4-BE49-F238E27FC236}">
                <a16:creationId xmlns:a16="http://schemas.microsoft.com/office/drawing/2014/main" id="{0759CF4F-C282-4233-BC97-07987B0629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3500" y="3724276"/>
            <a:ext cx="914400" cy="914400"/>
          </a:xfrm>
          <a:prstGeom prst="rect">
            <a:avLst/>
          </a:prstGeom>
        </p:spPr>
      </p:pic>
      <p:sp>
        <p:nvSpPr>
          <p:cNvPr id="8" name="TextBox 7">
            <a:extLst>
              <a:ext uri="{FF2B5EF4-FFF2-40B4-BE49-F238E27FC236}">
                <a16:creationId xmlns:a16="http://schemas.microsoft.com/office/drawing/2014/main" id="{1329C851-21AC-4B8D-930B-079B98D39CF4}"/>
              </a:ext>
            </a:extLst>
          </p:cNvPr>
          <p:cNvSpPr txBox="1"/>
          <p:nvPr/>
        </p:nvSpPr>
        <p:spPr>
          <a:xfrm>
            <a:off x="10001249" y="2815605"/>
            <a:ext cx="1362075" cy="769441"/>
          </a:xfrm>
          <a:prstGeom prst="rect">
            <a:avLst/>
          </a:prstGeom>
          <a:noFill/>
        </p:spPr>
        <p:txBody>
          <a:bodyPr wrap="square" rtlCol="0">
            <a:spAutoFit/>
          </a:bodyPr>
          <a:lstStyle/>
          <a:p>
            <a:r>
              <a:rPr lang="en-GB" sz="4400" dirty="0">
                <a:solidFill>
                  <a:schemeClr val="bg1"/>
                </a:solidFill>
              </a:rPr>
              <a:t>B, </a:t>
            </a:r>
            <a:r>
              <a:rPr lang="en-GB" sz="4400" dirty="0">
                <a:solidFill>
                  <a:srgbClr val="FF9900"/>
                </a:solidFill>
              </a:rPr>
              <a:t>6</a:t>
            </a:r>
          </a:p>
        </p:txBody>
      </p:sp>
      <p:sp>
        <p:nvSpPr>
          <p:cNvPr id="18" name="TextBox 17">
            <a:extLst>
              <a:ext uri="{FF2B5EF4-FFF2-40B4-BE49-F238E27FC236}">
                <a16:creationId xmlns:a16="http://schemas.microsoft.com/office/drawing/2014/main" id="{AFAE7B72-93C9-4DFE-8BC4-6568CA3104B3}"/>
              </a:ext>
            </a:extLst>
          </p:cNvPr>
          <p:cNvSpPr txBox="1"/>
          <p:nvPr/>
        </p:nvSpPr>
        <p:spPr>
          <a:xfrm>
            <a:off x="9982198" y="1317295"/>
            <a:ext cx="1638301" cy="769441"/>
          </a:xfrm>
          <a:prstGeom prst="rect">
            <a:avLst/>
          </a:prstGeom>
          <a:noFill/>
        </p:spPr>
        <p:txBody>
          <a:bodyPr wrap="square" rtlCol="0">
            <a:spAutoFit/>
          </a:bodyPr>
          <a:lstStyle/>
          <a:p>
            <a:r>
              <a:rPr lang="en-GB" sz="4400" dirty="0">
                <a:solidFill>
                  <a:schemeClr val="bg1"/>
                </a:solidFill>
              </a:rPr>
              <a:t>A, </a:t>
            </a:r>
            <a:r>
              <a:rPr lang="en-GB" sz="4400" dirty="0">
                <a:solidFill>
                  <a:srgbClr val="FF9900"/>
                </a:solidFill>
              </a:rPr>
              <a:t>3</a:t>
            </a:r>
          </a:p>
        </p:txBody>
      </p:sp>
      <p:sp>
        <p:nvSpPr>
          <p:cNvPr id="19" name="TextBox 18">
            <a:extLst>
              <a:ext uri="{FF2B5EF4-FFF2-40B4-BE49-F238E27FC236}">
                <a16:creationId xmlns:a16="http://schemas.microsoft.com/office/drawing/2014/main" id="{62765D81-D4F6-4554-B574-4287122E034A}"/>
              </a:ext>
            </a:extLst>
          </p:cNvPr>
          <p:cNvSpPr txBox="1"/>
          <p:nvPr/>
        </p:nvSpPr>
        <p:spPr>
          <a:xfrm>
            <a:off x="10001250" y="3768179"/>
            <a:ext cx="1219200" cy="769441"/>
          </a:xfrm>
          <a:prstGeom prst="rect">
            <a:avLst/>
          </a:prstGeom>
          <a:noFill/>
        </p:spPr>
        <p:txBody>
          <a:bodyPr wrap="square" rtlCol="0">
            <a:spAutoFit/>
          </a:bodyPr>
          <a:lstStyle/>
          <a:p>
            <a:r>
              <a:rPr lang="en-GB" sz="4400" dirty="0">
                <a:solidFill>
                  <a:schemeClr val="bg1"/>
                </a:solidFill>
              </a:rPr>
              <a:t>C, </a:t>
            </a:r>
            <a:r>
              <a:rPr lang="en-GB" sz="4400" dirty="0">
                <a:solidFill>
                  <a:srgbClr val="FF9900"/>
                </a:solidFill>
              </a:rPr>
              <a:t>2</a:t>
            </a:r>
          </a:p>
        </p:txBody>
      </p:sp>
    </p:spTree>
    <p:extLst>
      <p:ext uri="{BB962C8B-B14F-4D97-AF65-F5344CB8AC3E}">
        <p14:creationId xmlns:p14="http://schemas.microsoft.com/office/powerpoint/2010/main" val="375768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chemeClr val="bg1"/>
          </a:solidFill>
        </p:spPr>
        <p:txBody>
          <a:bodyPr wrap="square" rtlCol="0" anchor="ctr" anchorCtr="0">
            <a:noAutofit/>
          </a:bodyPr>
          <a:lstStyle/>
          <a:p>
            <a:r>
              <a:rPr lang="en-GB" sz="4400" dirty="0">
                <a:solidFill>
                  <a:srgbClr val="0070C0"/>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874351"/>
            <a:ext cx="4448176" cy="5509200"/>
          </a:xfrm>
          <a:prstGeom prst="rect">
            <a:avLst/>
          </a:prstGeom>
          <a:noFill/>
        </p:spPr>
        <p:txBody>
          <a:bodyPr wrap="square" rtlCol="0">
            <a:spAutoFit/>
          </a:bodyPr>
          <a:lstStyle/>
          <a:p>
            <a:r>
              <a:rPr lang="en-GB" sz="3200" dirty="0">
                <a:solidFill>
                  <a:schemeClr val="bg1"/>
                </a:solidFill>
              </a:rPr>
              <a:t>Assign 3 to </a:t>
            </a:r>
            <a:r>
              <a:rPr lang="en-GB" sz="3200" dirty="0" err="1">
                <a:solidFill>
                  <a:srgbClr val="FF9900"/>
                </a:solidFill>
              </a:rPr>
              <a:t>myNum</a:t>
            </a:r>
            <a:endParaRPr lang="en-GB" sz="3200" dirty="0">
              <a:solidFill>
                <a:srgbClr val="FF9900"/>
              </a:solidFill>
            </a:endParaRPr>
          </a:p>
          <a:p>
            <a:r>
              <a:rPr lang="en-GB" sz="3200" dirty="0">
                <a:solidFill>
                  <a:schemeClr val="bg1"/>
                </a:solidFill>
              </a:rPr>
              <a:t>Bow </a:t>
            </a:r>
            <a:r>
              <a:rPr lang="en-GB" sz="3200" dirty="0" err="1">
                <a:solidFill>
                  <a:srgbClr val="FF9900"/>
                </a:solidFill>
              </a:rPr>
              <a:t>myNum</a:t>
            </a:r>
            <a:r>
              <a:rPr lang="en-GB" sz="3200" dirty="0">
                <a:solidFill>
                  <a:schemeClr val="bg1"/>
                </a:solidFill>
              </a:rPr>
              <a:t> times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r>
              <a:rPr lang="en-GB" sz="3200" dirty="0">
                <a:solidFill>
                  <a:schemeClr val="bg1"/>
                </a:solidFill>
              </a:rPr>
              <a:t>Add 3 to </a:t>
            </a:r>
            <a:r>
              <a:rPr lang="en-GB" sz="3200" dirty="0" err="1">
                <a:solidFill>
                  <a:srgbClr val="FF9900"/>
                </a:solidFill>
              </a:rPr>
              <a:t>myNum</a:t>
            </a:r>
            <a:endParaRPr lang="en-GB" sz="3200" dirty="0">
              <a:solidFill>
                <a:srgbClr val="FF9900"/>
              </a:solidFill>
            </a:endParaRPr>
          </a:p>
          <a:p>
            <a:r>
              <a:rPr lang="en-GB" sz="3200" dirty="0">
                <a:solidFill>
                  <a:schemeClr val="bg1"/>
                </a:solidFill>
              </a:rPr>
              <a:t>Clap </a:t>
            </a:r>
            <a:r>
              <a:rPr lang="en-GB" sz="3200" dirty="0" err="1">
                <a:solidFill>
                  <a:srgbClr val="FF9900"/>
                </a:solidFill>
              </a:rPr>
              <a:t>myNum</a:t>
            </a:r>
            <a:r>
              <a:rPr lang="en-GB" sz="3200" dirty="0">
                <a:solidFill>
                  <a:schemeClr val="bg1"/>
                </a:solidFill>
              </a:rPr>
              <a:t> times</a:t>
            </a:r>
          </a:p>
          <a:p>
            <a:r>
              <a:rPr lang="en-GB" sz="3200" dirty="0">
                <a:solidFill>
                  <a:schemeClr val="bg1"/>
                </a:solidFill>
              </a:rPr>
              <a:t>Subtract 4 from </a:t>
            </a:r>
            <a:r>
              <a:rPr lang="en-GB" sz="3200" dirty="0" err="1">
                <a:solidFill>
                  <a:srgbClr val="FF9900"/>
                </a:solidFill>
              </a:rPr>
              <a:t>myNum</a:t>
            </a:r>
            <a:endParaRPr lang="en-GB" sz="3200" dirty="0">
              <a:solidFill>
                <a:srgbClr val="FF9900"/>
              </a:solidFill>
            </a:endParaRPr>
          </a:p>
          <a:p>
            <a:r>
              <a:rPr lang="en-GB" sz="3200" dirty="0">
                <a:solidFill>
                  <a:schemeClr val="bg1"/>
                </a:solidFill>
              </a:rPr>
              <a:t>Loop </a:t>
            </a:r>
            <a:r>
              <a:rPr lang="en-GB" sz="3200" dirty="0" err="1">
                <a:solidFill>
                  <a:srgbClr val="FF9900"/>
                </a:solidFill>
              </a:rPr>
              <a:t>myNum</a:t>
            </a:r>
            <a:r>
              <a:rPr lang="en-GB" sz="3200" dirty="0">
                <a:solidFill>
                  <a:schemeClr val="bg1"/>
                </a:solidFill>
              </a:rPr>
              <a:t> times</a:t>
            </a:r>
          </a:p>
          <a:p>
            <a:r>
              <a:rPr lang="en-GB" sz="3200" dirty="0">
                <a:solidFill>
                  <a:schemeClr val="bg1"/>
                </a:solidFill>
              </a:rPr>
              <a:t>	raise both arms</a:t>
            </a:r>
          </a:p>
          <a:p>
            <a:r>
              <a:rPr lang="en-GB" sz="3200" dirty="0">
                <a:solidFill>
                  <a:schemeClr val="bg1"/>
                </a:solidFill>
              </a:rPr>
              <a:t>	lower both arms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2209798" y="5991225"/>
            <a:ext cx="7772402" cy="866775"/>
          </a:xfrm>
          <a:prstGeom prst="rect">
            <a:avLst/>
          </a:prstGeom>
          <a:solidFill>
            <a:schemeClr val="bg1"/>
          </a:solidFill>
        </p:spPr>
        <p:txBody>
          <a:bodyPr wrap="square" rtlCol="0" anchor="ctr" anchorCtr="0">
            <a:noAutofit/>
          </a:bodyPr>
          <a:lstStyle/>
          <a:p>
            <a:r>
              <a:rPr lang="en-GB" sz="3200" dirty="0">
                <a:solidFill>
                  <a:srgbClr val="0070C0"/>
                </a:solidFill>
              </a:rPr>
              <a:t>Can a variable be used to set how many loops in a count-controlled-loop?</a:t>
            </a:r>
          </a:p>
        </p:txBody>
      </p:sp>
      <p:pic>
        <p:nvPicPr>
          <p:cNvPr id="7" name="Graphic 6" descr="Clipboard with solid fill">
            <a:extLst>
              <a:ext uri="{FF2B5EF4-FFF2-40B4-BE49-F238E27FC236}">
                <a16:creationId xmlns:a16="http://schemas.microsoft.com/office/drawing/2014/main" id="{9561F37E-D04A-4835-95CE-A094426621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67925" y="5943600"/>
            <a:ext cx="914400" cy="914400"/>
          </a:xfrm>
          <a:prstGeom prst="rect">
            <a:avLst/>
          </a:prstGeom>
        </p:spPr>
      </p:pic>
    </p:spTree>
    <p:extLst>
      <p:ext uri="{BB962C8B-B14F-4D97-AF65-F5344CB8AC3E}">
        <p14:creationId xmlns:p14="http://schemas.microsoft.com/office/powerpoint/2010/main" val="72864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27759A-9AB7-4BA3-B764-8CCFBB34072B}"/>
              </a:ext>
            </a:extLst>
          </p:cNvPr>
          <p:cNvSpPr txBox="1"/>
          <p:nvPr/>
        </p:nvSpPr>
        <p:spPr>
          <a:xfrm>
            <a:off x="2209798" y="3829050"/>
            <a:ext cx="4448176" cy="1543050"/>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chemeClr val="bg1"/>
          </a:solidFill>
        </p:spPr>
        <p:txBody>
          <a:bodyPr wrap="square" rtlCol="0" anchor="ctr" anchorCtr="0">
            <a:noAutofit/>
          </a:bodyPr>
          <a:lstStyle/>
          <a:p>
            <a:r>
              <a:rPr lang="en-GB" sz="4400" dirty="0">
                <a:solidFill>
                  <a:srgbClr val="0070C0"/>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874351"/>
            <a:ext cx="4448176" cy="5509200"/>
          </a:xfrm>
          <a:prstGeom prst="rect">
            <a:avLst/>
          </a:prstGeom>
          <a:noFill/>
        </p:spPr>
        <p:txBody>
          <a:bodyPr wrap="square" rtlCol="0">
            <a:spAutoFit/>
          </a:bodyPr>
          <a:lstStyle/>
          <a:p>
            <a:r>
              <a:rPr lang="en-GB" sz="3200" dirty="0">
                <a:solidFill>
                  <a:schemeClr val="bg1"/>
                </a:solidFill>
              </a:rPr>
              <a:t>Assign 3 to </a:t>
            </a:r>
            <a:r>
              <a:rPr lang="en-GB" sz="3200" dirty="0" err="1">
                <a:solidFill>
                  <a:srgbClr val="FF9900"/>
                </a:solidFill>
              </a:rPr>
              <a:t>myNum</a:t>
            </a:r>
            <a:endParaRPr lang="en-GB" sz="3200" dirty="0">
              <a:solidFill>
                <a:srgbClr val="FF9900"/>
              </a:solidFill>
            </a:endParaRPr>
          </a:p>
          <a:p>
            <a:r>
              <a:rPr lang="en-GB" sz="3200" dirty="0">
                <a:solidFill>
                  <a:schemeClr val="bg1"/>
                </a:solidFill>
              </a:rPr>
              <a:t>Bow </a:t>
            </a:r>
            <a:r>
              <a:rPr lang="en-GB" sz="3200" dirty="0" err="1">
                <a:solidFill>
                  <a:srgbClr val="FF9900"/>
                </a:solidFill>
              </a:rPr>
              <a:t>myNum</a:t>
            </a:r>
            <a:r>
              <a:rPr lang="en-GB" sz="3200" dirty="0">
                <a:solidFill>
                  <a:schemeClr val="bg1"/>
                </a:solidFill>
              </a:rPr>
              <a:t> times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r>
              <a:rPr lang="en-GB" sz="3200" dirty="0">
                <a:solidFill>
                  <a:schemeClr val="bg1"/>
                </a:solidFill>
              </a:rPr>
              <a:t>Add 3 to </a:t>
            </a:r>
            <a:r>
              <a:rPr lang="en-GB" sz="3200" dirty="0" err="1">
                <a:solidFill>
                  <a:srgbClr val="FF9900"/>
                </a:solidFill>
              </a:rPr>
              <a:t>myNum</a:t>
            </a:r>
            <a:endParaRPr lang="en-GB" sz="3200" dirty="0">
              <a:solidFill>
                <a:srgbClr val="FF9900"/>
              </a:solidFill>
            </a:endParaRPr>
          </a:p>
          <a:p>
            <a:r>
              <a:rPr lang="en-GB" sz="3200" dirty="0">
                <a:solidFill>
                  <a:schemeClr val="bg1"/>
                </a:solidFill>
              </a:rPr>
              <a:t>Clap </a:t>
            </a:r>
            <a:r>
              <a:rPr lang="en-GB" sz="3200" dirty="0" err="1">
                <a:solidFill>
                  <a:srgbClr val="FF9900"/>
                </a:solidFill>
              </a:rPr>
              <a:t>myNum</a:t>
            </a:r>
            <a:r>
              <a:rPr lang="en-GB" sz="3200" dirty="0">
                <a:solidFill>
                  <a:schemeClr val="bg1"/>
                </a:solidFill>
              </a:rPr>
              <a:t> times</a:t>
            </a:r>
          </a:p>
          <a:p>
            <a:r>
              <a:rPr lang="en-GB" sz="3200" dirty="0">
                <a:solidFill>
                  <a:schemeClr val="bg1"/>
                </a:solidFill>
              </a:rPr>
              <a:t>Subtract 4 from </a:t>
            </a:r>
            <a:r>
              <a:rPr lang="en-GB" sz="3200" dirty="0" err="1">
                <a:solidFill>
                  <a:srgbClr val="FF9900"/>
                </a:solidFill>
              </a:rPr>
              <a:t>myNum</a:t>
            </a:r>
            <a:endParaRPr lang="en-GB" sz="3200" dirty="0">
              <a:solidFill>
                <a:srgbClr val="FF9900"/>
              </a:solidFill>
            </a:endParaRPr>
          </a:p>
          <a:p>
            <a:r>
              <a:rPr lang="en-GB" sz="3200" dirty="0">
                <a:solidFill>
                  <a:srgbClr val="0070C0"/>
                </a:solidFill>
              </a:rPr>
              <a:t>Loop </a:t>
            </a:r>
            <a:r>
              <a:rPr lang="en-GB" sz="3200" dirty="0" err="1">
                <a:solidFill>
                  <a:srgbClr val="FF9900"/>
                </a:solidFill>
              </a:rPr>
              <a:t>myNum</a:t>
            </a:r>
            <a:r>
              <a:rPr lang="en-GB" sz="3200" dirty="0">
                <a:solidFill>
                  <a:srgbClr val="0070C0"/>
                </a:solidFill>
              </a:rPr>
              <a:t> times</a:t>
            </a:r>
          </a:p>
          <a:p>
            <a:r>
              <a:rPr lang="en-GB" sz="3200" dirty="0">
                <a:solidFill>
                  <a:srgbClr val="0070C0"/>
                </a:solidFill>
              </a:rPr>
              <a:t>	raise both arms</a:t>
            </a:r>
          </a:p>
          <a:p>
            <a:r>
              <a:rPr lang="en-GB" sz="3200" dirty="0">
                <a:solidFill>
                  <a:srgbClr val="0070C0"/>
                </a:solidFill>
              </a:rPr>
              <a:t>	lower both arms</a:t>
            </a:r>
          </a:p>
          <a:p>
            <a:r>
              <a:rPr lang="en-GB" sz="3200" dirty="0">
                <a:solidFill>
                  <a:schemeClr val="bg1"/>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2209798" y="5991225"/>
            <a:ext cx="7772402" cy="866775"/>
          </a:xfrm>
          <a:prstGeom prst="rect">
            <a:avLst/>
          </a:prstGeom>
          <a:solidFill>
            <a:schemeClr val="bg1"/>
          </a:solidFill>
        </p:spPr>
        <p:txBody>
          <a:bodyPr wrap="square" rtlCol="0" anchor="ctr" anchorCtr="0">
            <a:noAutofit/>
          </a:bodyPr>
          <a:lstStyle/>
          <a:p>
            <a:r>
              <a:rPr lang="en-GB" sz="3200" dirty="0">
                <a:solidFill>
                  <a:srgbClr val="0070C0"/>
                </a:solidFill>
              </a:rPr>
              <a:t>Can a variable be used to set how many loops in a count-controlled-loop?</a:t>
            </a:r>
          </a:p>
        </p:txBody>
      </p:sp>
      <p:sp>
        <p:nvSpPr>
          <p:cNvPr id="5" name="Arrow: Right 4">
            <a:extLst>
              <a:ext uri="{FF2B5EF4-FFF2-40B4-BE49-F238E27FC236}">
                <a16:creationId xmlns:a16="http://schemas.microsoft.com/office/drawing/2014/main" id="{D02AB9BA-4CDA-48F0-A430-54FD35DDE2DD}"/>
              </a:ext>
            </a:extLst>
          </p:cNvPr>
          <p:cNvSpPr/>
          <p:nvPr/>
        </p:nvSpPr>
        <p:spPr>
          <a:xfrm flipH="1">
            <a:off x="6067424" y="3829050"/>
            <a:ext cx="1181100" cy="514350"/>
          </a:xfrm>
          <a:prstGeom prst="rightArrow">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0F28512-C84F-41AD-BADF-A75781F89413}"/>
              </a:ext>
            </a:extLst>
          </p:cNvPr>
          <p:cNvSpPr txBox="1"/>
          <p:nvPr/>
        </p:nvSpPr>
        <p:spPr>
          <a:xfrm>
            <a:off x="7277099" y="3732282"/>
            <a:ext cx="3914775" cy="707886"/>
          </a:xfrm>
          <a:prstGeom prst="rect">
            <a:avLst/>
          </a:prstGeom>
          <a:noFill/>
        </p:spPr>
        <p:txBody>
          <a:bodyPr wrap="square" rtlCol="0">
            <a:spAutoFit/>
          </a:bodyPr>
          <a:lstStyle/>
          <a:p>
            <a:r>
              <a:rPr lang="en-GB" sz="4000" dirty="0">
                <a:solidFill>
                  <a:schemeClr val="bg1"/>
                </a:solidFill>
              </a:rPr>
              <a:t>Yes it can!</a:t>
            </a:r>
          </a:p>
        </p:txBody>
      </p:sp>
    </p:spTree>
    <p:extLst>
      <p:ext uri="{BB962C8B-B14F-4D97-AF65-F5344CB8AC3E}">
        <p14:creationId xmlns:p14="http://schemas.microsoft.com/office/powerpoint/2010/main" val="2369361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6648451" cy="874351"/>
          </a:xfrm>
          <a:prstGeom prst="rect">
            <a:avLst/>
          </a:prstGeom>
          <a:solidFill>
            <a:srgbClr val="0070C0"/>
          </a:solidFill>
        </p:spPr>
        <p:txBody>
          <a:bodyPr wrap="square" rtlCol="0" anchor="ctr" anchorCtr="0">
            <a:noAutofit/>
          </a:bodyPr>
          <a:lstStyle/>
          <a:p>
            <a:r>
              <a:rPr lang="en-GB" sz="4400" dirty="0">
                <a:solidFill>
                  <a:schemeClr val="bg1"/>
                </a:solidFill>
              </a:rPr>
              <a:t>Variables in an algorithm</a:t>
            </a:r>
          </a:p>
        </p:txBody>
      </p:sp>
      <p:sp>
        <p:nvSpPr>
          <p:cNvPr id="2" name="TextBox 1">
            <a:extLst>
              <a:ext uri="{FF2B5EF4-FFF2-40B4-BE49-F238E27FC236}">
                <a16:creationId xmlns:a16="http://schemas.microsoft.com/office/drawing/2014/main" id="{6D998D02-4558-4E3B-A63D-421EB42EB655}"/>
              </a:ext>
            </a:extLst>
          </p:cNvPr>
          <p:cNvSpPr txBox="1"/>
          <p:nvPr/>
        </p:nvSpPr>
        <p:spPr>
          <a:xfrm>
            <a:off x="2209800" y="1735279"/>
            <a:ext cx="4448176" cy="5509200"/>
          </a:xfrm>
          <a:prstGeom prst="rect">
            <a:avLst/>
          </a:prstGeom>
          <a:noFill/>
        </p:spPr>
        <p:txBody>
          <a:bodyPr wrap="square" rtlCol="0">
            <a:spAutoFit/>
          </a:bodyPr>
          <a:lstStyle/>
          <a:p>
            <a:r>
              <a:rPr lang="en-GB" sz="3200" dirty="0">
                <a:solidFill>
                  <a:srgbClr val="0070C0"/>
                </a:solidFill>
              </a:rPr>
              <a:t>Assign 3 to </a:t>
            </a:r>
            <a:r>
              <a:rPr lang="en-GB" sz="3200" dirty="0" err="1">
                <a:solidFill>
                  <a:srgbClr val="FF9900"/>
                </a:solidFill>
              </a:rPr>
              <a:t>myNum</a:t>
            </a:r>
            <a:endParaRPr lang="en-GB" sz="3200" dirty="0">
              <a:solidFill>
                <a:srgbClr val="FF9900"/>
              </a:solidFill>
            </a:endParaRPr>
          </a:p>
          <a:p>
            <a:r>
              <a:rPr lang="en-GB" sz="3200" dirty="0">
                <a:solidFill>
                  <a:srgbClr val="0070C0"/>
                </a:solidFill>
              </a:rPr>
              <a:t>Bow </a:t>
            </a:r>
            <a:r>
              <a:rPr lang="en-GB" sz="3200" dirty="0" err="1">
                <a:solidFill>
                  <a:srgbClr val="FF9900"/>
                </a:solidFill>
              </a:rPr>
              <a:t>myNum</a:t>
            </a:r>
            <a:r>
              <a:rPr lang="en-GB" sz="3200" dirty="0">
                <a:solidFill>
                  <a:srgbClr val="0070C0"/>
                </a:solidFill>
              </a:rPr>
              <a:t> times</a:t>
            </a:r>
          </a:p>
          <a:p>
            <a:r>
              <a:rPr lang="en-GB" sz="3200" dirty="0">
                <a:solidFill>
                  <a:srgbClr val="0070C0"/>
                </a:solidFill>
              </a:rPr>
              <a:t>Say </a:t>
            </a:r>
            <a:r>
              <a:rPr lang="en-GB" sz="3200" dirty="0" err="1">
                <a:solidFill>
                  <a:srgbClr val="FF9900"/>
                </a:solidFill>
              </a:rPr>
              <a:t>myNum</a:t>
            </a:r>
            <a:endParaRPr lang="en-GB" sz="3200" dirty="0">
              <a:solidFill>
                <a:srgbClr val="FF9900"/>
              </a:solidFill>
            </a:endParaRPr>
          </a:p>
          <a:p>
            <a:r>
              <a:rPr lang="en-GB" sz="3200" dirty="0">
                <a:solidFill>
                  <a:srgbClr val="0070C0"/>
                </a:solidFill>
              </a:rPr>
              <a:t>Add 3 to </a:t>
            </a:r>
            <a:r>
              <a:rPr lang="en-GB" sz="3200" dirty="0" err="1">
                <a:solidFill>
                  <a:srgbClr val="FF9900"/>
                </a:solidFill>
              </a:rPr>
              <a:t>myNum</a:t>
            </a:r>
            <a:endParaRPr lang="en-GB" sz="3200" dirty="0">
              <a:solidFill>
                <a:srgbClr val="FF9900"/>
              </a:solidFill>
            </a:endParaRPr>
          </a:p>
          <a:p>
            <a:r>
              <a:rPr lang="en-GB" sz="3200" dirty="0">
                <a:solidFill>
                  <a:srgbClr val="0070C0"/>
                </a:solidFill>
              </a:rPr>
              <a:t>Clap </a:t>
            </a:r>
            <a:r>
              <a:rPr lang="en-GB" sz="3200" dirty="0" err="1">
                <a:solidFill>
                  <a:srgbClr val="FF9900"/>
                </a:solidFill>
              </a:rPr>
              <a:t>myNum</a:t>
            </a:r>
            <a:r>
              <a:rPr lang="en-GB" sz="3200" dirty="0">
                <a:solidFill>
                  <a:srgbClr val="0070C0"/>
                </a:solidFill>
              </a:rPr>
              <a:t> times</a:t>
            </a:r>
          </a:p>
          <a:p>
            <a:r>
              <a:rPr lang="en-GB" sz="3200" dirty="0">
                <a:solidFill>
                  <a:srgbClr val="0070C0"/>
                </a:solidFill>
              </a:rPr>
              <a:t>Subtract 4 from </a:t>
            </a:r>
            <a:r>
              <a:rPr lang="en-GB" sz="3200" dirty="0" err="1">
                <a:solidFill>
                  <a:srgbClr val="FF9900"/>
                </a:solidFill>
              </a:rPr>
              <a:t>myNum</a:t>
            </a:r>
            <a:endParaRPr lang="en-GB" sz="3200" dirty="0">
              <a:solidFill>
                <a:srgbClr val="FF9900"/>
              </a:solidFill>
            </a:endParaRPr>
          </a:p>
          <a:p>
            <a:r>
              <a:rPr lang="en-GB" sz="3200" dirty="0">
                <a:solidFill>
                  <a:srgbClr val="0070C0"/>
                </a:solidFill>
              </a:rPr>
              <a:t>Loop </a:t>
            </a:r>
            <a:r>
              <a:rPr lang="en-GB" sz="3200" dirty="0" err="1">
                <a:solidFill>
                  <a:srgbClr val="FF9900"/>
                </a:solidFill>
              </a:rPr>
              <a:t>myNum</a:t>
            </a:r>
            <a:r>
              <a:rPr lang="en-GB" sz="3200" dirty="0">
                <a:solidFill>
                  <a:srgbClr val="0070C0"/>
                </a:solidFill>
              </a:rPr>
              <a:t> times</a:t>
            </a:r>
          </a:p>
          <a:p>
            <a:r>
              <a:rPr lang="en-GB" sz="3200" dirty="0">
                <a:solidFill>
                  <a:srgbClr val="0070C0"/>
                </a:solidFill>
              </a:rPr>
              <a:t>	raise both arms</a:t>
            </a:r>
          </a:p>
          <a:p>
            <a:r>
              <a:rPr lang="en-GB" sz="3200" dirty="0">
                <a:solidFill>
                  <a:srgbClr val="0070C0"/>
                </a:solidFill>
              </a:rPr>
              <a:t>	lower both arms</a:t>
            </a:r>
          </a:p>
          <a:p>
            <a:r>
              <a:rPr lang="en-GB" sz="3200" dirty="0">
                <a:solidFill>
                  <a:srgbClr val="0070C0"/>
                </a:solidFill>
              </a:rPr>
              <a:t>Say </a:t>
            </a:r>
            <a:r>
              <a:rPr lang="en-GB" sz="3200" dirty="0" err="1">
                <a:solidFill>
                  <a:srgbClr val="FF9900"/>
                </a:solidFill>
              </a:rPr>
              <a:t>myNum</a:t>
            </a:r>
            <a:endParaRPr lang="en-GB" sz="3200" dirty="0">
              <a:solidFill>
                <a:srgbClr val="FF9900"/>
              </a:solidFill>
            </a:endParaRPr>
          </a:p>
          <a:p>
            <a:endParaRPr lang="en-GB" sz="3200" dirty="0"/>
          </a:p>
        </p:txBody>
      </p:sp>
      <p:sp>
        <p:nvSpPr>
          <p:cNvPr id="16" name="TextBox 15">
            <a:extLst>
              <a:ext uri="{FF2B5EF4-FFF2-40B4-BE49-F238E27FC236}">
                <a16:creationId xmlns:a16="http://schemas.microsoft.com/office/drawing/2014/main" id="{BA30206D-3229-4A97-B394-98B5A6E2AA93}"/>
              </a:ext>
            </a:extLst>
          </p:cNvPr>
          <p:cNvSpPr txBox="1"/>
          <p:nvPr/>
        </p:nvSpPr>
        <p:spPr>
          <a:xfrm>
            <a:off x="6657976" y="1735279"/>
            <a:ext cx="3324224" cy="1693721"/>
          </a:xfrm>
          <a:prstGeom prst="rect">
            <a:avLst/>
          </a:prstGeom>
          <a:solidFill>
            <a:srgbClr val="0070C0"/>
          </a:solidFill>
        </p:spPr>
        <p:txBody>
          <a:bodyPr wrap="square" rtlCol="0" anchor="ctr" anchorCtr="0">
            <a:noAutofit/>
          </a:bodyPr>
          <a:lstStyle/>
          <a:p>
            <a:r>
              <a:rPr lang="en-GB" sz="3200" dirty="0">
                <a:solidFill>
                  <a:schemeClr val="bg1"/>
                </a:solidFill>
              </a:rPr>
              <a:t>Write your own algorithm for your partner to act out</a:t>
            </a:r>
          </a:p>
        </p:txBody>
      </p:sp>
      <p:sp>
        <p:nvSpPr>
          <p:cNvPr id="5" name="TextBox 4">
            <a:extLst>
              <a:ext uri="{FF2B5EF4-FFF2-40B4-BE49-F238E27FC236}">
                <a16:creationId xmlns:a16="http://schemas.microsoft.com/office/drawing/2014/main" id="{FFBB4F8E-8C1B-40DF-8646-D7C02B8E67C9}"/>
              </a:ext>
            </a:extLst>
          </p:cNvPr>
          <p:cNvSpPr txBox="1"/>
          <p:nvPr/>
        </p:nvSpPr>
        <p:spPr>
          <a:xfrm>
            <a:off x="6667499" y="3429000"/>
            <a:ext cx="5524501" cy="2308324"/>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Name variable</a:t>
            </a:r>
          </a:p>
          <a:p>
            <a:pPr marL="571500" indent="-571500">
              <a:buFont typeface="Wingdings" panose="05000000000000000000" pitchFamily="2" charset="2"/>
              <a:buChar char="q"/>
            </a:pPr>
            <a:r>
              <a:rPr lang="en-GB" sz="3600" dirty="0">
                <a:solidFill>
                  <a:srgbClr val="0070C0"/>
                </a:solidFill>
              </a:rPr>
              <a:t>Assign a value</a:t>
            </a:r>
          </a:p>
          <a:p>
            <a:pPr marL="571500" indent="-571500">
              <a:buFont typeface="Wingdings" panose="05000000000000000000" pitchFamily="2" charset="2"/>
              <a:buChar char="q"/>
            </a:pPr>
            <a:r>
              <a:rPr lang="en-GB" sz="3600" dirty="0">
                <a:solidFill>
                  <a:srgbClr val="0070C0"/>
                </a:solidFill>
              </a:rPr>
              <a:t>Use value in algorithm</a:t>
            </a:r>
          </a:p>
          <a:p>
            <a:pPr marL="571500" indent="-571500">
              <a:buFont typeface="Wingdings" panose="05000000000000000000" pitchFamily="2" charset="2"/>
              <a:buChar char="q"/>
            </a:pPr>
            <a:r>
              <a:rPr lang="en-GB" sz="3600" dirty="0">
                <a:solidFill>
                  <a:srgbClr val="0070C0"/>
                </a:solidFill>
              </a:rPr>
              <a:t>Change value by + &amp; -</a:t>
            </a:r>
          </a:p>
        </p:txBody>
      </p:sp>
    </p:spTree>
    <p:extLst>
      <p:ext uri="{BB962C8B-B14F-4D97-AF65-F5344CB8AC3E}">
        <p14:creationId xmlns:p14="http://schemas.microsoft.com/office/powerpoint/2010/main" val="2531539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800" y="0"/>
            <a:ext cx="5534026" cy="874351"/>
          </a:xfrm>
          <a:prstGeom prst="rect">
            <a:avLst/>
          </a:prstGeom>
          <a:solidFill>
            <a:srgbClr val="0070C0"/>
          </a:solidFill>
        </p:spPr>
        <p:txBody>
          <a:bodyPr wrap="square" rtlCol="0" anchor="ctr" anchorCtr="0">
            <a:noAutofit/>
          </a:bodyPr>
          <a:lstStyle/>
          <a:p>
            <a:r>
              <a:rPr lang="en-GB" sz="4400" dirty="0">
                <a:solidFill>
                  <a:schemeClr val="bg1"/>
                </a:solidFill>
              </a:rPr>
              <a:t>Variables in Scratch</a:t>
            </a:r>
          </a:p>
        </p:txBody>
      </p:sp>
      <p:pic>
        <p:nvPicPr>
          <p:cNvPr id="6" name="Picture 5" descr="Graphical user interface, application&#10;&#10;Description automatically generated">
            <a:extLst>
              <a:ext uri="{FF2B5EF4-FFF2-40B4-BE49-F238E27FC236}">
                <a16:creationId xmlns:a16="http://schemas.microsoft.com/office/drawing/2014/main" id="{1C8AACE4-ECC3-4C5F-97D3-AA2765599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043143"/>
            <a:ext cx="5212532" cy="5730737"/>
          </a:xfrm>
          <a:prstGeom prst="rect">
            <a:avLst/>
          </a:prstGeom>
        </p:spPr>
      </p:pic>
      <p:sp>
        <p:nvSpPr>
          <p:cNvPr id="7" name="Arrow: Right 6">
            <a:extLst>
              <a:ext uri="{FF2B5EF4-FFF2-40B4-BE49-F238E27FC236}">
                <a16:creationId xmlns:a16="http://schemas.microsoft.com/office/drawing/2014/main" id="{FFC81D0E-BB6F-4B6A-A96A-10F05943F5E7}"/>
              </a:ext>
            </a:extLst>
          </p:cNvPr>
          <p:cNvSpPr/>
          <p:nvPr/>
        </p:nvSpPr>
        <p:spPr>
          <a:xfrm>
            <a:off x="4438649" y="1181100"/>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30D4EF1-6B93-4F3C-B126-C477104A56B9}"/>
              </a:ext>
            </a:extLst>
          </p:cNvPr>
          <p:cNvSpPr txBox="1"/>
          <p:nvPr/>
        </p:nvSpPr>
        <p:spPr>
          <a:xfrm>
            <a:off x="366712" y="1139250"/>
            <a:ext cx="4667250" cy="584775"/>
          </a:xfrm>
          <a:prstGeom prst="rect">
            <a:avLst/>
          </a:prstGeom>
          <a:noFill/>
        </p:spPr>
        <p:txBody>
          <a:bodyPr wrap="square" rtlCol="0">
            <a:spAutoFit/>
          </a:bodyPr>
          <a:lstStyle/>
          <a:p>
            <a:r>
              <a:rPr lang="en-GB" sz="3200" dirty="0">
                <a:solidFill>
                  <a:srgbClr val="0070C0"/>
                </a:solidFill>
              </a:rPr>
              <a:t>Assign a value using set</a:t>
            </a:r>
          </a:p>
        </p:txBody>
      </p:sp>
    </p:spTree>
    <p:extLst>
      <p:ext uri="{BB962C8B-B14F-4D97-AF65-F5344CB8AC3E}">
        <p14:creationId xmlns:p14="http://schemas.microsoft.com/office/powerpoint/2010/main" val="940593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800" y="0"/>
            <a:ext cx="5534026" cy="874351"/>
          </a:xfrm>
          <a:prstGeom prst="rect">
            <a:avLst/>
          </a:prstGeom>
          <a:solidFill>
            <a:srgbClr val="0070C0"/>
          </a:solidFill>
        </p:spPr>
        <p:txBody>
          <a:bodyPr wrap="square" rtlCol="0" anchor="ctr" anchorCtr="0">
            <a:noAutofit/>
          </a:bodyPr>
          <a:lstStyle/>
          <a:p>
            <a:r>
              <a:rPr lang="en-GB" sz="4400" dirty="0">
                <a:solidFill>
                  <a:schemeClr val="bg1"/>
                </a:solidFill>
              </a:rPr>
              <a:t>Variables in Scratch</a:t>
            </a:r>
          </a:p>
        </p:txBody>
      </p:sp>
      <p:pic>
        <p:nvPicPr>
          <p:cNvPr id="6" name="Picture 5" descr="Graphical user interface, application&#10;&#10;Description automatically generated">
            <a:extLst>
              <a:ext uri="{FF2B5EF4-FFF2-40B4-BE49-F238E27FC236}">
                <a16:creationId xmlns:a16="http://schemas.microsoft.com/office/drawing/2014/main" id="{1C8AACE4-ECC3-4C5F-97D3-AA2765599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043143"/>
            <a:ext cx="5212532" cy="5730737"/>
          </a:xfrm>
          <a:prstGeom prst="rect">
            <a:avLst/>
          </a:prstGeom>
        </p:spPr>
      </p:pic>
      <p:sp>
        <p:nvSpPr>
          <p:cNvPr id="7" name="Arrow: Right 6">
            <a:extLst>
              <a:ext uri="{FF2B5EF4-FFF2-40B4-BE49-F238E27FC236}">
                <a16:creationId xmlns:a16="http://schemas.microsoft.com/office/drawing/2014/main" id="{FFC81D0E-BB6F-4B6A-A96A-10F05943F5E7}"/>
              </a:ext>
            </a:extLst>
          </p:cNvPr>
          <p:cNvSpPr/>
          <p:nvPr/>
        </p:nvSpPr>
        <p:spPr>
          <a:xfrm>
            <a:off x="4476749" y="1717461"/>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30D4EF1-6B93-4F3C-B126-C477104A56B9}"/>
              </a:ext>
            </a:extLst>
          </p:cNvPr>
          <p:cNvSpPr txBox="1"/>
          <p:nvPr/>
        </p:nvSpPr>
        <p:spPr>
          <a:xfrm>
            <a:off x="823912" y="1675611"/>
            <a:ext cx="3738563" cy="584775"/>
          </a:xfrm>
          <a:prstGeom prst="rect">
            <a:avLst/>
          </a:prstGeom>
          <a:noFill/>
        </p:spPr>
        <p:txBody>
          <a:bodyPr wrap="square" rtlCol="0">
            <a:spAutoFit/>
          </a:bodyPr>
          <a:lstStyle/>
          <a:p>
            <a:r>
              <a:rPr lang="en-GB" sz="3200" dirty="0">
                <a:solidFill>
                  <a:srgbClr val="0070C0"/>
                </a:solidFill>
              </a:rPr>
              <a:t>Read name use value</a:t>
            </a:r>
          </a:p>
        </p:txBody>
      </p:sp>
      <p:pic>
        <p:nvPicPr>
          <p:cNvPr id="2" name="Picture 1">
            <a:extLst>
              <a:ext uri="{FF2B5EF4-FFF2-40B4-BE49-F238E27FC236}">
                <a16:creationId xmlns:a16="http://schemas.microsoft.com/office/drawing/2014/main" id="{C0EEF2DB-0206-4A7C-B006-B157B4ECD97C}"/>
              </a:ext>
            </a:extLst>
          </p:cNvPr>
          <p:cNvPicPr>
            <a:picLocks noChangeAspect="1"/>
          </p:cNvPicPr>
          <p:nvPr/>
        </p:nvPicPr>
        <p:blipFill>
          <a:blip r:embed="rId3"/>
          <a:stretch>
            <a:fillRect/>
          </a:stretch>
        </p:blipFill>
        <p:spPr>
          <a:xfrm>
            <a:off x="655068" y="2631840"/>
            <a:ext cx="5102794" cy="859611"/>
          </a:xfrm>
          <a:prstGeom prst="rect">
            <a:avLst/>
          </a:prstGeom>
        </p:spPr>
      </p:pic>
      <p:sp>
        <p:nvSpPr>
          <p:cNvPr id="9" name="Arrow: Right 8">
            <a:extLst>
              <a:ext uri="{FF2B5EF4-FFF2-40B4-BE49-F238E27FC236}">
                <a16:creationId xmlns:a16="http://schemas.microsoft.com/office/drawing/2014/main" id="{B05CCCA2-8E15-40E7-9D66-626F5DE727A5}"/>
              </a:ext>
            </a:extLst>
          </p:cNvPr>
          <p:cNvSpPr/>
          <p:nvPr/>
        </p:nvSpPr>
        <p:spPr>
          <a:xfrm>
            <a:off x="4438649" y="3803436"/>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E0CE909-44DF-4297-98E3-C214AFBBC700}"/>
              </a:ext>
            </a:extLst>
          </p:cNvPr>
          <p:cNvSpPr txBox="1"/>
          <p:nvPr/>
        </p:nvSpPr>
        <p:spPr>
          <a:xfrm>
            <a:off x="823912" y="3761586"/>
            <a:ext cx="3738563" cy="584775"/>
          </a:xfrm>
          <a:prstGeom prst="rect">
            <a:avLst/>
          </a:prstGeom>
          <a:noFill/>
        </p:spPr>
        <p:txBody>
          <a:bodyPr wrap="square" rtlCol="0">
            <a:spAutoFit/>
          </a:bodyPr>
          <a:lstStyle/>
          <a:p>
            <a:r>
              <a:rPr lang="en-GB" sz="3200" dirty="0">
                <a:solidFill>
                  <a:srgbClr val="0070C0"/>
                </a:solidFill>
              </a:rPr>
              <a:t>Read name use value</a:t>
            </a:r>
          </a:p>
        </p:txBody>
      </p:sp>
      <p:sp>
        <p:nvSpPr>
          <p:cNvPr id="11" name="Arrow: Right 10">
            <a:extLst>
              <a:ext uri="{FF2B5EF4-FFF2-40B4-BE49-F238E27FC236}">
                <a16:creationId xmlns:a16="http://schemas.microsoft.com/office/drawing/2014/main" id="{12203A8F-633E-460D-9660-21D5A24591D0}"/>
              </a:ext>
            </a:extLst>
          </p:cNvPr>
          <p:cNvSpPr/>
          <p:nvPr/>
        </p:nvSpPr>
        <p:spPr>
          <a:xfrm>
            <a:off x="4412455" y="6073635"/>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7C696A0-0DE4-4EA9-AB93-D409A778B3C9}"/>
              </a:ext>
            </a:extLst>
          </p:cNvPr>
          <p:cNvSpPr txBox="1"/>
          <p:nvPr/>
        </p:nvSpPr>
        <p:spPr>
          <a:xfrm>
            <a:off x="759618" y="6031785"/>
            <a:ext cx="3738563" cy="584775"/>
          </a:xfrm>
          <a:prstGeom prst="rect">
            <a:avLst/>
          </a:prstGeom>
          <a:noFill/>
        </p:spPr>
        <p:txBody>
          <a:bodyPr wrap="square" rtlCol="0">
            <a:spAutoFit/>
          </a:bodyPr>
          <a:lstStyle/>
          <a:p>
            <a:r>
              <a:rPr lang="en-GB" sz="3200" dirty="0">
                <a:solidFill>
                  <a:srgbClr val="0070C0"/>
                </a:solidFill>
              </a:rPr>
              <a:t>Read name use value</a:t>
            </a:r>
          </a:p>
        </p:txBody>
      </p:sp>
    </p:spTree>
    <p:extLst>
      <p:ext uri="{BB962C8B-B14F-4D97-AF65-F5344CB8AC3E}">
        <p14:creationId xmlns:p14="http://schemas.microsoft.com/office/powerpoint/2010/main" val="1889905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3C851410-3B3E-482E-BB43-B261B0DA9564}"/>
              </a:ext>
            </a:extLst>
          </p:cNvPr>
          <p:cNvGrpSpPr/>
          <p:nvPr/>
        </p:nvGrpSpPr>
        <p:grpSpPr>
          <a:xfrm>
            <a:off x="7662162" y="5565645"/>
            <a:ext cx="657142" cy="1051329"/>
            <a:chOff x="7736161" y="5229225"/>
            <a:chExt cx="657142" cy="1051329"/>
          </a:xfrm>
        </p:grpSpPr>
        <p:cxnSp>
          <p:nvCxnSpPr>
            <p:cNvPr id="42" name="Straight Connector 41">
              <a:extLst>
                <a:ext uri="{FF2B5EF4-FFF2-40B4-BE49-F238E27FC236}">
                  <a16:creationId xmlns:a16="http://schemas.microsoft.com/office/drawing/2014/main" id="{EF9D6093-CC51-4F1D-8CFE-F8E969B4E62F}"/>
                </a:ext>
              </a:extLst>
            </p:cNvPr>
            <p:cNvCxnSpPr/>
            <p:nvPr/>
          </p:nvCxnSpPr>
          <p:spPr>
            <a:xfrm>
              <a:off x="7895395" y="5229225"/>
              <a:ext cx="0" cy="8763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3" name="Freeform: Shape 42">
              <a:extLst>
                <a:ext uri="{FF2B5EF4-FFF2-40B4-BE49-F238E27FC236}">
                  <a16:creationId xmlns:a16="http://schemas.microsoft.com/office/drawing/2014/main" id="{EE7E25E4-5D7C-4861-92A0-85905A06806A}"/>
                </a:ext>
              </a:extLst>
            </p:cNvPr>
            <p:cNvSpPr/>
            <p:nvPr/>
          </p:nvSpPr>
          <p:spPr>
            <a:xfrm>
              <a:off x="7896225" y="5577336"/>
              <a:ext cx="497078" cy="703218"/>
            </a:xfrm>
            <a:custGeom>
              <a:avLst/>
              <a:gdLst>
                <a:gd name="connsiteX0" fmla="*/ 0 w 497078"/>
                <a:gd name="connsiteY0" fmla="*/ 509139 h 703218"/>
                <a:gd name="connsiteX1" fmla="*/ 104775 w 497078"/>
                <a:gd name="connsiteY1" fmla="*/ 690114 h 703218"/>
                <a:gd name="connsiteX2" fmla="*/ 447675 w 497078"/>
                <a:gd name="connsiteY2" fmla="*/ 652014 h 703218"/>
                <a:gd name="connsiteX3" fmla="*/ 495300 w 497078"/>
                <a:gd name="connsiteY3" fmla="*/ 356739 h 703218"/>
                <a:gd name="connsiteX4" fmla="*/ 457200 w 497078"/>
                <a:gd name="connsiteY4" fmla="*/ 51939 h 703218"/>
                <a:gd name="connsiteX5" fmla="*/ 200025 w 497078"/>
                <a:gd name="connsiteY5" fmla="*/ 4314 h 703218"/>
                <a:gd name="connsiteX6" fmla="*/ 66675 w 497078"/>
                <a:gd name="connsiteY6" fmla="*/ 99564 h 70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078" h="703218">
                  <a:moveTo>
                    <a:pt x="0" y="509139"/>
                  </a:moveTo>
                  <a:cubicBezTo>
                    <a:pt x="15081" y="587720"/>
                    <a:pt x="30163" y="666302"/>
                    <a:pt x="104775" y="690114"/>
                  </a:cubicBezTo>
                  <a:cubicBezTo>
                    <a:pt x="179387" y="713926"/>
                    <a:pt x="382588" y="707576"/>
                    <a:pt x="447675" y="652014"/>
                  </a:cubicBezTo>
                  <a:cubicBezTo>
                    <a:pt x="512762" y="596452"/>
                    <a:pt x="493713" y="456751"/>
                    <a:pt x="495300" y="356739"/>
                  </a:cubicBezTo>
                  <a:cubicBezTo>
                    <a:pt x="496887" y="256727"/>
                    <a:pt x="506413" y="110676"/>
                    <a:pt x="457200" y="51939"/>
                  </a:cubicBezTo>
                  <a:cubicBezTo>
                    <a:pt x="407988" y="-6799"/>
                    <a:pt x="265112" y="-3623"/>
                    <a:pt x="200025" y="4314"/>
                  </a:cubicBezTo>
                  <a:cubicBezTo>
                    <a:pt x="134938" y="12251"/>
                    <a:pt x="100806" y="55907"/>
                    <a:pt x="66675" y="99564"/>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8FC1A2B2-65FB-44AD-97FA-BED9F9C8DDF4}"/>
                </a:ext>
              </a:extLst>
            </p:cNvPr>
            <p:cNvSpPr/>
            <p:nvPr/>
          </p:nvSpPr>
          <p:spPr>
            <a:xfrm>
              <a:off x="7736161" y="57846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a:extLst>
              <a:ext uri="{FF2B5EF4-FFF2-40B4-BE49-F238E27FC236}">
                <a16:creationId xmlns:a16="http://schemas.microsoft.com/office/drawing/2014/main" id="{0A125824-7BB9-4225-8307-DF0F208C034E}"/>
              </a:ext>
            </a:extLst>
          </p:cNvPr>
          <p:cNvGrpSpPr/>
          <p:nvPr/>
        </p:nvGrpSpPr>
        <p:grpSpPr>
          <a:xfrm>
            <a:off x="6812204" y="3794003"/>
            <a:ext cx="1182224" cy="1659618"/>
            <a:chOff x="7616124" y="3257565"/>
            <a:chExt cx="1182224" cy="1659618"/>
          </a:xfrm>
        </p:grpSpPr>
        <p:cxnSp>
          <p:nvCxnSpPr>
            <p:cNvPr id="33" name="Straight Arrow Connector 32">
              <a:extLst>
                <a:ext uri="{FF2B5EF4-FFF2-40B4-BE49-F238E27FC236}">
                  <a16:creationId xmlns:a16="http://schemas.microsoft.com/office/drawing/2014/main" id="{37992E7D-20FC-403D-858C-3BA9D84B21B0}"/>
                </a:ext>
              </a:extLst>
            </p:cNvPr>
            <p:cNvCxnSpPr>
              <a:cxnSpLocks/>
            </p:cNvCxnSpPr>
            <p:nvPr/>
          </p:nvCxnSpPr>
          <p:spPr>
            <a:xfrm>
              <a:off x="7749474" y="3257565"/>
              <a:ext cx="0" cy="16596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49375734-449E-4361-B1FD-3E5BE8F223D0}"/>
                </a:ext>
              </a:extLst>
            </p:cNvPr>
            <p:cNvSpPr/>
            <p:nvPr/>
          </p:nvSpPr>
          <p:spPr>
            <a:xfrm>
              <a:off x="7753350" y="3762045"/>
              <a:ext cx="522499" cy="819220"/>
            </a:xfrm>
            <a:custGeom>
              <a:avLst/>
              <a:gdLst>
                <a:gd name="connsiteX0" fmla="*/ 0 w 522499"/>
                <a:gd name="connsiteY0" fmla="*/ 628980 h 819220"/>
                <a:gd name="connsiteX1" fmla="*/ 114300 w 522499"/>
                <a:gd name="connsiteY1" fmla="*/ 800430 h 819220"/>
                <a:gd name="connsiteX2" fmla="*/ 400050 w 522499"/>
                <a:gd name="connsiteY2" fmla="*/ 771855 h 819220"/>
                <a:gd name="connsiteX3" fmla="*/ 514350 w 522499"/>
                <a:gd name="connsiteY3" fmla="*/ 419430 h 819220"/>
                <a:gd name="connsiteX4" fmla="*/ 485775 w 522499"/>
                <a:gd name="connsiteY4" fmla="*/ 86055 h 819220"/>
                <a:gd name="connsiteX5" fmla="*/ 266700 w 522499"/>
                <a:gd name="connsiteY5" fmla="*/ 330 h 819220"/>
                <a:gd name="connsiteX6" fmla="*/ 47625 w 522499"/>
                <a:gd name="connsiteY6" fmla="*/ 105105 h 81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499" h="819220">
                  <a:moveTo>
                    <a:pt x="0" y="628980"/>
                  </a:moveTo>
                  <a:cubicBezTo>
                    <a:pt x="23812" y="702799"/>
                    <a:pt x="47625" y="776618"/>
                    <a:pt x="114300" y="800430"/>
                  </a:cubicBezTo>
                  <a:cubicBezTo>
                    <a:pt x="180975" y="824243"/>
                    <a:pt x="333375" y="835355"/>
                    <a:pt x="400050" y="771855"/>
                  </a:cubicBezTo>
                  <a:cubicBezTo>
                    <a:pt x="466725" y="708355"/>
                    <a:pt x="500062" y="533730"/>
                    <a:pt x="514350" y="419430"/>
                  </a:cubicBezTo>
                  <a:cubicBezTo>
                    <a:pt x="528638" y="305130"/>
                    <a:pt x="527050" y="155905"/>
                    <a:pt x="485775" y="86055"/>
                  </a:cubicBezTo>
                  <a:cubicBezTo>
                    <a:pt x="444500" y="16205"/>
                    <a:pt x="339725" y="-2845"/>
                    <a:pt x="266700" y="330"/>
                  </a:cubicBezTo>
                  <a:cubicBezTo>
                    <a:pt x="193675" y="3505"/>
                    <a:pt x="120650" y="54305"/>
                    <a:pt x="47625" y="105105"/>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3FAA4A5-B6DD-46C3-82C0-B644F3625EB5}"/>
                </a:ext>
              </a:extLst>
            </p:cNvPr>
            <p:cNvSpPr txBox="1"/>
            <p:nvPr/>
          </p:nvSpPr>
          <p:spPr>
            <a:xfrm>
              <a:off x="8275849" y="3838575"/>
              <a:ext cx="522499" cy="369332"/>
            </a:xfrm>
            <a:prstGeom prst="rect">
              <a:avLst/>
            </a:prstGeom>
            <a:noFill/>
          </p:spPr>
          <p:txBody>
            <a:bodyPr wrap="square" rtlCol="0">
              <a:spAutoFit/>
            </a:bodyPr>
            <a:lstStyle/>
            <a:p>
              <a:r>
                <a:rPr lang="en-GB" dirty="0">
                  <a:solidFill>
                    <a:srgbClr val="0070C0"/>
                  </a:solidFill>
                </a:rPr>
                <a:t>x7</a:t>
              </a:r>
            </a:p>
          </p:txBody>
        </p:sp>
        <p:sp>
          <p:nvSpPr>
            <p:cNvPr id="38" name="Oval 37">
              <a:extLst>
                <a:ext uri="{FF2B5EF4-FFF2-40B4-BE49-F238E27FC236}">
                  <a16:creationId xmlns:a16="http://schemas.microsoft.com/office/drawing/2014/main" id="{49C189D5-482E-4302-9AAB-833F7918A43E}"/>
                </a:ext>
              </a:extLst>
            </p:cNvPr>
            <p:cNvSpPr/>
            <p:nvPr/>
          </p:nvSpPr>
          <p:spPr>
            <a:xfrm>
              <a:off x="7616124" y="4023241"/>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D8D5B92D-F720-44C9-9324-8BD582A17849}"/>
              </a:ext>
            </a:extLst>
          </p:cNvPr>
          <p:cNvSpPr txBox="1"/>
          <p:nvPr/>
        </p:nvSpPr>
        <p:spPr>
          <a:xfrm>
            <a:off x="-7028" y="-1"/>
            <a:ext cx="4439576" cy="874351"/>
          </a:xfrm>
          <a:prstGeom prst="rect">
            <a:avLst/>
          </a:prstGeom>
          <a:solidFill>
            <a:srgbClr val="FF9900"/>
          </a:solidFill>
        </p:spPr>
        <p:txBody>
          <a:bodyPr wrap="square" rtlCol="0" anchor="ctr" anchorCtr="0">
            <a:noAutofit/>
          </a:bodyPr>
          <a:lstStyle/>
          <a:p>
            <a:r>
              <a:rPr lang="en-GB" sz="4400" dirty="0">
                <a:solidFill>
                  <a:schemeClr val="bg1"/>
                </a:solidFill>
              </a:rPr>
              <a:t>Prior Knowledge</a:t>
            </a:r>
          </a:p>
        </p:txBody>
      </p:sp>
      <p:sp>
        <p:nvSpPr>
          <p:cNvPr id="14" name="TextBox 13">
            <a:extLst>
              <a:ext uri="{FF2B5EF4-FFF2-40B4-BE49-F238E27FC236}">
                <a16:creationId xmlns:a16="http://schemas.microsoft.com/office/drawing/2014/main" id="{0D1DAC68-0421-4F23-96BC-7EBB2635BA02}"/>
              </a:ext>
            </a:extLst>
          </p:cNvPr>
          <p:cNvSpPr txBox="1"/>
          <p:nvPr/>
        </p:nvSpPr>
        <p:spPr>
          <a:xfrm>
            <a:off x="1852" y="874350"/>
            <a:ext cx="3338374" cy="874351"/>
          </a:xfrm>
          <a:prstGeom prst="rect">
            <a:avLst/>
          </a:prstGeom>
          <a:noFill/>
          <a:ln>
            <a:noFill/>
          </a:ln>
        </p:spPr>
        <p:txBody>
          <a:bodyPr wrap="square" rtlCol="0" anchor="ctr" anchorCtr="0">
            <a:noAutofit/>
          </a:bodyPr>
          <a:lstStyle/>
          <a:p>
            <a:r>
              <a:rPr lang="en-GB" sz="4400" dirty="0">
                <a:solidFill>
                  <a:srgbClr val="FF9900"/>
                </a:solidFill>
              </a:rPr>
              <a:t>Sequence</a:t>
            </a:r>
          </a:p>
        </p:txBody>
      </p:sp>
      <p:sp>
        <p:nvSpPr>
          <p:cNvPr id="15" name="TextBox 14">
            <a:extLst>
              <a:ext uri="{FF2B5EF4-FFF2-40B4-BE49-F238E27FC236}">
                <a16:creationId xmlns:a16="http://schemas.microsoft.com/office/drawing/2014/main" id="{539C9244-05E2-4A32-B70B-3FA6EBABA1BE}"/>
              </a:ext>
            </a:extLst>
          </p:cNvPr>
          <p:cNvSpPr txBox="1"/>
          <p:nvPr/>
        </p:nvSpPr>
        <p:spPr>
          <a:xfrm>
            <a:off x="4423671" y="874350"/>
            <a:ext cx="3338374" cy="874351"/>
          </a:xfrm>
          <a:prstGeom prst="rect">
            <a:avLst/>
          </a:prstGeom>
          <a:noFill/>
          <a:ln>
            <a:noFill/>
          </a:ln>
        </p:spPr>
        <p:txBody>
          <a:bodyPr wrap="square" rtlCol="0" anchor="ctr" anchorCtr="0">
            <a:noAutofit/>
          </a:bodyPr>
          <a:lstStyle/>
          <a:p>
            <a:r>
              <a:rPr lang="en-GB" sz="4400" dirty="0">
                <a:solidFill>
                  <a:srgbClr val="FF9900"/>
                </a:solidFill>
              </a:rPr>
              <a:t>Repetition</a:t>
            </a:r>
          </a:p>
        </p:txBody>
      </p:sp>
      <p:sp>
        <p:nvSpPr>
          <p:cNvPr id="16" name="TextBox 15">
            <a:extLst>
              <a:ext uri="{FF2B5EF4-FFF2-40B4-BE49-F238E27FC236}">
                <a16:creationId xmlns:a16="http://schemas.microsoft.com/office/drawing/2014/main" id="{2F55E97A-885B-481E-866B-2E4DAF5B9D19}"/>
              </a:ext>
            </a:extLst>
          </p:cNvPr>
          <p:cNvSpPr txBox="1"/>
          <p:nvPr/>
        </p:nvSpPr>
        <p:spPr>
          <a:xfrm>
            <a:off x="8839205" y="874350"/>
            <a:ext cx="3338374" cy="874351"/>
          </a:xfrm>
          <a:prstGeom prst="rect">
            <a:avLst/>
          </a:prstGeom>
          <a:noFill/>
          <a:ln>
            <a:noFill/>
          </a:ln>
        </p:spPr>
        <p:txBody>
          <a:bodyPr wrap="square" rtlCol="0" anchor="ctr" anchorCtr="0">
            <a:noAutofit/>
          </a:bodyPr>
          <a:lstStyle/>
          <a:p>
            <a:r>
              <a:rPr lang="en-GB" sz="4400" dirty="0">
                <a:solidFill>
                  <a:srgbClr val="FF9900"/>
                </a:solidFill>
              </a:rPr>
              <a:t>Selection</a:t>
            </a:r>
          </a:p>
        </p:txBody>
      </p:sp>
      <p:sp>
        <p:nvSpPr>
          <p:cNvPr id="18" name="TextBox 17">
            <a:extLst>
              <a:ext uri="{FF2B5EF4-FFF2-40B4-BE49-F238E27FC236}">
                <a16:creationId xmlns:a16="http://schemas.microsoft.com/office/drawing/2014/main" id="{7C9AB048-6F16-47C5-9AA4-80A6D991D68E}"/>
              </a:ext>
            </a:extLst>
          </p:cNvPr>
          <p:cNvSpPr txBox="1"/>
          <p:nvPr/>
        </p:nvSpPr>
        <p:spPr>
          <a:xfrm>
            <a:off x="1852" y="1640551"/>
            <a:ext cx="3344659" cy="4893647"/>
          </a:xfrm>
          <a:prstGeom prst="rect">
            <a:avLst/>
          </a:prstGeom>
          <a:noFill/>
        </p:spPr>
        <p:txBody>
          <a:bodyPr wrap="square">
            <a:spAutoFit/>
          </a:bodyPr>
          <a:lstStyle/>
          <a:p>
            <a:r>
              <a:rPr lang="en-GB" sz="2400" dirty="0">
                <a:solidFill>
                  <a:srgbClr val="0070C0"/>
                </a:solidFill>
              </a:rPr>
              <a:t>A </a:t>
            </a:r>
            <a:r>
              <a:rPr lang="en-GB" sz="2400" b="1" dirty="0">
                <a:solidFill>
                  <a:srgbClr val="0070C0"/>
                </a:solidFill>
              </a:rPr>
              <a:t>simple sequence </a:t>
            </a:r>
            <a:r>
              <a:rPr lang="en-GB" sz="2400" dirty="0">
                <a:solidFill>
                  <a:srgbClr val="0070C0"/>
                </a:solidFill>
              </a:rPr>
              <a:t>is one instructions following another</a:t>
            </a:r>
          </a:p>
          <a:p>
            <a:endParaRPr lang="en-GB" sz="2400" dirty="0">
              <a:solidFill>
                <a:srgbClr val="0070C0"/>
              </a:solidFill>
            </a:endParaRPr>
          </a:p>
          <a:p>
            <a:r>
              <a:rPr lang="en-GB" sz="2400" dirty="0">
                <a:solidFill>
                  <a:srgbClr val="0070C0"/>
                </a:solidFill>
              </a:rPr>
              <a:t>An </a:t>
            </a:r>
            <a:r>
              <a:rPr lang="en-GB" sz="2400" b="1" dirty="0">
                <a:solidFill>
                  <a:srgbClr val="0070C0"/>
                </a:solidFill>
              </a:rPr>
              <a:t>input</a:t>
            </a:r>
            <a:r>
              <a:rPr lang="en-GB" sz="2400" dirty="0">
                <a:solidFill>
                  <a:srgbClr val="0070C0"/>
                </a:solidFill>
              </a:rPr>
              <a:t> is how we put information into a program (keyboard, mouse, trackpad inputs) or digital device</a:t>
            </a:r>
          </a:p>
          <a:p>
            <a:br>
              <a:rPr lang="en-GB" sz="2400" dirty="0">
                <a:solidFill>
                  <a:srgbClr val="0070C0"/>
                </a:solidFill>
              </a:rPr>
            </a:br>
            <a:r>
              <a:rPr lang="en-GB" sz="2400" b="1" dirty="0">
                <a:solidFill>
                  <a:srgbClr val="0070C0"/>
                </a:solidFill>
              </a:rPr>
              <a:t>digital devices </a:t>
            </a:r>
            <a:r>
              <a:rPr lang="en-GB" sz="2400" dirty="0">
                <a:solidFill>
                  <a:srgbClr val="0070C0"/>
                </a:solidFill>
              </a:rPr>
              <a:t>run programs (oven, kettle, fridge, computer etc)</a:t>
            </a:r>
          </a:p>
        </p:txBody>
      </p:sp>
      <p:sp>
        <p:nvSpPr>
          <p:cNvPr id="22" name="TextBox 21">
            <a:extLst>
              <a:ext uri="{FF2B5EF4-FFF2-40B4-BE49-F238E27FC236}">
                <a16:creationId xmlns:a16="http://schemas.microsoft.com/office/drawing/2014/main" id="{DB53F3EE-9CDF-417D-BB6C-449683F8098D}"/>
              </a:ext>
            </a:extLst>
          </p:cNvPr>
          <p:cNvSpPr txBox="1"/>
          <p:nvPr/>
        </p:nvSpPr>
        <p:spPr>
          <a:xfrm>
            <a:off x="4436242" y="1692980"/>
            <a:ext cx="3313232" cy="5262979"/>
          </a:xfrm>
          <a:prstGeom prst="rect">
            <a:avLst/>
          </a:prstGeom>
          <a:noFill/>
        </p:spPr>
        <p:txBody>
          <a:bodyPr wrap="square">
            <a:spAutoFit/>
          </a:bodyPr>
          <a:lstStyle/>
          <a:p>
            <a:r>
              <a:rPr lang="en-GB" sz="2400" dirty="0">
                <a:solidFill>
                  <a:srgbClr val="0070C0"/>
                </a:solidFill>
              </a:rPr>
              <a:t>A loop is a set of instructions that are repeated</a:t>
            </a:r>
            <a:br>
              <a:rPr lang="en-GB" sz="2400" dirty="0">
                <a:solidFill>
                  <a:srgbClr val="0070C0"/>
                </a:solidFill>
              </a:rPr>
            </a:br>
            <a:r>
              <a:rPr lang="en-GB" sz="2400" b="1" dirty="0">
                <a:solidFill>
                  <a:srgbClr val="0070C0"/>
                </a:solidFill>
              </a:rPr>
              <a:t>A count-controlled-loop </a:t>
            </a:r>
          </a:p>
          <a:p>
            <a:pPr marL="285750" indent="-285750">
              <a:buFont typeface="Arial" panose="020B0604020202020204" pitchFamily="34" charset="0"/>
              <a:buChar char="•"/>
            </a:pPr>
            <a:r>
              <a:rPr lang="en-GB" sz="2400" dirty="0">
                <a:solidFill>
                  <a:srgbClr val="0070C0"/>
                </a:solidFill>
              </a:rPr>
              <a:t>Is controlled by the number </a:t>
            </a:r>
          </a:p>
          <a:p>
            <a:pPr marL="285750" indent="-285750">
              <a:buFont typeface="Arial" panose="020B0604020202020204" pitchFamily="34" charset="0"/>
              <a:buChar char="•"/>
            </a:pPr>
            <a:r>
              <a:rPr lang="en-GB" sz="2400" dirty="0">
                <a:solidFill>
                  <a:srgbClr val="0070C0"/>
                </a:solidFill>
              </a:rPr>
              <a:t>Ends after the number of repeats are complete</a:t>
            </a:r>
          </a:p>
          <a:p>
            <a:r>
              <a:rPr lang="en-GB" sz="2400" b="1" dirty="0">
                <a:solidFill>
                  <a:srgbClr val="0070C0"/>
                </a:solidFill>
              </a:rPr>
              <a:t>An indefinite loop</a:t>
            </a:r>
          </a:p>
          <a:p>
            <a:pPr marL="457200" indent="-457200">
              <a:buFont typeface="Arial" panose="020B0604020202020204" pitchFamily="34" charset="0"/>
              <a:buChar char="•"/>
            </a:pPr>
            <a:r>
              <a:rPr lang="en-GB" sz="2400" dirty="0">
                <a:solidFill>
                  <a:srgbClr val="0070C0"/>
                </a:solidFill>
              </a:rPr>
              <a:t>we do not know how many times it will repeat or when it will end</a:t>
            </a:r>
          </a:p>
        </p:txBody>
      </p:sp>
      <p:sp>
        <p:nvSpPr>
          <p:cNvPr id="26" name="TextBox 25">
            <a:extLst>
              <a:ext uri="{FF2B5EF4-FFF2-40B4-BE49-F238E27FC236}">
                <a16:creationId xmlns:a16="http://schemas.microsoft.com/office/drawing/2014/main" id="{455C5DAF-B27A-4F0E-B27D-58B15DE8861A}"/>
              </a:ext>
            </a:extLst>
          </p:cNvPr>
          <p:cNvSpPr txBox="1"/>
          <p:nvPr/>
        </p:nvSpPr>
        <p:spPr>
          <a:xfrm>
            <a:off x="8611341" y="1692980"/>
            <a:ext cx="3553667" cy="4893647"/>
          </a:xfrm>
          <a:prstGeom prst="rect">
            <a:avLst/>
          </a:prstGeom>
          <a:noFill/>
        </p:spPr>
        <p:txBody>
          <a:bodyPr wrap="square">
            <a:spAutoFit/>
          </a:bodyPr>
          <a:lstStyle/>
          <a:p>
            <a:r>
              <a:rPr lang="en-GB" sz="2400" dirty="0">
                <a:solidFill>
                  <a:srgbClr val="0070C0"/>
                </a:solidFill>
              </a:rPr>
              <a:t>A condition is a state we can check to see if it is true or false</a:t>
            </a:r>
          </a:p>
          <a:p>
            <a:r>
              <a:rPr lang="en-GB" sz="2400" b="1" dirty="0">
                <a:solidFill>
                  <a:srgbClr val="0070C0"/>
                </a:solidFill>
              </a:rPr>
              <a:t>Conditions</a:t>
            </a:r>
          </a:p>
          <a:p>
            <a:pPr marL="285750" indent="-285750">
              <a:buFont typeface="Arial" panose="020B0604020202020204" pitchFamily="34" charset="0"/>
              <a:buChar char="•"/>
            </a:pPr>
            <a:r>
              <a:rPr lang="en-GB" sz="2400" dirty="0">
                <a:solidFill>
                  <a:srgbClr val="0070C0"/>
                </a:solidFill>
              </a:rPr>
              <a:t>Only checked once unless they are in a loop</a:t>
            </a:r>
          </a:p>
          <a:p>
            <a:pPr marL="285750" indent="-285750">
              <a:buFont typeface="Arial" panose="020B0604020202020204" pitchFamily="34" charset="0"/>
              <a:buChar char="•"/>
            </a:pPr>
            <a:r>
              <a:rPr lang="en-GB" sz="2400" dirty="0">
                <a:solidFill>
                  <a:srgbClr val="0070C0"/>
                </a:solidFill>
              </a:rPr>
              <a:t>Two possible pathways </a:t>
            </a:r>
            <a:r>
              <a:rPr lang="en-GB" sz="2400" b="1" dirty="0">
                <a:solidFill>
                  <a:srgbClr val="0070C0"/>
                </a:solidFill>
              </a:rPr>
              <a:t>True</a:t>
            </a:r>
            <a:r>
              <a:rPr lang="en-GB" sz="2400" dirty="0">
                <a:solidFill>
                  <a:srgbClr val="0070C0"/>
                </a:solidFill>
              </a:rPr>
              <a:t> and </a:t>
            </a:r>
            <a:r>
              <a:rPr lang="en-GB" sz="2400" b="1" dirty="0">
                <a:solidFill>
                  <a:srgbClr val="0070C0"/>
                </a:solidFill>
              </a:rPr>
              <a:t>False</a:t>
            </a:r>
          </a:p>
          <a:p>
            <a:pPr marL="285750" indent="-285750">
              <a:buFont typeface="Arial" panose="020B0604020202020204" pitchFamily="34" charset="0"/>
              <a:buChar char="•"/>
            </a:pPr>
            <a:r>
              <a:rPr lang="en-GB" sz="2400" dirty="0">
                <a:solidFill>
                  <a:srgbClr val="0070C0"/>
                </a:solidFill>
              </a:rPr>
              <a:t>Are only checked when reached in flow of control</a:t>
            </a:r>
          </a:p>
          <a:p>
            <a:pPr marL="285750" indent="-285750">
              <a:buFont typeface="Arial" panose="020B0604020202020204" pitchFamily="34" charset="0"/>
              <a:buChar char="•"/>
            </a:pPr>
            <a:r>
              <a:rPr lang="en-GB" sz="2400" dirty="0">
                <a:solidFill>
                  <a:srgbClr val="0070C0"/>
                </a:solidFill>
              </a:rPr>
              <a:t>Can be used to stop a loop</a:t>
            </a:r>
          </a:p>
        </p:txBody>
      </p:sp>
      <p:grpSp>
        <p:nvGrpSpPr>
          <p:cNvPr id="54" name="Group 53">
            <a:extLst>
              <a:ext uri="{FF2B5EF4-FFF2-40B4-BE49-F238E27FC236}">
                <a16:creationId xmlns:a16="http://schemas.microsoft.com/office/drawing/2014/main" id="{E5944174-A9F5-416D-96E6-B02B0DDC4AAC}"/>
              </a:ext>
            </a:extLst>
          </p:cNvPr>
          <p:cNvGrpSpPr/>
          <p:nvPr/>
        </p:nvGrpSpPr>
        <p:grpSpPr>
          <a:xfrm>
            <a:off x="3137398" y="3665416"/>
            <a:ext cx="269556" cy="2951887"/>
            <a:chOff x="3137398" y="3665416"/>
            <a:chExt cx="269556" cy="2951887"/>
          </a:xfrm>
        </p:grpSpPr>
        <p:cxnSp>
          <p:nvCxnSpPr>
            <p:cNvPr id="28" name="Straight Arrow Connector 27">
              <a:extLst>
                <a:ext uri="{FF2B5EF4-FFF2-40B4-BE49-F238E27FC236}">
                  <a16:creationId xmlns:a16="http://schemas.microsoft.com/office/drawing/2014/main" id="{819AFAE1-16F5-4962-930F-D79FBEFA2E33}"/>
                </a:ext>
              </a:extLst>
            </p:cNvPr>
            <p:cNvCxnSpPr/>
            <p:nvPr/>
          </p:nvCxnSpPr>
          <p:spPr>
            <a:xfrm>
              <a:off x="3281176" y="3794004"/>
              <a:ext cx="0" cy="282329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51071A8-7F56-4938-AB65-C3C7A30CDFBF}"/>
                </a:ext>
              </a:extLst>
            </p:cNvPr>
            <p:cNvSpPr/>
            <p:nvPr/>
          </p:nvSpPr>
          <p:spPr>
            <a:xfrm>
              <a:off x="3140254" y="366541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285C768-2620-4052-BF52-BF07CD492E6C}"/>
                </a:ext>
              </a:extLst>
            </p:cNvPr>
            <p:cNvSpPr/>
            <p:nvPr/>
          </p:nvSpPr>
          <p:spPr>
            <a:xfrm>
              <a:off x="3140254" y="45397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0455B64-AE57-4031-8CCE-37A4C4D0BA3F}"/>
                </a:ext>
              </a:extLst>
            </p:cNvPr>
            <p:cNvSpPr/>
            <p:nvPr/>
          </p:nvSpPr>
          <p:spPr>
            <a:xfrm>
              <a:off x="3140254" y="534884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1F41882-D09C-4388-9633-697D09CA5C7F}"/>
                </a:ext>
              </a:extLst>
            </p:cNvPr>
            <p:cNvSpPr/>
            <p:nvPr/>
          </p:nvSpPr>
          <p:spPr>
            <a:xfrm>
              <a:off x="3137398" y="611259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id="{93935BB3-E8C1-410D-ACC0-054E4A2DFDE2}"/>
              </a:ext>
            </a:extLst>
          </p:cNvPr>
          <p:cNvGrpSpPr/>
          <p:nvPr/>
        </p:nvGrpSpPr>
        <p:grpSpPr>
          <a:xfrm>
            <a:off x="10595281" y="2176938"/>
            <a:ext cx="1480844" cy="1990725"/>
            <a:chOff x="10472103" y="2438400"/>
            <a:chExt cx="1480844" cy="1990725"/>
          </a:xfrm>
        </p:grpSpPr>
        <p:sp>
          <p:nvSpPr>
            <p:cNvPr id="47" name="Diamond 46">
              <a:extLst>
                <a:ext uri="{FF2B5EF4-FFF2-40B4-BE49-F238E27FC236}">
                  <a16:creationId xmlns:a16="http://schemas.microsoft.com/office/drawing/2014/main" id="{4D626769-15EA-40DA-9E14-002C3FA1BE9E}"/>
                </a:ext>
              </a:extLst>
            </p:cNvPr>
            <p:cNvSpPr/>
            <p:nvPr/>
          </p:nvSpPr>
          <p:spPr>
            <a:xfrm>
              <a:off x="10508392" y="2667000"/>
              <a:ext cx="1274033" cy="504825"/>
            </a:xfrm>
            <a:prstGeom prst="diamond">
              <a:avLst/>
            </a:prstGeom>
            <a:noFill/>
            <a:ln w="412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Shape 47">
              <a:extLst>
                <a:ext uri="{FF2B5EF4-FFF2-40B4-BE49-F238E27FC236}">
                  <a16:creationId xmlns:a16="http://schemas.microsoft.com/office/drawing/2014/main" id="{4F9A1A83-34AE-4072-B73B-47621B7616CB}"/>
                </a:ext>
              </a:extLst>
            </p:cNvPr>
            <p:cNvSpPr/>
            <p:nvPr/>
          </p:nvSpPr>
          <p:spPr>
            <a:xfrm>
              <a:off x="10472103" y="2924175"/>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3DBDE59A-BE2D-4BE1-92B5-64762B8BD35F}"/>
                </a:ext>
              </a:extLst>
            </p:cNvPr>
            <p:cNvSpPr/>
            <p:nvPr/>
          </p:nvSpPr>
          <p:spPr>
            <a:xfrm flipH="1">
              <a:off x="11148786" y="2909887"/>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085B2DEC-2414-43EA-ADB4-2797FCC2E6A0}"/>
                </a:ext>
              </a:extLst>
            </p:cNvPr>
            <p:cNvSpPr/>
            <p:nvPr/>
          </p:nvSpPr>
          <p:spPr>
            <a:xfrm>
              <a:off x="11686247" y="3533774"/>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Connector 51">
              <a:extLst>
                <a:ext uri="{FF2B5EF4-FFF2-40B4-BE49-F238E27FC236}">
                  <a16:creationId xmlns:a16="http://schemas.microsoft.com/office/drawing/2014/main" id="{CB4D33E8-C35C-492C-B53D-561A405A8148}"/>
                </a:ext>
              </a:extLst>
            </p:cNvPr>
            <p:cNvCxnSpPr>
              <a:stCxn id="47" idx="0"/>
            </p:cNvCxnSpPr>
            <p:nvPr/>
          </p:nvCxnSpPr>
          <p:spPr>
            <a:xfrm flipH="1" flipV="1">
              <a:off x="11145408" y="2438400"/>
              <a:ext cx="1" cy="22860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52607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800" y="0"/>
            <a:ext cx="5534026" cy="874351"/>
          </a:xfrm>
          <a:prstGeom prst="rect">
            <a:avLst/>
          </a:prstGeom>
          <a:solidFill>
            <a:srgbClr val="0070C0"/>
          </a:solidFill>
        </p:spPr>
        <p:txBody>
          <a:bodyPr wrap="square" rtlCol="0" anchor="ctr" anchorCtr="0">
            <a:noAutofit/>
          </a:bodyPr>
          <a:lstStyle/>
          <a:p>
            <a:r>
              <a:rPr lang="en-GB" sz="4400" dirty="0">
                <a:solidFill>
                  <a:schemeClr val="bg1"/>
                </a:solidFill>
              </a:rPr>
              <a:t>Variables in Scratch</a:t>
            </a:r>
          </a:p>
        </p:txBody>
      </p:sp>
      <p:pic>
        <p:nvPicPr>
          <p:cNvPr id="6" name="Picture 5" descr="Graphical user interface, application&#10;&#10;Description automatically generated">
            <a:extLst>
              <a:ext uri="{FF2B5EF4-FFF2-40B4-BE49-F238E27FC236}">
                <a16:creationId xmlns:a16="http://schemas.microsoft.com/office/drawing/2014/main" id="{1C8AACE4-ECC3-4C5F-97D3-AA2765599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043143"/>
            <a:ext cx="5212532" cy="5730737"/>
          </a:xfrm>
          <a:prstGeom prst="rect">
            <a:avLst/>
          </a:prstGeom>
        </p:spPr>
      </p:pic>
      <p:sp>
        <p:nvSpPr>
          <p:cNvPr id="7" name="Arrow: Right 6">
            <a:extLst>
              <a:ext uri="{FF2B5EF4-FFF2-40B4-BE49-F238E27FC236}">
                <a16:creationId xmlns:a16="http://schemas.microsoft.com/office/drawing/2014/main" id="{FFC81D0E-BB6F-4B6A-A96A-10F05943F5E7}"/>
              </a:ext>
            </a:extLst>
          </p:cNvPr>
          <p:cNvSpPr/>
          <p:nvPr/>
        </p:nvSpPr>
        <p:spPr>
          <a:xfrm>
            <a:off x="4419599" y="2222286"/>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30D4EF1-6B93-4F3C-B126-C477104A56B9}"/>
              </a:ext>
            </a:extLst>
          </p:cNvPr>
          <p:cNvSpPr txBox="1"/>
          <p:nvPr/>
        </p:nvSpPr>
        <p:spPr>
          <a:xfrm>
            <a:off x="1257299" y="2180436"/>
            <a:ext cx="3738563" cy="584775"/>
          </a:xfrm>
          <a:prstGeom prst="rect">
            <a:avLst/>
          </a:prstGeom>
          <a:noFill/>
        </p:spPr>
        <p:txBody>
          <a:bodyPr wrap="square" rtlCol="0">
            <a:spAutoFit/>
          </a:bodyPr>
          <a:lstStyle/>
          <a:p>
            <a:r>
              <a:rPr lang="en-GB" sz="3200" dirty="0">
                <a:solidFill>
                  <a:srgbClr val="0070C0"/>
                </a:solidFill>
              </a:rPr>
              <a:t>Change value by +</a:t>
            </a:r>
          </a:p>
        </p:txBody>
      </p:sp>
      <p:sp>
        <p:nvSpPr>
          <p:cNvPr id="15" name="Arrow: Right 14">
            <a:extLst>
              <a:ext uri="{FF2B5EF4-FFF2-40B4-BE49-F238E27FC236}">
                <a16:creationId xmlns:a16="http://schemas.microsoft.com/office/drawing/2014/main" id="{5204024D-F643-4A2A-8A0E-7F8FDC7C132A}"/>
              </a:ext>
            </a:extLst>
          </p:cNvPr>
          <p:cNvSpPr/>
          <p:nvPr/>
        </p:nvSpPr>
        <p:spPr>
          <a:xfrm>
            <a:off x="4419599" y="5564319"/>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23ED6E5-81E6-4343-A52E-010F737B9CB6}"/>
              </a:ext>
            </a:extLst>
          </p:cNvPr>
          <p:cNvSpPr txBox="1"/>
          <p:nvPr/>
        </p:nvSpPr>
        <p:spPr>
          <a:xfrm>
            <a:off x="1257299" y="5522469"/>
            <a:ext cx="3738563" cy="584775"/>
          </a:xfrm>
          <a:prstGeom prst="rect">
            <a:avLst/>
          </a:prstGeom>
          <a:noFill/>
        </p:spPr>
        <p:txBody>
          <a:bodyPr wrap="square" rtlCol="0">
            <a:spAutoFit/>
          </a:bodyPr>
          <a:lstStyle/>
          <a:p>
            <a:r>
              <a:rPr lang="en-GB" sz="3200" dirty="0">
                <a:solidFill>
                  <a:srgbClr val="0070C0"/>
                </a:solidFill>
              </a:rPr>
              <a:t>Change value by +</a:t>
            </a:r>
          </a:p>
        </p:txBody>
      </p:sp>
      <p:sp>
        <p:nvSpPr>
          <p:cNvPr id="17" name="Arrow: Right 16">
            <a:extLst>
              <a:ext uri="{FF2B5EF4-FFF2-40B4-BE49-F238E27FC236}">
                <a16:creationId xmlns:a16="http://schemas.microsoft.com/office/drawing/2014/main" id="{A658C81E-25BC-4AF1-AE87-8FD3A2FB43D3}"/>
              </a:ext>
            </a:extLst>
          </p:cNvPr>
          <p:cNvSpPr/>
          <p:nvPr/>
        </p:nvSpPr>
        <p:spPr>
          <a:xfrm>
            <a:off x="4443411" y="3308527"/>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CCE4A0E-BE03-4A51-A0FD-3423C9BFB500}"/>
              </a:ext>
            </a:extLst>
          </p:cNvPr>
          <p:cNvSpPr txBox="1"/>
          <p:nvPr/>
        </p:nvSpPr>
        <p:spPr>
          <a:xfrm>
            <a:off x="1285874" y="3164596"/>
            <a:ext cx="3738563" cy="707886"/>
          </a:xfrm>
          <a:prstGeom prst="rect">
            <a:avLst/>
          </a:prstGeom>
          <a:noFill/>
        </p:spPr>
        <p:txBody>
          <a:bodyPr wrap="square" rtlCol="0">
            <a:spAutoFit/>
          </a:bodyPr>
          <a:lstStyle/>
          <a:p>
            <a:r>
              <a:rPr lang="en-GB" sz="3200" dirty="0">
                <a:solidFill>
                  <a:srgbClr val="0070C0"/>
                </a:solidFill>
              </a:rPr>
              <a:t>Change value by </a:t>
            </a:r>
            <a:r>
              <a:rPr lang="en-GB" sz="4000" dirty="0">
                <a:solidFill>
                  <a:srgbClr val="0070C0"/>
                </a:solidFill>
              </a:rPr>
              <a:t>-</a:t>
            </a:r>
          </a:p>
        </p:txBody>
      </p:sp>
    </p:spTree>
    <p:extLst>
      <p:ext uri="{BB962C8B-B14F-4D97-AF65-F5344CB8AC3E}">
        <p14:creationId xmlns:p14="http://schemas.microsoft.com/office/powerpoint/2010/main" val="2656203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800" y="0"/>
            <a:ext cx="5534026" cy="874351"/>
          </a:xfrm>
          <a:prstGeom prst="rect">
            <a:avLst/>
          </a:prstGeom>
          <a:solidFill>
            <a:srgbClr val="0070C0"/>
          </a:solidFill>
        </p:spPr>
        <p:txBody>
          <a:bodyPr wrap="square" rtlCol="0" anchor="ctr" anchorCtr="0">
            <a:noAutofit/>
          </a:bodyPr>
          <a:lstStyle/>
          <a:p>
            <a:r>
              <a:rPr lang="en-GB" sz="4400" dirty="0">
                <a:solidFill>
                  <a:schemeClr val="bg1"/>
                </a:solidFill>
              </a:rPr>
              <a:t>Variables in Scratch</a:t>
            </a:r>
          </a:p>
        </p:txBody>
      </p:sp>
      <p:pic>
        <p:nvPicPr>
          <p:cNvPr id="6" name="Picture 5" descr="Graphical user interface, application&#10;&#10;Description automatically generated">
            <a:extLst>
              <a:ext uri="{FF2B5EF4-FFF2-40B4-BE49-F238E27FC236}">
                <a16:creationId xmlns:a16="http://schemas.microsoft.com/office/drawing/2014/main" id="{1C8AACE4-ECC3-4C5F-97D3-AA2765599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043143"/>
            <a:ext cx="5212532" cy="5730737"/>
          </a:xfrm>
          <a:prstGeom prst="rect">
            <a:avLst/>
          </a:prstGeom>
        </p:spPr>
      </p:pic>
      <p:sp>
        <p:nvSpPr>
          <p:cNvPr id="15" name="Arrow: Right 14">
            <a:extLst>
              <a:ext uri="{FF2B5EF4-FFF2-40B4-BE49-F238E27FC236}">
                <a16:creationId xmlns:a16="http://schemas.microsoft.com/office/drawing/2014/main" id="{5204024D-F643-4A2A-8A0E-7F8FDC7C132A}"/>
              </a:ext>
            </a:extLst>
          </p:cNvPr>
          <p:cNvSpPr/>
          <p:nvPr/>
        </p:nvSpPr>
        <p:spPr>
          <a:xfrm>
            <a:off x="4429124" y="3785175"/>
            <a:ext cx="1281113" cy="542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23ED6E5-81E6-4343-A52E-010F737B9CB6}"/>
              </a:ext>
            </a:extLst>
          </p:cNvPr>
          <p:cNvSpPr txBox="1"/>
          <p:nvPr/>
        </p:nvSpPr>
        <p:spPr>
          <a:xfrm>
            <a:off x="1181099" y="3429000"/>
            <a:ext cx="3738563" cy="1077218"/>
          </a:xfrm>
          <a:prstGeom prst="rect">
            <a:avLst/>
          </a:prstGeom>
          <a:noFill/>
        </p:spPr>
        <p:txBody>
          <a:bodyPr wrap="square" rtlCol="0">
            <a:spAutoFit/>
          </a:bodyPr>
          <a:lstStyle/>
          <a:p>
            <a:r>
              <a:rPr lang="en-GB" sz="3200" dirty="0">
                <a:solidFill>
                  <a:srgbClr val="0070C0"/>
                </a:solidFill>
              </a:rPr>
              <a:t>Use value in count-controlled-loop</a:t>
            </a:r>
          </a:p>
        </p:txBody>
      </p:sp>
    </p:spTree>
    <p:extLst>
      <p:ext uri="{BB962C8B-B14F-4D97-AF65-F5344CB8AC3E}">
        <p14:creationId xmlns:p14="http://schemas.microsoft.com/office/powerpoint/2010/main" val="1384366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2477611" cy="874351"/>
          </a:xfrm>
          <a:prstGeom prst="rect">
            <a:avLst/>
          </a:prstGeom>
          <a:solidFill>
            <a:srgbClr val="0070C0"/>
          </a:solidFill>
        </p:spPr>
        <p:txBody>
          <a:bodyPr wrap="square" rtlCol="0" anchor="ctr" anchorCtr="0">
            <a:noAutofit/>
          </a:bodyPr>
          <a:lstStyle/>
          <a:p>
            <a:r>
              <a:rPr lang="en-GB" sz="4400" dirty="0">
                <a:solidFill>
                  <a:schemeClr val="bg1"/>
                </a:solidFill>
              </a:rPr>
              <a:t>Variables</a:t>
            </a:r>
          </a:p>
        </p:txBody>
      </p:sp>
      <p:sp>
        <p:nvSpPr>
          <p:cNvPr id="19" name="TextBox 18">
            <a:extLst>
              <a:ext uri="{FF2B5EF4-FFF2-40B4-BE49-F238E27FC236}">
                <a16:creationId xmlns:a16="http://schemas.microsoft.com/office/drawing/2014/main" id="{5A9ECAE0-0E6E-4478-ABAF-826473232D5B}"/>
              </a:ext>
            </a:extLst>
          </p:cNvPr>
          <p:cNvSpPr txBox="1"/>
          <p:nvPr/>
        </p:nvSpPr>
        <p:spPr>
          <a:xfrm>
            <a:off x="2209799" y="1724025"/>
            <a:ext cx="3333751" cy="866775"/>
          </a:xfrm>
          <a:prstGeom prst="rect">
            <a:avLst/>
          </a:prstGeom>
          <a:solidFill>
            <a:srgbClr val="0070C0"/>
          </a:solidFill>
        </p:spPr>
        <p:txBody>
          <a:bodyPr wrap="square" rtlCol="0" anchor="ctr" anchorCtr="0">
            <a:noAutofit/>
          </a:bodyPr>
          <a:lstStyle/>
          <a:p>
            <a:r>
              <a:rPr lang="en-GB" sz="3200" dirty="0">
                <a:solidFill>
                  <a:schemeClr val="bg1"/>
                </a:solidFill>
              </a:rPr>
              <a:t>Variables like a whiteboard</a:t>
            </a:r>
          </a:p>
        </p:txBody>
      </p:sp>
      <p:sp>
        <p:nvSpPr>
          <p:cNvPr id="20" name="TextBox 19">
            <a:extLst>
              <a:ext uri="{FF2B5EF4-FFF2-40B4-BE49-F238E27FC236}">
                <a16:creationId xmlns:a16="http://schemas.microsoft.com/office/drawing/2014/main" id="{5948D90A-EEE1-460D-8BE4-8D050F5EEC90}"/>
              </a:ext>
            </a:extLst>
          </p:cNvPr>
          <p:cNvSpPr txBox="1"/>
          <p:nvPr/>
        </p:nvSpPr>
        <p:spPr>
          <a:xfrm>
            <a:off x="2209799" y="2570775"/>
            <a:ext cx="4438653" cy="1754326"/>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Write</a:t>
            </a:r>
          </a:p>
          <a:p>
            <a:pPr marL="571500" indent="-571500">
              <a:buFont typeface="Wingdings" panose="05000000000000000000" pitchFamily="2" charset="2"/>
              <a:buChar char="q"/>
            </a:pPr>
            <a:r>
              <a:rPr lang="en-GB" sz="3600" dirty="0">
                <a:solidFill>
                  <a:srgbClr val="0070C0"/>
                </a:solidFill>
              </a:rPr>
              <a:t>Rub out</a:t>
            </a:r>
          </a:p>
          <a:p>
            <a:pPr marL="571500" indent="-571500">
              <a:buFont typeface="Wingdings" panose="05000000000000000000" pitchFamily="2" charset="2"/>
              <a:buChar char="q"/>
            </a:pPr>
            <a:r>
              <a:rPr lang="en-GB" sz="3600" dirty="0">
                <a:solidFill>
                  <a:srgbClr val="0070C0"/>
                </a:solidFill>
              </a:rPr>
              <a:t>Write new values</a:t>
            </a:r>
          </a:p>
        </p:txBody>
      </p:sp>
      <p:sp>
        <p:nvSpPr>
          <p:cNvPr id="13" name="TextBox 12">
            <a:extLst>
              <a:ext uri="{FF2B5EF4-FFF2-40B4-BE49-F238E27FC236}">
                <a16:creationId xmlns:a16="http://schemas.microsoft.com/office/drawing/2014/main" id="{1FF620AD-49EA-445F-B57C-91318BD07519}"/>
              </a:ext>
            </a:extLst>
          </p:cNvPr>
          <p:cNvSpPr txBox="1"/>
          <p:nvPr/>
        </p:nvSpPr>
        <p:spPr>
          <a:xfrm>
            <a:off x="6648452" y="1704000"/>
            <a:ext cx="3333751" cy="866775"/>
          </a:xfrm>
          <a:prstGeom prst="rect">
            <a:avLst/>
          </a:prstGeom>
          <a:solidFill>
            <a:srgbClr val="0070C0"/>
          </a:solidFill>
        </p:spPr>
        <p:txBody>
          <a:bodyPr wrap="square" rtlCol="0" anchor="ctr" anchorCtr="0">
            <a:noAutofit/>
          </a:bodyPr>
          <a:lstStyle/>
          <a:p>
            <a:r>
              <a:rPr lang="en-GB" sz="3200" dirty="0">
                <a:solidFill>
                  <a:schemeClr val="bg1"/>
                </a:solidFill>
              </a:rPr>
              <a:t>Variables not like a whiteboard</a:t>
            </a:r>
          </a:p>
        </p:txBody>
      </p:sp>
      <p:sp>
        <p:nvSpPr>
          <p:cNvPr id="14" name="TextBox 13">
            <a:extLst>
              <a:ext uri="{FF2B5EF4-FFF2-40B4-BE49-F238E27FC236}">
                <a16:creationId xmlns:a16="http://schemas.microsoft.com/office/drawing/2014/main" id="{327218AD-4B53-41D2-9A90-E9E1A06ABA1C}"/>
              </a:ext>
            </a:extLst>
          </p:cNvPr>
          <p:cNvSpPr txBox="1"/>
          <p:nvPr/>
        </p:nvSpPr>
        <p:spPr>
          <a:xfrm>
            <a:off x="6648452" y="2590800"/>
            <a:ext cx="4438653" cy="3416320"/>
          </a:xfrm>
          <a:prstGeom prst="rect">
            <a:avLst/>
          </a:prstGeom>
          <a:noFill/>
        </p:spPr>
        <p:txBody>
          <a:bodyPr wrap="square" rtlCol="0">
            <a:spAutoFit/>
          </a:bodyPr>
          <a:lstStyle/>
          <a:p>
            <a:pPr marL="571500" indent="-571500">
              <a:buFont typeface="Wingdings" panose="05000000000000000000" pitchFamily="2" charset="2"/>
              <a:buChar char="q"/>
            </a:pPr>
            <a:r>
              <a:rPr lang="en-GB" sz="3600" dirty="0">
                <a:solidFill>
                  <a:srgbClr val="0070C0"/>
                </a:solidFill>
              </a:rPr>
              <a:t>Each variable needs its own name</a:t>
            </a:r>
          </a:p>
          <a:p>
            <a:pPr marL="571500" indent="-571500">
              <a:buFont typeface="Wingdings" panose="05000000000000000000" pitchFamily="2" charset="2"/>
              <a:buChar char="q"/>
            </a:pPr>
            <a:r>
              <a:rPr lang="en-GB" sz="3600" dirty="0">
                <a:solidFill>
                  <a:srgbClr val="0070C0"/>
                </a:solidFill>
              </a:rPr>
              <a:t>Read the name act on the value</a:t>
            </a:r>
          </a:p>
          <a:p>
            <a:pPr marL="571500" indent="-571500">
              <a:buFont typeface="Wingdings" panose="05000000000000000000" pitchFamily="2" charset="2"/>
              <a:buChar char="q"/>
            </a:pPr>
            <a:r>
              <a:rPr lang="en-GB" sz="3600" dirty="0">
                <a:solidFill>
                  <a:srgbClr val="0070C0"/>
                </a:solidFill>
              </a:rPr>
              <a:t>Can change the value using maths</a:t>
            </a:r>
          </a:p>
        </p:txBody>
      </p:sp>
      <p:pic>
        <p:nvPicPr>
          <p:cNvPr id="15" name="Graphic 14" descr="Checkmark with solid fill">
            <a:extLst>
              <a:ext uri="{FF2B5EF4-FFF2-40B4-BE49-F238E27FC236}">
                <a16:creationId xmlns:a16="http://schemas.microsoft.com/office/drawing/2014/main" id="{2C8CEC21-9385-43C9-9528-D054D8582D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0966" y="1917580"/>
            <a:ext cx="631893" cy="631893"/>
          </a:xfrm>
          <a:prstGeom prst="rect">
            <a:avLst/>
          </a:prstGeom>
        </p:spPr>
      </p:pic>
      <p:pic>
        <p:nvPicPr>
          <p:cNvPr id="17" name="Graphic 16" descr="Close with solid fill">
            <a:extLst>
              <a:ext uri="{FF2B5EF4-FFF2-40B4-BE49-F238E27FC236}">
                <a16:creationId xmlns:a16="http://schemas.microsoft.com/office/drawing/2014/main" id="{F02E91F0-2D73-4576-829E-44B6FADF34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33148" y="1996088"/>
            <a:ext cx="638364" cy="638364"/>
          </a:xfrm>
          <a:prstGeom prst="rect">
            <a:avLst/>
          </a:prstGeom>
        </p:spPr>
      </p:pic>
      <p:sp>
        <p:nvSpPr>
          <p:cNvPr id="10" name="TextBox 9">
            <a:extLst>
              <a:ext uri="{FF2B5EF4-FFF2-40B4-BE49-F238E27FC236}">
                <a16:creationId xmlns:a16="http://schemas.microsoft.com/office/drawing/2014/main" id="{0432C9EB-B1D5-4B4F-9C6A-6408DCEFA8F1}"/>
              </a:ext>
            </a:extLst>
          </p:cNvPr>
          <p:cNvSpPr txBox="1"/>
          <p:nvPr/>
        </p:nvSpPr>
        <p:spPr>
          <a:xfrm>
            <a:off x="4800966" y="144787"/>
            <a:ext cx="6576874" cy="584775"/>
          </a:xfrm>
          <a:prstGeom prst="rect">
            <a:avLst/>
          </a:prstGeom>
          <a:noFill/>
        </p:spPr>
        <p:txBody>
          <a:bodyPr wrap="square">
            <a:spAutoFit/>
          </a:bodyPr>
          <a:lstStyle/>
          <a:p>
            <a:r>
              <a:rPr lang="en-GB" sz="3200" b="1" dirty="0">
                <a:solidFill>
                  <a:srgbClr val="0070C0"/>
                </a:solidFill>
              </a:rPr>
              <a:t>Named</a:t>
            </a:r>
            <a:r>
              <a:rPr lang="en-GB" sz="3200" dirty="0">
                <a:solidFill>
                  <a:srgbClr val="0070C0"/>
                </a:solidFill>
              </a:rPr>
              <a:t> unit of </a:t>
            </a:r>
            <a:r>
              <a:rPr lang="en-GB" sz="3200" b="1" dirty="0">
                <a:solidFill>
                  <a:srgbClr val="0070C0"/>
                </a:solidFill>
              </a:rPr>
              <a:t>data</a:t>
            </a:r>
            <a:r>
              <a:rPr lang="en-GB" sz="3200" dirty="0">
                <a:solidFill>
                  <a:srgbClr val="0070C0"/>
                </a:solidFill>
              </a:rPr>
              <a:t> that holds a </a:t>
            </a:r>
            <a:r>
              <a:rPr lang="en-GB" sz="3200" b="1" dirty="0">
                <a:solidFill>
                  <a:srgbClr val="0070C0"/>
                </a:solidFill>
              </a:rPr>
              <a:t>value</a:t>
            </a:r>
          </a:p>
        </p:txBody>
      </p:sp>
      <p:grpSp>
        <p:nvGrpSpPr>
          <p:cNvPr id="11" name="Group 10">
            <a:extLst>
              <a:ext uri="{FF2B5EF4-FFF2-40B4-BE49-F238E27FC236}">
                <a16:creationId xmlns:a16="http://schemas.microsoft.com/office/drawing/2014/main" id="{C6451C45-54A1-4566-BC9D-EC444545B2A5}"/>
              </a:ext>
            </a:extLst>
          </p:cNvPr>
          <p:cNvGrpSpPr/>
          <p:nvPr/>
        </p:nvGrpSpPr>
        <p:grpSpPr>
          <a:xfrm>
            <a:off x="1971654" y="4523535"/>
            <a:ext cx="2953900" cy="1642779"/>
            <a:chOff x="9570639" y="61221"/>
            <a:chExt cx="2953900" cy="1642779"/>
          </a:xfrm>
        </p:grpSpPr>
        <p:sp>
          <p:nvSpPr>
            <p:cNvPr id="12" name="Rectangle: Rounded Corners 11">
              <a:extLst>
                <a:ext uri="{FF2B5EF4-FFF2-40B4-BE49-F238E27FC236}">
                  <a16:creationId xmlns:a16="http://schemas.microsoft.com/office/drawing/2014/main" id="{1D8AFC72-25D0-49E6-94E4-E7BC2E3947B7}"/>
                </a:ext>
              </a:extLst>
            </p:cNvPr>
            <p:cNvSpPr/>
            <p:nvPr/>
          </p:nvSpPr>
          <p:spPr>
            <a:xfrm>
              <a:off x="9982200" y="61221"/>
              <a:ext cx="2130779" cy="1642779"/>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52AEABD-F3F4-4C94-8C3B-747DBC7375FC}"/>
                </a:ext>
              </a:extLst>
            </p:cNvPr>
            <p:cNvSpPr txBox="1"/>
            <p:nvPr/>
          </p:nvSpPr>
          <p:spPr>
            <a:xfrm>
              <a:off x="9570639" y="206342"/>
              <a:ext cx="2953900" cy="461665"/>
            </a:xfrm>
            <a:prstGeom prst="rect">
              <a:avLst/>
            </a:prstGeom>
            <a:noFill/>
          </p:spPr>
          <p:txBody>
            <a:bodyPr wrap="square" rtlCol="0">
              <a:spAutoFit/>
            </a:bodyPr>
            <a:lstStyle/>
            <a:p>
              <a:pPr algn="ctr"/>
              <a:r>
                <a:rPr lang="en-GB" sz="2400" dirty="0" err="1">
                  <a:solidFill>
                    <a:srgbClr val="0070C0"/>
                  </a:solidFill>
                </a:rPr>
                <a:t>hours_day</a:t>
              </a:r>
              <a:endParaRPr lang="en-GB" sz="2400" dirty="0">
                <a:solidFill>
                  <a:srgbClr val="0070C0"/>
                </a:solidFill>
              </a:endParaRPr>
            </a:p>
          </p:txBody>
        </p:sp>
        <p:sp>
          <p:nvSpPr>
            <p:cNvPr id="18" name="TextBox 17">
              <a:extLst>
                <a:ext uri="{FF2B5EF4-FFF2-40B4-BE49-F238E27FC236}">
                  <a16:creationId xmlns:a16="http://schemas.microsoft.com/office/drawing/2014/main" id="{2D2F79F6-9318-46D8-9DA8-F3D4128DF3C6}"/>
                </a:ext>
              </a:extLst>
            </p:cNvPr>
            <p:cNvSpPr txBox="1"/>
            <p:nvPr/>
          </p:nvSpPr>
          <p:spPr>
            <a:xfrm>
              <a:off x="10729494" y="1040063"/>
              <a:ext cx="636189" cy="461665"/>
            </a:xfrm>
            <a:prstGeom prst="rect">
              <a:avLst/>
            </a:prstGeom>
            <a:noFill/>
          </p:spPr>
          <p:txBody>
            <a:bodyPr wrap="square" rtlCol="0">
              <a:spAutoFit/>
            </a:bodyPr>
            <a:lstStyle/>
            <a:p>
              <a:r>
                <a:rPr lang="en-GB" sz="2400" dirty="0">
                  <a:solidFill>
                    <a:srgbClr val="0070C0"/>
                  </a:solidFill>
                </a:rPr>
                <a:t>24</a:t>
              </a:r>
            </a:p>
          </p:txBody>
        </p:sp>
      </p:grpSp>
    </p:spTree>
    <p:extLst>
      <p:ext uri="{BB962C8B-B14F-4D97-AF65-F5344CB8AC3E}">
        <p14:creationId xmlns:p14="http://schemas.microsoft.com/office/powerpoint/2010/main" val="3037311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4439576" cy="874351"/>
          </a:xfrm>
          <a:prstGeom prst="rect">
            <a:avLst/>
          </a:prstGeom>
          <a:solidFill>
            <a:srgbClr val="0070C0"/>
          </a:solidFill>
        </p:spPr>
        <p:txBody>
          <a:bodyPr wrap="square" rtlCol="0" anchor="ctr" anchorCtr="0">
            <a:noAutofit/>
          </a:bodyPr>
          <a:lstStyle/>
          <a:p>
            <a:r>
              <a:rPr lang="en-GB" sz="4400" dirty="0">
                <a:solidFill>
                  <a:schemeClr val="bg1"/>
                </a:solidFill>
              </a:rPr>
              <a:t>Variables Defined</a:t>
            </a:r>
          </a:p>
        </p:txBody>
      </p:sp>
      <p:sp>
        <p:nvSpPr>
          <p:cNvPr id="2" name="TextBox 1">
            <a:extLst>
              <a:ext uri="{FF2B5EF4-FFF2-40B4-BE49-F238E27FC236}">
                <a16:creationId xmlns:a16="http://schemas.microsoft.com/office/drawing/2014/main" id="{649CCC03-6CB4-4B2D-A6AB-59521650264B}"/>
              </a:ext>
            </a:extLst>
          </p:cNvPr>
          <p:cNvSpPr txBox="1"/>
          <p:nvPr/>
        </p:nvSpPr>
        <p:spPr>
          <a:xfrm>
            <a:off x="2209799" y="2565647"/>
            <a:ext cx="8851778" cy="707886"/>
          </a:xfrm>
          <a:prstGeom prst="rect">
            <a:avLst/>
          </a:prstGeom>
          <a:noFill/>
        </p:spPr>
        <p:txBody>
          <a:bodyPr wrap="square" rtlCol="0">
            <a:spAutoFit/>
          </a:bodyPr>
          <a:lstStyle/>
          <a:p>
            <a:r>
              <a:rPr lang="en-GB" sz="4000" b="1" dirty="0">
                <a:solidFill>
                  <a:srgbClr val="0070C0"/>
                </a:solidFill>
              </a:rPr>
              <a:t>Named</a:t>
            </a:r>
            <a:r>
              <a:rPr lang="en-GB" sz="4000" dirty="0">
                <a:solidFill>
                  <a:srgbClr val="0070C0"/>
                </a:solidFill>
              </a:rPr>
              <a:t> unit of </a:t>
            </a:r>
            <a:r>
              <a:rPr lang="en-GB" sz="4000" b="1" dirty="0">
                <a:solidFill>
                  <a:srgbClr val="0070C0"/>
                </a:solidFill>
              </a:rPr>
              <a:t>data</a:t>
            </a:r>
            <a:r>
              <a:rPr lang="en-GB" sz="4000" dirty="0">
                <a:solidFill>
                  <a:srgbClr val="0070C0"/>
                </a:solidFill>
              </a:rPr>
              <a:t> that holds a </a:t>
            </a:r>
            <a:r>
              <a:rPr lang="en-GB" sz="4000" b="1" dirty="0">
                <a:solidFill>
                  <a:srgbClr val="0070C0"/>
                </a:solidFill>
              </a:rPr>
              <a:t>value</a:t>
            </a:r>
          </a:p>
        </p:txBody>
      </p:sp>
      <p:sp>
        <p:nvSpPr>
          <p:cNvPr id="5" name="Arrow: Down 4">
            <a:extLst>
              <a:ext uri="{FF2B5EF4-FFF2-40B4-BE49-F238E27FC236}">
                <a16:creationId xmlns:a16="http://schemas.microsoft.com/office/drawing/2014/main" id="{429E99F7-DBEC-45F1-B203-71B4B8F82A88}"/>
              </a:ext>
            </a:extLst>
          </p:cNvPr>
          <p:cNvSpPr/>
          <p:nvPr/>
        </p:nvSpPr>
        <p:spPr>
          <a:xfrm>
            <a:off x="5557421" y="1979720"/>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F97DFEB0-47E2-4E57-9AA5-016939D4122F}"/>
              </a:ext>
            </a:extLst>
          </p:cNvPr>
          <p:cNvSpPr/>
          <p:nvPr/>
        </p:nvSpPr>
        <p:spPr>
          <a:xfrm rot="10800000">
            <a:off x="2718046" y="3276600"/>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AF45C8BC-F0A0-413B-87AE-C029273226FC}"/>
              </a:ext>
            </a:extLst>
          </p:cNvPr>
          <p:cNvSpPr/>
          <p:nvPr/>
        </p:nvSpPr>
        <p:spPr>
          <a:xfrm rot="10800000">
            <a:off x="9180990" y="3291504"/>
            <a:ext cx="754602" cy="58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3974569-38B3-4EBA-9E24-0BF0A8F8B4C2}"/>
              </a:ext>
            </a:extLst>
          </p:cNvPr>
          <p:cNvSpPr txBox="1"/>
          <p:nvPr/>
        </p:nvSpPr>
        <p:spPr>
          <a:xfrm>
            <a:off x="3311371" y="1489743"/>
            <a:ext cx="5869619" cy="523220"/>
          </a:xfrm>
          <a:prstGeom prst="rect">
            <a:avLst/>
          </a:prstGeom>
          <a:noFill/>
        </p:spPr>
        <p:txBody>
          <a:bodyPr wrap="square" rtlCol="0">
            <a:spAutoFit/>
          </a:bodyPr>
          <a:lstStyle/>
          <a:p>
            <a:r>
              <a:rPr lang="en-GB" sz="2800" dirty="0">
                <a:solidFill>
                  <a:srgbClr val="FF9900"/>
                </a:solidFill>
              </a:rPr>
              <a:t>Information stored by a digital device</a:t>
            </a:r>
          </a:p>
        </p:txBody>
      </p:sp>
      <p:sp>
        <p:nvSpPr>
          <p:cNvPr id="12" name="TextBox 11">
            <a:extLst>
              <a:ext uri="{FF2B5EF4-FFF2-40B4-BE49-F238E27FC236}">
                <a16:creationId xmlns:a16="http://schemas.microsoft.com/office/drawing/2014/main" id="{F8D85C64-AFF5-4E98-9F8A-61E0BE2625AA}"/>
              </a:ext>
            </a:extLst>
          </p:cNvPr>
          <p:cNvSpPr txBox="1"/>
          <p:nvPr/>
        </p:nvSpPr>
        <p:spPr>
          <a:xfrm>
            <a:off x="2005242" y="3877431"/>
            <a:ext cx="2180207" cy="523220"/>
          </a:xfrm>
          <a:prstGeom prst="rect">
            <a:avLst/>
          </a:prstGeom>
          <a:noFill/>
        </p:spPr>
        <p:txBody>
          <a:bodyPr wrap="square" rtlCol="0">
            <a:spAutoFit/>
          </a:bodyPr>
          <a:lstStyle/>
          <a:p>
            <a:r>
              <a:rPr lang="en-GB" sz="2800" dirty="0">
                <a:solidFill>
                  <a:srgbClr val="FF9900"/>
                </a:solidFill>
              </a:rPr>
              <a:t>Unique name</a:t>
            </a:r>
          </a:p>
        </p:txBody>
      </p:sp>
      <p:sp>
        <p:nvSpPr>
          <p:cNvPr id="13" name="TextBox 12">
            <a:extLst>
              <a:ext uri="{FF2B5EF4-FFF2-40B4-BE49-F238E27FC236}">
                <a16:creationId xmlns:a16="http://schemas.microsoft.com/office/drawing/2014/main" id="{495E1D8F-FDBA-45EE-A86E-1B41CB4D9D02}"/>
              </a:ext>
            </a:extLst>
          </p:cNvPr>
          <p:cNvSpPr txBox="1"/>
          <p:nvPr/>
        </p:nvSpPr>
        <p:spPr>
          <a:xfrm>
            <a:off x="8337426" y="3877431"/>
            <a:ext cx="2441730" cy="523220"/>
          </a:xfrm>
          <a:prstGeom prst="rect">
            <a:avLst/>
          </a:prstGeom>
          <a:noFill/>
        </p:spPr>
        <p:txBody>
          <a:bodyPr wrap="square" rtlCol="0">
            <a:spAutoFit/>
          </a:bodyPr>
          <a:lstStyle/>
          <a:p>
            <a:r>
              <a:rPr lang="en-GB" sz="2800" dirty="0">
                <a:solidFill>
                  <a:srgbClr val="FF9900"/>
                </a:solidFill>
              </a:rPr>
              <a:t>Text or Number</a:t>
            </a:r>
          </a:p>
        </p:txBody>
      </p:sp>
    </p:spTree>
    <p:extLst>
      <p:ext uri="{BB962C8B-B14F-4D97-AF65-F5344CB8AC3E}">
        <p14:creationId xmlns:p14="http://schemas.microsoft.com/office/powerpoint/2010/main" val="367877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write on a whiteboard</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222706" y="2196970"/>
            <a:ext cx="2545631" cy="2308324"/>
          </a:xfrm>
          <a:prstGeom prst="rect">
            <a:avLst/>
          </a:prstGeom>
          <a:noFill/>
        </p:spPr>
        <p:txBody>
          <a:bodyPr wrap="square" rtlCol="0">
            <a:spAutoFit/>
          </a:bodyPr>
          <a:lstStyle/>
          <a:p>
            <a:pPr algn="ctr"/>
            <a:r>
              <a:rPr lang="en-GB" sz="4800" dirty="0">
                <a:solidFill>
                  <a:srgbClr val="0070C0"/>
                </a:solidFill>
              </a:rPr>
              <a:t>Buy flowers for Gran</a:t>
            </a:r>
          </a:p>
        </p:txBody>
      </p:sp>
      <p:pic>
        <p:nvPicPr>
          <p:cNvPr id="3" name="Graphic 2" descr="Pencil with solid fill">
            <a:extLst>
              <a:ext uri="{FF2B5EF4-FFF2-40B4-BE49-F238E27FC236}">
                <a16:creationId xmlns:a16="http://schemas.microsoft.com/office/drawing/2014/main" id="{11775611-34F7-40AA-A742-88B75B5403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90225" y="3451143"/>
            <a:ext cx="914400" cy="914400"/>
          </a:xfrm>
          <a:prstGeom prst="rect">
            <a:avLst/>
          </a:prstGeom>
        </p:spPr>
      </p:pic>
    </p:spTree>
    <p:extLst>
      <p:ext uri="{BB962C8B-B14F-4D97-AF65-F5344CB8AC3E}">
        <p14:creationId xmlns:p14="http://schemas.microsoft.com/office/powerpoint/2010/main" val="171994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800" y="6011339"/>
            <a:ext cx="6657976" cy="856186"/>
          </a:xfrm>
          <a:prstGeom prst="rect">
            <a:avLst/>
          </a:prstGeom>
          <a:solidFill>
            <a:srgbClr val="0070C0"/>
          </a:solidFill>
        </p:spPr>
        <p:txBody>
          <a:bodyPr wrap="square" rtlCol="0" anchor="ctr" anchorCtr="0">
            <a:noAutofit/>
          </a:bodyPr>
          <a:lstStyle/>
          <a:p>
            <a:r>
              <a:rPr lang="en-GB" sz="3200" dirty="0">
                <a:solidFill>
                  <a:schemeClr val="bg1"/>
                </a:solidFill>
              </a:rPr>
              <a:t>Any type of data, text or numbers</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852859"/>
            <a:ext cx="2545631" cy="1107996"/>
          </a:xfrm>
          <a:prstGeom prst="rect">
            <a:avLst/>
          </a:prstGeom>
          <a:noFill/>
        </p:spPr>
        <p:txBody>
          <a:bodyPr wrap="square" rtlCol="0">
            <a:spAutoFit/>
          </a:bodyPr>
          <a:lstStyle/>
          <a:p>
            <a:pPr algn="ctr"/>
            <a:r>
              <a:rPr lang="en-GB" sz="6600" dirty="0">
                <a:solidFill>
                  <a:srgbClr val="0070C0"/>
                </a:solidFill>
              </a:rPr>
              <a:t>12</a:t>
            </a:r>
          </a:p>
        </p:txBody>
      </p:sp>
      <p:pic>
        <p:nvPicPr>
          <p:cNvPr id="3" name="Graphic 2" descr="Pencil with solid fill">
            <a:extLst>
              <a:ext uri="{FF2B5EF4-FFF2-40B4-BE49-F238E27FC236}">
                <a16:creationId xmlns:a16="http://schemas.microsoft.com/office/drawing/2014/main" id="{11775611-34F7-40AA-A742-88B75B5403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0002" y="2852859"/>
            <a:ext cx="914400" cy="914400"/>
          </a:xfrm>
          <a:prstGeom prst="rect">
            <a:avLst/>
          </a:prstGeom>
        </p:spPr>
      </p:pic>
    </p:spTree>
    <p:extLst>
      <p:ext uri="{BB962C8B-B14F-4D97-AF65-F5344CB8AC3E}">
        <p14:creationId xmlns:p14="http://schemas.microsoft.com/office/powerpoint/2010/main" val="152118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rub out your message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222706" y="2196970"/>
            <a:ext cx="2545631" cy="2308324"/>
          </a:xfrm>
          <a:prstGeom prst="rect">
            <a:avLst/>
          </a:prstGeom>
          <a:noFill/>
        </p:spPr>
        <p:txBody>
          <a:bodyPr wrap="square" rtlCol="0">
            <a:spAutoFit/>
          </a:bodyPr>
          <a:lstStyle/>
          <a:p>
            <a:pPr algn="ctr"/>
            <a:r>
              <a:rPr lang="en-GB" sz="4800" dirty="0">
                <a:solidFill>
                  <a:srgbClr val="0070C0"/>
                </a:solidFill>
              </a:rPr>
              <a:t>Buy flowers for Gran</a:t>
            </a:r>
          </a:p>
        </p:txBody>
      </p:sp>
      <p:sp>
        <p:nvSpPr>
          <p:cNvPr id="10" name="Freeform: Shape 9">
            <a:extLst>
              <a:ext uri="{FF2B5EF4-FFF2-40B4-BE49-F238E27FC236}">
                <a16:creationId xmlns:a16="http://schemas.microsoft.com/office/drawing/2014/main" id="{A7DDCA72-E16B-4CA7-93DF-1155B6893200}"/>
              </a:ext>
            </a:extLst>
          </p:cNvPr>
          <p:cNvSpPr/>
          <p:nvPr/>
        </p:nvSpPr>
        <p:spPr>
          <a:xfrm>
            <a:off x="3638550" y="2644115"/>
            <a:ext cx="2141088" cy="1842160"/>
          </a:xfrm>
          <a:custGeom>
            <a:avLst/>
            <a:gdLst>
              <a:gd name="connsiteX0" fmla="*/ 0 w 2141088"/>
              <a:gd name="connsiteY0" fmla="*/ 1699285 h 1842160"/>
              <a:gd name="connsiteX1" fmla="*/ 0 w 2141088"/>
              <a:gd name="connsiteY1" fmla="*/ 1699285 h 1842160"/>
              <a:gd name="connsiteX2" fmla="*/ 304800 w 2141088"/>
              <a:gd name="connsiteY2" fmla="*/ 1461160 h 1842160"/>
              <a:gd name="connsiteX3" fmla="*/ 485775 w 2141088"/>
              <a:gd name="connsiteY3" fmla="*/ 1251610 h 1842160"/>
              <a:gd name="connsiteX4" fmla="*/ 542925 w 2141088"/>
              <a:gd name="connsiteY4" fmla="*/ 1089685 h 1842160"/>
              <a:gd name="connsiteX5" fmla="*/ 609600 w 2141088"/>
              <a:gd name="connsiteY5" fmla="*/ 1003960 h 1842160"/>
              <a:gd name="connsiteX6" fmla="*/ 695325 w 2141088"/>
              <a:gd name="connsiteY6" fmla="*/ 861085 h 1842160"/>
              <a:gd name="connsiteX7" fmla="*/ 790575 w 2141088"/>
              <a:gd name="connsiteY7" fmla="*/ 737260 h 1842160"/>
              <a:gd name="connsiteX8" fmla="*/ 828675 w 2141088"/>
              <a:gd name="connsiteY8" fmla="*/ 632485 h 1842160"/>
              <a:gd name="connsiteX9" fmla="*/ 962025 w 2141088"/>
              <a:gd name="connsiteY9" fmla="*/ 375310 h 1842160"/>
              <a:gd name="connsiteX10" fmla="*/ 990600 w 2141088"/>
              <a:gd name="connsiteY10" fmla="*/ 346735 h 1842160"/>
              <a:gd name="connsiteX11" fmla="*/ 1085850 w 2141088"/>
              <a:gd name="connsiteY11" fmla="*/ 280060 h 1842160"/>
              <a:gd name="connsiteX12" fmla="*/ 1343025 w 2141088"/>
              <a:gd name="connsiteY12" fmla="*/ 241960 h 1842160"/>
              <a:gd name="connsiteX13" fmla="*/ 1409700 w 2141088"/>
              <a:gd name="connsiteY13" fmla="*/ 184810 h 1842160"/>
              <a:gd name="connsiteX14" fmla="*/ 1533525 w 2141088"/>
              <a:gd name="connsiteY14" fmla="*/ 146710 h 1842160"/>
              <a:gd name="connsiteX15" fmla="*/ 1609725 w 2141088"/>
              <a:gd name="connsiteY15" fmla="*/ 118135 h 1842160"/>
              <a:gd name="connsiteX16" fmla="*/ 1685925 w 2141088"/>
              <a:gd name="connsiteY16" fmla="*/ 70510 h 1842160"/>
              <a:gd name="connsiteX17" fmla="*/ 1828800 w 2141088"/>
              <a:gd name="connsiteY17" fmla="*/ 13360 h 1842160"/>
              <a:gd name="connsiteX18" fmla="*/ 2114550 w 2141088"/>
              <a:gd name="connsiteY18" fmla="*/ 32410 h 1842160"/>
              <a:gd name="connsiteX19" fmla="*/ 2057400 w 2141088"/>
              <a:gd name="connsiteY19" fmla="*/ 375310 h 1842160"/>
              <a:gd name="connsiteX20" fmla="*/ 2009775 w 2141088"/>
              <a:gd name="connsiteY20" fmla="*/ 622960 h 1842160"/>
              <a:gd name="connsiteX21" fmla="*/ 1981200 w 2141088"/>
              <a:gd name="connsiteY21" fmla="*/ 1175410 h 1842160"/>
              <a:gd name="connsiteX22" fmla="*/ 1943100 w 2141088"/>
              <a:gd name="connsiteY22" fmla="*/ 1575460 h 1842160"/>
              <a:gd name="connsiteX23" fmla="*/ 1952625 w 2141088"/>
              <a:gd name="connsiteY23" fmla="*/ 1756435 h 1842160"/>
              <a:gd name="connsiteX24" fmla="*/ 1933575 w 2141088"/>
              <a:gd name="connsiteY24" fmla="*/ 1813585 h 1842160"/>
              <a:gd name="connsiteX25" fmla="*/ 1809750 w 2141088"/>
              <a:gd name="connsiteY25" fmla="*/ 1823110 h 1842160"/>
              <a:gd name="connsiteX26" fmla="*/ 1676400 w 2141088"/>
              <a:gd name="connsiteY26" fmla="*/ 1842160 h 1842160"/>
              <a:gd name="connsiteX27" fmla="*/ 1181100 w 2141088"/>
              <a:gd name="connsiteY27" fmla="*/ 1823110 h 1842160"/>
              <a:gd name="connsiteX28" fmla="*/ 104775 w 2141088"/>
              <a:gd name="connsiteY28" fmla="*/ 1775485 h 1842160"/>
              <a:gd name="connsiteX29" fmla="*/ 95250 w 2141088"/>
              <a:gd name="connsiteY29" fmla="*/ 1746910 h 1842160"/>
              <a:gd name="connsiteX30" fmla="*/ 0 w 2141088"/>
              <a:gd name="connsiteY30" fmla="*/ 1699285 h 184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41088" h="1842160">
                <a:moveTo>
                  <a:pt x="0" y="1699285"/>
                </a:moveTo>
                <a:lnTo>
                  <a:pt x="0" y="1699285"/>
                </a:lnTo>
                <a:cubicBezTo>
                  <a:pt x="189271" y="1587949"/>
                  <a:pt x="150673" y="1628887"/>
                  <a:pt x="304800" y="1461160"/>
                </a:cubicBezTo>
                <a:cubicBezTo>
                  <a:pt x="367248" y="1393202"/>
                  <a:pt x="485775" y="1251610"/>
                  <a:pt x="485775" y="1251610"/>
                </a:cubicBezTo>
                <a:cubicBezTo>
                  <a:pt x="504825" y="1197635"/>
                  <a:pt x="517327" y="1140880"/>
                  <a:pt x="542925" y="1089685"/>
                </a:cubicBezTo>
                <a:cubicBezTo>
                  <a:pt x="559114" y="1057306"/>
                  <a:pt x="589520" y="1034081"/>
                  <a:pt x="609600" y="1003960"/>
                </a:cubicBezTo>
                <a:cubicBezTo>
                  <a:pt x="742565" y="804513"/>
                  <a:pt x="482803" y="1144448"/>
                  <a:pt x="695325" y="861085"/>
                </a:cubicBezTo>
                <a:cubicBezTo>
                  <a:pt x="727698" y="817921"/>
                  <a:pt x="767272" y="786780"/>
                  <a:pt x="790575" y="737260"/>
                </a:cubicBezTo>
                <a:cubicBezTo>
                  <a:pt x="806399" y="703635"/>
                  <a:pt x="815086" y="667074"/>
                  <a:pt x="828675" y="632485"/>
                </a:cubicBezTo>
                <a:cubicBezTo>
                  <a:pt x="886893" y="484294"/>
                  <a:pt x="877289" y="485467"/>
                  <a:pt x="962025" y="375310"/>
                </a:cubicBezTo>
                <a:cubicBezTo>
                  <a:pt x="970238" y="364633"/>
                  <a:pt x="979923" y="354948"/>
                  <a:pt x="990600" y="346735"/>
                </a:cubicBezTo>
                <a:cubicBezTo>
                  <a:pt x="1021319" y="323105"/>
                  <a:pt x="1049507" y="293520"/>
                  <a:pt x="1085850" y="280060"/>
                </a:cubicBezTo>
                <a:cubicBezTo>
                  <a:pt x="1140536" y="259806"/>
                  <a:pt x="1273963" y="248866"/>
                  <a:pt x="1343025" y="241960"/>
                </a:cubicBezTo>
                <a:cubicBezTo>
                  <a:pt x="1365250" y="222910"/>
                  <a:pt x="1383518" y="197901"/>
                  <a:pt x="1409700" y="184810"/>
                </a:cubicBezTo>
                <a:cubicBezTo>
                  <a:pt x="1448326" y="165497"/>
                  <a:pt x="1492556" y="160366"/>
                  <a:pt x="1533525" y="146710"/>
                </a:cubicBezTo>
                <a:cubicBezTo>
                  <a:pt x="1559260" y="138132"/>
                  <a:pt x="1585462" y="130267"/>
                  <a:pt x="1609725" y="118135"/>
                </a:cubicBezTo>
                <a:cubicBezTo>
                  <a:pt x="1636516" y="104740"/>
                  <a:pt x="1659419" y="84460"/>
                  <a:pt x="1685925" y="70510"/>
                </a:cubicBezTo>
                <a:cubicBezTo>
                  <a:pt x="1772308" y="25045"/>
                  <a:pt x="1763824" y="29604"/>
                  <a:pt x="1828800" y="13360"/>
                </a:cubicBezTo>
                <a:cubicBezTo>
                  <a:pt x="1924050" y="19710"/>
                  <a:pt x="2043472" y="-31315"/>
                  <a:pt x="2114550" y="32410"/>
                </a:cubicBezTo>
                <a:cubicBezTo>
                  <a:pt x="2188219" y="98459"/>
                  <a:pt x="2088404" y="300901"/>
                  <a:pt x="2057400" y="375310"/>
                </a:cubicBezTo>
                <a:cubicBezTo>
                  <a:pt x="2041525" y="457860"/>
                  <a:pt x="2012576" y="538944"/>
                  <a:pt x="2009775" y="622960"/>
                </a:cubicBezTo>
                <a:cubicBezTo>
                  <a:pt x="1989066" y="1244223"/>
                  <a:pt x="2014722" y="583184"/>
                  <a:pt x="1981200" y="1175410"/>
                </a:cubicBezTo>
                <a:cubicBezTo>
                  <a:pt x="1962325" y="1508871"/>
                  <a:pt x="1990420" y="1307313"/>
                  <a:pt x="1943100" y="1575460"/>
                </a:cubicBezTo>
                <a:cubicBezTo>
                  <a:pt x="1946275" y="1635785"/>
                  <a:pt x="1947156" y="1696275"/>
                  <a:pt x="1952625" y="1756435"/>
                </a:cubicBezTo>
                <a:cubicBezTo>
                  <a:pt x="1954835" y="1780740"/>
                  <a:pt x="1984779" y="1800784"/>
                  <a:pt x="1933575" y="1813585"/>
                </a:cubicBezTo>
                <a:cubicBezTo>
                  <a:pt x="1893414" y="1823625"/>
                  <a:pt x="1850894" y="1818538"/>
                  <a:pt x="1809750" y="1823110"/>
                </a:cubicBezTo>
                <a:cubicBezTo>
                  <a:pt x="1765123" y="1828069"/>
                  <a:pt x="1720850" y="1835810"/>
                  <a:pt x="1676400" y="1842160"/>
                </a:cubicBezTo>
                <a:lnTo>
                  <a:pt x="1181100" y="1823110"/>
                </a:lnTo>
                <a:cubicBezTo>
                  <a:pt x="144051" y="1789871"/>
                  <a:pt x="514494" y="1866534"/>
                  <a:pt x="104775" y="1775485"/>
                </a:cubicBezTo>
                <a:cubicBezTo>
                  <a:pt x="101600" y="1765960"/>
                  <a:pt x="104230" y="1751400"/>
                  <a:pt x="95250" y="1746910"/>
                </a:cubicBezTo>
                <a:lnTo>
                  <a:pt x="0" y="169928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descr="Eraser with solid fill">
            <a:extLst>
              <a:ext uri="{FF2B5EF4-FFF2-40B4-BE49-F238E27FC236}">
                <a16:creationId xmlns:a16="http://schemas.microsoft.com/office/drawing/2014/main" id="{838F6A70-60AD-4F4E-9961-CCD033F09C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29124" y="2781300"/>
            <a:ext cx="914400" cy="914400"/>
          </a:xfrm>
          <a:prstGeom prst="rect">
            <a:avLst/>
          </a:prstGeom>
        </p:spPr>
      </p:pic>
    </p:spTree>
    <p:extLst>
      <p:ext uri="{BB962C8B-B14F-4D97-AF65-F5344CB8AC3E}">
        <p14:creationId xmlns:p14="http://schemas.microsoft.com/office/powerpoint/2010/main" val="1839734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9" y="0"/>
            <a:ext cx="7777580" cy="874351"/>
          </a:xfrm>
          <a:prstGeom prst="rect">
            <a:avLst/>
          </a:prstGeom>
          <a:solidFill>
            <a:srgbClr val="0070C0"/>
          </a:solidFill>
        </p:spPr>
        <p:txBody>
          <a:bodyPr wrap="square" rtlCol="0" anchor="ctr" anchorCtr="0">
            <a:noAutofit/>
          </a:bodyPr>
          <a:lstStyle/>
          <a:p>
            <a:r>
              <a:rPr lang="en-GB" sz="4400" dirty="0">
                <a:solidFill>
                  <a:schemeClr val="bg1"/>
                </a:solidFill>
              </a:rPr>
              <a:t>Variables are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5540407" cy="856186"/>
          </a:xfrm>
          <a:prstGeom prst="rect">
            <a:avLst/>
          </a:prstGeom>
          <a:solidFill>
            <a:srgbClr val="0070C0"/>
          </a:solidFill>
        </p:spPr>
        <p:txBody>
          <a:bodyPr wrap="square" rtlCol="0" anchor="ctr" anchorCtr="0">
            <a:noAutofit/>
          </a:bodyPr>
          <a:lstStyle/>
          <a:p>
            <a:r>
              <a:rPr lang="en-GB" sz="3200" dirty="0">
                <a:solidFill>
                  <a:schemeClr val="bg1"/>
                </a:solidFill>
              </a:rPr>
              <a:t>You can write a new message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pic>
        <p:nvPicPr>
          <p:cNvPr id="8" name="Graphic 7" descr="Pencil with solid fill">
            <a:extLst>
              <a:ext uri="{FF2B5EF4-FFF2-40B4-BE49-F238E27FC236}">
                <a16:creationId xmlns:a16="http://schemas.microsoft.com/office/drawing/2014/main" id="{F2DD76FD-D033-4BBF-AF54-702B4ED075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0002" y="3167184"/>
            <a:ext cx="914400" cy="914400"/>
          </a:xfrm>
          <a:prstGeom prst="rect">
            <a:avLst/>
          </a:prstGeom>
        </p:spPr>
      </p:pic>
    </p:spTree>
    <p:extLst>
      <p:ext uri="{BB962C8B-B14F-4D97-AF65-F5344CB8AC3E}">
        <p14:creationId xmlns:p14="http://schemas.microsoft.com/office/powerpoint/2010/main" val="366899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6648451" cy="856186"/>
          </a:xfrm>
          <a:prstGeom prst="rect">
            <a:avLst/>
          </a:prstGeom>
          <a:solidFill>
            <a:srgbClr val="0070C0"/>
          </a:solidFill>
        </p:spPr>
        <p:txBody>
          <a:bodyPr wrap="square" rtlCol="0" anchor="ctr" anchorCtr="0">
            <a:noAutofit/>
          </a:bodyPr>
          <a:lstStyle/>
          <a:p>
            <a:r>
              <a:rPr lang="en-GB" sz="3200" dirty="0">
                <a:solidFill>
                  <a:schemeClr val="bg1"/>
                </a:solidFill>
              </a:rPr>
              <a:t>You </a:t>
            </a:r>
            <a:r>
              <a:rPr lang="en-GB" sz="3200" dirty="0">
                <a:solidFill>
                  <a:srgbClr val="FF9900"/>
                </a:solidFill>
              </a:rPr>
              <a:t>have</a:t>
            </a:r>
            <a:r>
              <a:rPr lang="en-GB" sz="3200" dirty="0">
                <a:solidFill>
                  <a:schemeClr val="bg1"/>
                </a:solidFill>
              </a:rPr>
              <a:t> to give a variable a name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8" name="TextBox 7">
            <a:extLst>
              <a:ext uri="{FF2B5EF4-FFF2-40B4-BE49-F238E27FC236}">
                <a16:creationId xmlns:a16="http://schemas.microsoft.com/office/drawing/2014/main" id="{71DDFDA3-3886-437E-97FF-A1B1BBF57967}"/>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956917" y="2149018"/>
            <a:ext cx="809137"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71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D5B92D-F720-44C9-9324-8BD582A17849}"/>
              </a:ext>
            </a:extLst>
          </p:cNvPr>
          <p:cNvSpPr txBox="1"/>
          <p:nvPr/>
        </p:nvSpPr>
        <p:spPr>
          <a:xfrm>
            <a:off x="2209798" y="0"/>
            <a:ext cx="8877301" cy="874351"/>
          </a:xfrm>
          <a:prstGeom prst="rect">
            <a:avLst/>
          </a:prstGeom>
          <a:solidFill>
            <a:srgbClr val="0070C0"/>
          </a:solidFill>
        </p:spPr>
        <p:txBody>
          <a:bodyPr wrap="square" rtlCol="0" anchor="ctr" anchorCtr="0">
            <a:noAutofit/>
          </a:bodyPr>
          <a:lstStyle/>
          <a:p>
            <a:r>
              <a:rPr lang="en-GB" sz="4400" dirty="0">
                <a:solidFill>
                  <a:schemeClr val="bg1"/>
                </a:solidFill>
              </a:rPr>
              <a:t>Variables are </a:t>
            </a:r>
            <a:r>
              <a:rPr lang="en-GB" sz="4400" dirty="0">
                <a:solidFill>
                  <a:srgbClr val="FF9900"/>
                </a:solidFill>
              </a:rPr>
              <a:t>NOT</a:t>
            </a:r>
            <a:r>
              <a:rPr lang="en-GB" sz="4400" dirty="0">
                <a:solidFill>
                  <a:schemeClr val="bg1"/>
                </a:solidFill>
              </a:rPr>
              <a:t> like whiteboards</a:t>
            </a:r>
          </a:p>
        </p:txBody>
      </p:sp>
      <p:sp>
        <p:nvSpPr>
          <p:cNvPr id="7" name="TextBox 6">
            <a:extLst>
              <a:ext uri="{FF2B5EF4-FFF2-40B4-BE49-F238E27FC236}">
                <a16:creationId xmlns:a16="http://schemas.microsoft.com/office/drawing/2014/main" id="{F1486AFE-9341-4754-8FFB-28744CA4036A}"/>
              </a:ext>
            </a:extLst>
          </p:cNvPr>
          <p:cNvSpPr txBox="1"/>
          <p:nvPr/>
        </p:nvSpPr>
        <p:spPr>
          <a:xfrm>
            <a:off x="2209799" y="6011339"/>
            <a:ext cx="6667871" cy="856186"/>
          </a:xfrm>
          <a:prstGeom prst="rect">
            <a:avLst/>
          </a:prstGeom>
          <a:solidFill>
            <a:srgbClr val="0070C0"/>
          </a:solidFill>
        </p:spPr>
        <p:txBody>
          <a:bodyPr wrap="square" rtlCol="0" anchor="ctr" anchorCtr="0">
            <a:noAutofit/>
          </a:bodyPr>
          <a:lstStyle/>
          <a:p>
            <a:r>
              <a:rPr lang="en-GB" sz="3200" dirty="0">
                <a:solidFill>
                  <a:schemeClr val="bg1"/>
                </a:solidFill>
              </a:rPr>
              <a:t>We call the data written the value</a:t>
            </a:r>
          </a:p>
        </p:txBody>
      </p:sp>
      <p:sp>
        <p:nvSpPr>
          <p:cNvPr id="6" name="Rectangle: Rounded Corners 5">
            <a:extLst>
              <a:ext uri="{FF2B5EF4-FFF2-40B4-BE49-F238E27FC236}">
                <a16:creationId xmlns:a16="http://schemas.microsoft.com/office/drawing/2014/main" id="{9F92E081-BB83-4A3E-877F-D02874AE4206}"/>
              </a:ext>
            </a:extLst>
          </p:cNvPr>
          <p:cNvSpPr/>
          <p:nvPr/>
        </p:nvSpPr>
        <p:spPr>
          <a:xfrm>
            <a:off x="2209799" y="1737621"/>
            <a:ext cx="4438651" cy="3382757"/>
          </a:xfrm>
          <a:prstGeom prst="roundRect">
            <a:avLst>
              <a:gd name="adj" fmla="val 4971"/>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9E46AC4-09FB-4405-8FC7-F38D169DB494}"/>
              </a:ext>
            </a:extLst>
          </p:cNvPr>
          <p:cNvSpPr txBox="1"/>
          <p:nvPr/>
        </p:nvSpPr>
        <p:spPr>
          <a:xfrm>
            <a:off x="3156308" y="2644169"/>
            <a:ext cx="2545631" cy="1569660"/>
          </a:xfrm>
          <a:prstGeom prst="rect">
            <a:avLst/>
          </a:prstGeom>
          <a:noFill/>
        </p:spPr>
        <p:txBody>
          <a:bodyPr wrap="square" rtlCol="0">
            <a:spAutoFit/>
          </a:bodyPr>
          <a:lstStyle/>
          <a:p>
            <a:pPr algn="ctr"/>
            <a:r>
              <a:rPr lang="en-GB" sz="4800" dirty="0">
                <a:solidFill>
                  <a:srgbClr val="0070C0"/>
                </a:solidFill>
              </a:rPr>
              <a:t>text</a:t>
            </a:r>
          </a:p>
          <a:p>
            <a:pPr algn="ctr"/>
            <a:r>
              <a:rPr lang="en-GB" sz="4800" dirty="0">
                <a:solidFill>
                  <a:srgbClr val="0070C0"/>
                </a:solidFill>
              </a:rPr>
              <a:t>mum</a:t>
            </a:r>
          </a:p>
        </p:txBody>
      </p:sp>
      <p:sp>
        <p:nvSpPr>
          <p:cNvPr id="10" name="TextBox 9">
            <a:extLst>
              <a:ext uri="{FF2B5EF4-FFF2-40B4-BE49-F238E27FC236}">
                <a16:creationId xmlns:a16="http://schemas.microsoft.com/office/drawing/2014/main" id="{8F611A56-29DC-4794-8570-7BC99453D804}"/>
              </a:ext>
            </a:extLst>
          </p:cNvPr>
          <p:cNvSpPr txBox="1"/>
          <p:nvPr/>
        </p:nvSpPr>
        <p:spPr>
          <a:xfrm>
            <a:off x="6766053" y="1747701"/>
            <a:ext cx="1375285" cy="707886"/>
          </a:xfrm>
          <a:prstGeom prst="rect">
            <a:avLst/>
          </a:prstGeom>
          <a:noFill/>
        </p:spPr>
        <p:txBody>
          <a:bodyPr wrap="square" rtlCol="0">
            <a:spAutoFit/>
          </a:bodyPr>
          <a:lstStyle/>
          <a:p>
            <a:r>
              <a:rPr lang="en-GB" sz="4000" dirty="0">
                <a:solidFill>
                  <a:srgbClr val="0070C0"/>
                </a:solidFill>
              </a:rPr>
              <a:t>name</a:t>
            </a:r>
          </a:p>
        </p:txBody>
      </p:sp>
      <p:cxnSp>
        <p:nvCxnSpPr>
          <p:cNvPr id="12" name="Straight Arrow Connector 11">
            <a:extLst>
              <a:ext uri="{FF2B5EF4-FFF2-40B4-BE49-F238E27FC236}">
                <a16:creationId xmlns:a16="http://schemas.microsoft.com/office/drawing/2014/main" id="{66500D69-B8B4-42E7-8F39-F9D3FB350EF6}"/>
              </a:ext>
            </a:extLst>
          </p:cNvPr>
          <p:cNvCxnSpPr>
            <a:cxnSpLocks/>
          </p:cNvCxnSpPr>
          <p:nvPr/>
        </p:nvCxnSpPr>
        <p:spPr>
          <a:xfrm flipH="1" flipV="1">
            <a:off x="5701939" y="2149018"/>
            <a:ext cx="1064115"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13F743-AE95-47BC-9334-520136CA154B}"/>
              </a:ext>
            </a:extLst>
          </p:cNvPr>
          <p:cNvSpPr txBox="1"/>
          <p:nvPr/>
        </p:nvSpPr>
        <p:spPr>
          <a:xfrm>
            <a:off x="6766052" y="3014677"/>
            <a:ext cx="1375285" cy="707886"/>
          </a:xfrm>
          <a:prstGeom prst="rect">
            <a:avLst/>
          </a:prstGeom>
          <a:noFill/>
        </p:spPr>
        <p:txBody>
          <a:bodyPr wrap="square" rtlCol="0">
            <a:spAutoFit/>
          </a:bodyPr>
          <a:lstStyle/>
          <a:p>
            <a:r>
              <a:rPr lang="en-GB" sz="4000" dirty="0">
                <a:solidFill>
                  <a:srgbClr val="0070C0"/>
                </a:solidFill>
              </a:rPr>
              <a:t>value</a:t>
            </a:r>
          </a:p>
        </p:txBody>
      </p:sp>
      <p:cxnSp>
        <p:nvCxnSpPr>
          <p:cNvPr id="14" name="Straight Arrow Connector 13">
            <a:extLst>
              <a:ext uri="{FF2B5EF4-FFF2-40B4-BE49-F238E27FC236}">
                <a16:creationId xmlns:a16="http://schemas.microsoft.com/office/drawing/2014/main" id="{9AEE0F30-738D-4014-B585-C94BDC563778}"/>
              </a:ext>
            </a:extLst>
          </p:cNvPr>
          <p:cNvCxnSpPr>
            <a:cxnSpLocks/>
          </p:cNvCxnSpPr>
          <p:nvPr/>
        </p:nvCxnSpPr>
        <p:spPr>
          <a:xfrm flipH="1" flipV="1">
            <a:off x="5219699" y="3442844"/>
            <a:ext cx="1546354" cy="1"/>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0ADDD20-31B5-454E-A7DA-C95CF1799B36}"/>
              </a:ext>
            </a:extLst>
          </p:cNvPr>
          <p:cNvSpPr txBox="1"/>
          <p:nvPr/>
        </p:nvSpPr>
        <p:spPr>
          <a:xfrm>
            <a:off x="2880191" y="1624590"/>
            <a:ext cx="3402883" cy="830997"/>
          </a:xfrm>
          <a:prstGeom prst="rect">
            <a:avLst/>
          </a:prstGeom>
          <a:noFill/>
        </p:spPr>
        <p:txBody>
          <a:bodyPr wrap="square" rtlCol="0">
            <a:spAutoFit/>
          </a:bodyPr>
          <a:lstStyle/>
          <a:p>
            <a:pPr algn="ctr"/>
            <a:r>
              <a:rPr lang="en-GB" sz="4800" dirty="0" err="1">
                <a:solidFill>
                  <a:srgbClr val="0070C0"/>
                </a:solidFill>
              </a:rPr>
              <a:t>to_do</a:t>
            </a:r>
            <a:endParaRPr lang="en-GB" sz="4800" dirty="0">
              <a:solidFill>
                <a:srgbClr val="0070C0"/>
              </a:solidFill>
            </a:endParaRPr>
          </a:p>
        </p:txBody>
      </p:sp>
    </p:spTree>
    <p:extLst>
      <p:ext uri="{BB962C8B-B14F-4D97-AF65-F5344CB8AC3E}">
        <p14:creationId xmlns:p14="http://schemas.microsoft.com/office/powerpoint/2010/main" val="1389723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835</Words>
  <Application>Microsoft Office PowerPoint</Application>
  <PresentationFormat>Widescreen</PresentationFormat>
  <Paragraphs>184</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Times New Roman</vt:lpstr>
      <vt:lpstr>Wingdings</vt:lpstr>
      <vt:lpstr>Office Theme</vt:lpstr>
      <vt:lpstr> Variables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18</cp:revision>
  <dcterms:created xsi:type="dcterms:W3CDTF">2018-06-25T09:53:29Z</dcterms:created>
  <dcterms:modified xsi:type="dcterms:W3CDTF">2023-01-03T14:53:52Z</dcterms:modified>
</cp:coreProperties>
</file>