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6" r:id="rId4"/>
    <p:sldId id="258" r:id="rId5"/>
    <p:sldId id="259" r:id="rId6"/>
    <p:sldId id="260" r:id="rId7"/>
    <p:sldId id="261" r:id="rId8"/>
    <p:sldId id="262" r:id="rId9"/>
    <p:sldId id="263" r:id="rId10"/>
    <p:sldId id="264" r:id="rId11"/>
    <p:sldId id="265" r:id="rId12"/>
    <p:sldId id="266" r:id="rId13"/>
    <p:sldId id="268" r:id="rId14"/>
    <p:sldId id="269" r:id="rId15"/>
    <p:sldId id="267" r:id="rId16"/>
    <p:sldId id="270" r:id="rId17"/>
    <p:sldId id="271" r:id="rId18"/>
    <p:sldId id="272" r:id="rId19"/>
    <p:sldId id="273" r:id="rId20"/>
    <p:sldId id="274" r:id="rId21"/>
    <p:sldId id="275" r:id="rId22"/>
    <p:sldId id="278" r:id="rId23"/>
    <p:sldId id="55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99AE6-7A25-48C6-858A-9D14AA383770}" v="3" dt="2023-01-03T10:05:12.7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22" autoAdjust="0"/>
    <p:restoredTop sz="94660"/>
  </p:normalViewPr>
  <p:slideViewPr>
    <p:cSldViewPr snapToGrid="0">
      <p:cViewPr varScale="1">
        <p:scale>
          <a:sx n="86" d="100"/>
          <a:sy n="86" d="100"/>
        </p:scale>
        <p:origin x="446" y="58"/>
      </p:cViewPr>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7"/>
    </inkml:context>
    <inkml:brush xml:id="br0">
      <inkml:brushProperty name="width" value="0.2" units="cm"/>
      <inkml:brushProperty name="height" value="0.2" units="cm"/>
      <inkml:brushProperty name="ignorePressure" value="1"/>
    </inkml:brush>
  </inkml:definitions>
  <inkml:trace contextRef="#ctx0" brushRef="#br0">56 1,'0'59,"0"64,2-107,1-1,4 17,-4-19,0 1,2 27,-4-29,1 0,0 1,4 13,-3-13,0-1,-2 0,2 15,-2-19,0 8,0 0,3 17,-1-11,-1 0,-1 0,-2 41,0-15,1 773,0-806,-5 27,2-27,0 27,3 11,0 38,-5-48,2-27,0 29,3-34,0 14,-1 0,-4 31,2-36,1 30,1-32,0 1,-3 20,-8 40,9-58,2 1,-1-1,3 41,0-15,0-5,-2 50,-4-56,3-27,1 1,-2 13,4 26,-2 19,-8-7,8 50,0 4,-4-72,3-27,-2 29,4-34,-1 0,-3 14,2-14,-1 24,2-19,-4 23,3-23,-2 28,4 594,0-288,1-341,0 1,0-1,2 10,-1-9,0 0,0 13,-1-11,3 22,-1-23,-2 1,1 13,-1 393,-2-201,2-204,0 0,0-1,7 25,-5-23,0 0,1 25,-2-15,-1-2,2 0,6 28,-2-21,6 59,-11-70,6 24,-5-27,0 1,1 23,-3-31,0 0,1 0,-1-1,1 1,0 0,0-1,1 0,4 10,-4-8,1 1,-2-1,3 16,-3-12,6 17,28 66,-16-34,-9-37,15 25,2 1,-21-35,14 20,-17-30,1 1,0-2,0 1,0 0,9 7,-10-10,0 1,0 0,4 6,-5-7,0 1,1 0,-1-1,7 5,8 6,-13-11,-1 0,1 1,-1-1,1-1,-1 1,1-1,0 0,0-1,0 1,6 0,24 4,-24-4,19 3,-17-4,18 4,-18-2,18 0,244-2,-134-2,-127 0,-2-1,1 0,18-6,-17 4,1 0,18-1,-28 4,1 0,0 0,0-1,-1 0,7-4,-5 4,-1-1,1 0,9-1,-7 2,0-1,0 0,-1-1,0 0,1-1,-1 0,0 0,8-9,20-11,-30 21,0 0,-1-1,0 1,1-1,7-10,-2 3,22-19,-25 25,-1-1,0 0,0 0,0-1,0 0,-1 0,7-12,-5 6,16-23,3-6,-3 5,-17 27,0 0,0 0,-1 0,9-23,16-44,8-20,-5 14,-28 66,37-94,-34 91,-2 5,1 1,-2-2,8-32,-12 42,0 0,0 1,1-1,5-10,-4 10,-1-1,5-12,-1-1,0 0,18-33,-18 38,1 3,-2-1,0 1,10-28,-4 2,-8 25,1-1,4-24,-4 16,0 0,2 0,10-27,4-9,6-33,-21 73,-1-1,0 0,-1 0,-1 0,2-41,-5-347,-1 173,0 217,0 1,-4-17,2 14,-2-9,3 19,0-1,-1-22,2 12,-1 0,-8-36,2 13,4 24,-8-25,8 33,1-1,0 1,0-1,1 0,-1-20,3 12,-2 1,1 0,-2-1,-5-22,4 26,-1-3,-5-37,-1-9,1 5,8 50,-1 0,0 0,-6-19,4 17,1 0,-2-15,3 17,-6-19,-1-6,-5-21,9 37,-6-33,-4-28,7 44,6 26,0 1,-8-19,-4-12,9 20,-13-31,-18-22,2 3,-24-48,30 54,-21-31,24 48,5 11,3 8,11 17,-17-21,16 23,1-1,-10-15,9 13,0 0,-1 0,-1 2,-15-17,11 14,-20-28,24 28,-1 1,-1 1,-21-19,4 5,20 18,1 0,-1 1,-1 1,1 0,-1 0,0 1,-14-5,-32-15,25 10,25 11,-1 0,0 1,0 0,-1 0,-13-2,14 4,1-1,0 1,-1-1,-8-5,-3-1,-10 0,19 6,1 0,-10-4,-3-4,-65-25,75 32,-2-2,-1 1,0 1,0 0,-19 0,-12 3,-52 1,93 0,1 0,-1 0,1 0,-1 0,1 1,0 0,0-1,-1 1,1 0,-4 5,-3 3,-14 17,12-13,5-4,-1 0,2 0,0 1,0 0,-5 14,4-9,-15 25,-56 77,71-107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8"/>
    </inkml:context>
    <inkml:brush xml:id="br0">
      <inkml:brushProperty name="width" value="0.2" units="cm"/>
      <inkml:brushProperty name="height" value="0.2" units="cm"/>
      <inkml:brushProperty name="ignorePressure" value="1"/>
    </inkml:brush>
  </inkml:definitions>
  <inkml:trace contextRef="#ctx0" brushRef="#br0">129 1,'-1'0,"0"1,0-1,0 0,0 1,0-1,1 0,-1 1,0-1,1 1,-1-1,0 1,1 0,-1-1,0 1,1 0,-1-1,0 1,1 1,0-2,-1 1,0 1,-8 24,7-20,-26 106,25-100,-9 29,0-4,8-22,-1-1,-9 20,7-18,-7 21,14-36,-1 1,1-1,-1 0,1 1,0-1,-1 0,1 0,0 1,0-1,0 1,0-1,0 0,0 1,0-1,1 0,-1 0,0 1,1-1,-1 0,1 1,0 0,0-1,0 0,0 1,0-2,0 1,0 0,1 0,-2 0,2-1,-1 1,0-1,1 1,-1-1,0 0,1 1,-1-1,0 0,3 0,24 1,35-5,-28-2,-21 4,24-2,159 4,-188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9"/>
    </inkml:context>
    <inkml:brush xml:id="br0">
      <inkml:brushProperty name="width" value="0.2" units="cm"/>
      <inkml:brushProperty name="height" value="0.2" units="cm"/>
      <inkml:brushProperty name="ignorePressure" value="1"/>
    </inkml:brush>
  </inkml:definitions>
  <inkml:trace contextRef="#ctx0" brushRef="#br0">179 458,'-1'1,"-1"0,1 1,-1-1,0 0,1 0,-1 0,1 0,-1 0,0-1,0 1,0-1,1 0,-1 1,0-1,0 0,0 0,0 0,1 0,-4-1,1 0,0 0,1 0,-1-1,1 1,-1-1,1 0,-1 0,-4-4,-1-3,2-1,-1 1,1-1,-9-16,6 11,5 4,-1 1,1-1,0-1,1 0,0 1,0-1,1-1,0 1,1 0,0-1,1 0,1 1,0-22,0 31,1 0,-1 0,1 0,0 0,0 1,0-2,0 2,0-1,1 1,-1-1,4-4,2-2,14-14,-6 7,1-3,-9 10,1-1,17-15,-19 22,-1-1,1 1,0 1,0 0,0-1,1 2,-1-1,0 1,13 0,18-5,-17 3,-1 1,1 0,29 4,-8-1,-36-1,0-1,0 1,-1 1,1-1,0 1,8 2,-11-2,-1-1,1 1,-2 0,2 0,-1 0,0 0,0 0,1 0,-1 0,0 1,0-1,0 1,0-1,-1 0,1 1,0-1,0 1,-1 0,1-1,-1 1,0 0,1-1,-1 3,11 90,-10-82,4 22,-3-24,0 0,0 14,-2-2,1-4,-1 1,0 0,-3 20,1-32,1-1,-1 1,0-1,0 0,-1 0,1 0,-1-1,0 1,-5 6,2-5,1 0,-2 1,1-2,0 0,-11 9,4-7,-1 0,-22 9,1 0,23-11,0-1,0 0,0-1,-1-1,1 0,-1-1,1-1,-1 0,-20-2,29 0,-1 1,0-1,1-1,-1 0,1 1,-1-1,1 0,0-1,0 0,0 1,0-1,0-1,0 1,-5-8,2 1,2 3,-1-1,-6-13,10 18,1-1,0 0,0 0,0 0,0 0,0 0,0 0,1-1,-1-4,2-147,-1 151,0 0,1 1,0-1,0 1,0-1,0 1,3-8,15-29,-8 18,7-8,-7 13,-10 16,0 1,0-2,1 2,-1-1,1 0,-1 1,1 0,0-1,0 0,-1 1,1 0,0 0,0 0,2 0,3-2,-1 2,0 0,9 0,10-1,1-3,-1 2,1 2,41 3,-60-2,0 1,0 0,12 5,-18-6,1 1,-1-1,0 1,1 0,-1 0,0-1,0 2,1-1,-1 0,0 0,0 0,0 0,0 0,0 1,0-1,0 1,0-1,-1 1,1-1,-1 0,1 1,0 0,0 3,0 9,-1 0,-1 28,0-8,0-23,-1 0,0 0,0 1,-1-2,0 1,-6 15,4-14,3-8,0 1,0-1,-1 0,1 1,-1-1,0 0,0-1,0 1,-1-1,1 1,-1-2,0 2,0-2,0 0,0 1,0-1,0 0,0-1,0 1,0-1,-8 1,-7 2,4-2,-28 3,34-4,0 0,-13 3,13-1,-19 1,22-4,1 0,-1 0,0-1,0 1,-11-5,14 3,-1 1,1-1,0 0,-1-1,1 1,0 0,0-1,0 0,1 0,-4-5,2 4,2 0,0 0,-1 0,1 0,0-1,0 1,0-1,1 0,-1 1,1-2,0 2,-1-10,2 11,0 0,0-1,0 1,0 0,1 0,-1 0,1-1,0 1,-1 0,1 0,1 0,-1 0,0 0,0 0,1 0,0 1,-1-1,1 0,0 1,2-3,10-8,25-17,7-7,-36 30,0-1,17-9,-15 9,-5 4,0 0,1 1,-1 1,1-1,-1 1,14-2,48 2,-54 2,-13 0,-1 0,1 0,-1 1,1-1,0 0,-1 0,1 1,-1-1,1 1,-1 0,0-1,1 1,0 0,1 2,-2-2,0 1,0-1,0 0,-1 1,1 0,0-1,-1 1,1-1,-1 1,1-1,-1 1,0 0,0 0,1-1,-1 1,0 2,1 16,-1-1,-1 1,-3 28,3-44,0 1,-1-1,1 1,-1-1,1 0,-1 0,0 0,-1 0,1 0,-1-1,1 1,-5 4,-4 3,0-1,-14 10,-5 3,21-15,-1-1,0-1,0 0,0-1,-13 5,13-8,0 0,-1 0,1-1,-1 0,0-1,-11-2,-9 1,18 1,6 0,0 0,-1 0,1 0,-11-4,17 4,0 0,-1-1,0 0,1 0,0 1,-1-1,1 0,-1 0,1 0,0 0,0 0,0 0,0-1,0 1,-1-1,1 1,1-1,-1 1,0-1,0 0,1 1,-1-1,1 1,-1-1,1 0,-1-2,0-9,0-1,1 0,1-17,1-2,-2 29,0 1,0-1,0 1,1-1,-1 1,1-1,-1 1,2 0,-1-1,0 1,0 0,1 0,-1 0,1 0,-1 0,1 0,0 0,0 1,0 0,0-1,0 1,1 0,-1 0,5-3,0 1,1-1,-1 2,1-1,0 1,1 1,-1 0,0 0,12-1,-6 1,22-8,-26 6,1 1,0 1,17-2,-10 3,-7 0,0 1,-1 0,1 1,14 3,-23-4,0 1,0 0,0 0,-1 1,2-1,-2 0,1 0,0 1,-1-1,1 1,-1 0,1 0,-1 0,0-1,0 1,1 1,-1-1,-1 0,1 0,0 1,0-1,0 0,-1 0,1 5,0-4,-1 1,0-1,0 1,0 0,0-1,0 0,-1 1,1-1,-1 1,1-1,-1 0,0 1,-1-1,1 0,0 0,-4 6,-1-1,-1 0,-1-1,0 1,0-2,0 1,-17 9,17-12,0 0,-15 4,-3 2,21-7,-1-1,0 0,0-1,1 0,-2 0,2 0,-2 0,1-1,-9-2,12 2,1-1,0 1,0-1,0 0,-1 0,1 1,0-2,0 1,0 0,0-1,0 1,1-1,-1 1,0-1,0 0,1 0,-1 0,1 0,-1 0,1-1,0 1,0-1,0 1,0-1,0 1,1-1,-2-4,1 2,1-1,-1 0,0 1,1-1,0 1,1-1,0-6,0 9,-1 1,0 0,1 0,0-1,0 1,0 0,-1 0,2 0,-1 0,0 0,0 0,1 1,-1-1,0 0,1 0,-1 1,1 0,0 0,2-2,18-11,-15 9,0 0,1 1,0 0,15-5,-7 4,1 2,-1 0,1 1,-1 1,22 2,-36-1,0 1,1-1,-1 1,0 0,0 0,0 0,1 0,-1 1,0-1,0 0,0 1,-1 0,1 0,0 0,-1 0,1-1,-1 2,1-1,1 3,-2-2,0-1,-1-1,1 1,0 1,-1-1,1 0,-1 0,1 0,-1 0,0 1,0-1,0 0,0 0,0 0,0 0,0 1,-1-1,1 0,-1 0,0 0,1 0,-1 0,0 0,-2 3,0-1,1 0,-1 0,-1-1,1 0,-1 0,1 1,-1-2,0 1,1-1,-1 0,0 0,-1 0,1-1,0 1,0-1,-1 0,-3 0,-5 1,11-1,1 0,-1-1,0 0,0 1,0-1,0 0,0 0,0 0,0 0,1 0,-2-1,2 1,-1 0,0-1,0 0,1 0,-1 1,0-1,0 0,0-1,1 1,-1-1,-1 0,1-1,0 0,0 1,1-1,-1 1,0-1,1 0,-1 0,1-1,0 1,-1-4,1 6,1 0,0 0,-1 0,1 0,0 0,0 0,0 0,0 0,0 0,0 0,0 0,0 0,1 0,-1 0,0 0,0-1,1 1,-1 0,1 0,-1 1,0-1,1 0,-1 0,1 0,0 1,-1-2,1 2,-1-1,1 0,0 1,0-1,0 1,-1-1,1 1,0-1,1 0,7-1,0 0,0 0,1 1,-1 1,0 0,17 2,0-1,-10-1,-7 0,-1 0,17 4,-25-4,0 0,1 0,-1 0,0 0,1 0,-1 0,0 0,1 0,-1 1,1-1,-1 0,0 0,0 0,1 1,-1-1,0 0,1 0,-1 1,0-1,1 0,-1 1,0-1,0 0,1 1,-1-1,0 0,0 1,0-1,0 1,0-1,0 1,0 0,0 0,0 0,0 0,0 0,-1-1,1 1,-1 0,1 0,-1 0,1 0,-1-1,1 1,0 0,-2 0,-1 2,0 1,-1-1,1 0,-8 4,6-5,-2 1,1-2,-1 1,1-1,0 0,-7 0,6-1,-1 1,1 0,0 1,-9 2,-4 4,-1-1,-25 4,36-9,0-1,-14 0,21-1,0 0,0-1,0 1,-1-1,1 0,0 0,0 0,0-1,0 1,0-1,-4-2,6 3,0 0,1 1,-1-1,0 0,1 1,-1-1,0 0,1 0,-1 0,1 0,-1 1,1-1,-1-1,1 1,-1 0,1 0,0 0,0 0,-1 0,1 0,0 0,0 0,0 0,0 0,0-1,0 1,0 0,0 0,1 0,-1 0,0 0,1 0,-1 0,1 0,-1 0,1 0,-1-1,2 0,0 0,-1 0,1 0,-1 0,2-1,-2 2,1-1,0 1,1-1,-2 1,2 0,-1-1,3 1,7-2,0 1,1 1,-1 0,0 0,15 4,6-2,-32-1,1 0,-1 0,1 0,-1 1,1-1,0 0,-1 1,1-1,-1 1,0-1,1 1,-1 0,0 0,1 0,0 1,0-1,-1 1,-1-1,1 1,0-1,0 1,-1-1,1 1,-1 0,1-1,-1 1,1 0,-1 0,0-1,0 1,0 3,1 9,0 1,-1-2,-1 2,-3 19,3-30,-1 0,1-1,0 1,-1-1,-2 5,-4 11,9-18,3-3,5-3,-8 5,5-3,0 0,0 1,0 0,9-1,-7 1,1 0,7-4,-11 4,1-2,0 1,-1-1,1 0,-1 0,0-1,0 1,7-10,-5 7,-7 13,-9 16,-22 28,25-39,-2-1,1 0,-15 14,19-20,-1-1,0 1,0-1,0 0,0-1,-1 1,1-1,-1 0,1 0,-1-1,-5 2,9-3,1 0,-1 0,1 0,-1 0,0 0,1 0,-1 0,0 0,1 0,-1 0,0 0,1-1,-1 1,0-1,1 1,0 0,-1-1,0 1,1 0,-1-1,0 0,-1-4</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6"/>
    </inkml:context>
    <inkml:brush xml:id="br0">
      <inkml:brushProperty name="width" value="0.2" units="cm"/>
      <inkml:brushProperty name="height" value="0.2" units="cm"/>
      <inkml:brushProperty name="ignorePressure" value="1"/>
    </inkml:brush>
  </inkml:definitions>
  <inkml:trace contextRef="#ctx0" brushRef="#br0">187 574,'-2'0,"-1"0,1 1,-1-1,1 1,-4 2,-7 2,4-4,1 0,0 0,-11-1,15-1,1 1,0 0,0-1,0 0,0 0,0-1,1 1,-2 0,2-1,-1 1,0-1,-2-3,-1 0,1-1,0 0,0 0,1 0,0-1,0 1,0-1,0 0,1 0,0-1,0 1,1-1,0 0,-2-11,0-2,1-1,0 1,1-33,2-166,0 215,0 2,1-2,-1 1,1 0,-1 0,1 1,0-2,0 2,0-1,1 0,-1 1,1-1,0 0,3-5,-1 5,-1 0,1 1,0-1,0 0,0 1,0 0,0 0,1 1,8-4,-2 2,-1 0,1 1,1 1,16-1,47 2,-36 2,-36-1,0 0,0 1,0-1,0 1,0 0,0 0,0 1,0-1,0 0,0 2,0-2,-1 1,1 0,-1 1,1-1,3 6,2 3,0 1,12 25,-8-15,-1-3,-2-4,10 24,-16-33,-1 0,0 0,0 0,-1 1,0-1,0 1,1 11,-3 100,1-115,-1 0,1 1,-1-1,0 0,0 0,0 1,0-1,0 0,-1-1,1 2,0-2,-1 1,0 0,0-1,0 1,-4 3,-2 0,0 1,0-2,-15 9,18-12,-4 3,-1-2,0 1,0-1,0-1,-12 1,-6 1,4-1,-1-1,-31-2,19-1,35 1,0 0,0 0,0 0,-1-1,2 1,-2-1,1 1,0-1,0 0,0 0,0-1,0 1,1 0,-1 0,0-1,0 1,1-1,-1 0,1 0,-2-2,1 0,0 1,0-1,1 0,0 0,-1 0,1 1,0-1,1-1,-1 1,0 0,1-8,-1-1,-3-19,2 19,-1-20,2 10,4-28,-3 42,2 0,0 0,0 0,0 0,6-15,0 5,0 0,1 1,18-29,-24 43,1-1,-1 1,1 0,0-1,0 2,0-1,1 1,-1 0,0-1,1 2,0 0,-1 0,1-1,0 2,0-1,0 1,7-1,22 1,40 4,-72-3,-1 0,0 0,0 1,0-1,0 1,0-1,0 1,0-1,0 1,0-1,0 2,0-2,0 1,-1 0,1 0,0 0,0 0,-1 0,1 0,-1 0,1 0,0 0,-1 1,1-1,-1 0,0 0,1 0,-1 0,0 1,0 1,1 5,-1 0,1 0,-2 0,0 8,1-2,-1 14,1-14,0 0,-1 1,-1-1,1 0,-6 18,-2 8,7-31,0 0,0 0,0 0,-1 0,0-1,-9 16,9-18,-1 0,0 0,0-1,0 1,-1-2,1 1,-9 6,9-8,0-1,0 1,0-2,0 1,-1 0,1-1,-1 0,1 0,0 0,-10-1,4 0,-45-2,53 2,0-1,0 1,0 0,1-1,-1 0,1 1,-1-1,1 0,-1 0,1 0,-1 0,1-1,0 1,-1 0,0-2,0 0,0 0,0 1,1-1,0 0,-1 0,1 0,0-1,-1-3,0-4,0 0,2 0,-1 0,1-16,0 26,0-14,1 0,2-18,-2 28,0 0,1-1,-1 1,1 0,0 0,0 0,0 1,1-1,4-6,-1 3,-1 0,2 2,-1-1,1 0,9-6,-11 10,0-1,-1 2,2-1,-1 0,0 1,1 0,-1 1,1-1,5 0,-9 2,-1 0,0 0,1 0,-1 0,0 0,1 0,-1 1,0 0,1-1,-1 1,0-1,0 1,1 0,-1 0,0-1,0 1,2 2,-2-1,0 0,1 0,0 0,-2 1,2-1,-1 0,0 1,0 0,1 3,0 4,0 1,-1 0,0 0,-1 11,1-4,0-7,-1-1,0 1,0-1,-1 1,-2 10,2-18,0-1,0 1,0 0,0-1,0 1,0-1,-1 1,1-1,-1 0,1 0,-1 0,-3 3,1-2,0 1,0-2,-1 1,1-1,0 0,-6 2,-1-1,-1 0,0-1,1 0,-18-1,27-1,1 0,-1 0,1 0,-1 0,1 0,-1-1,1 1,-1-1,1 1,0-1,-1 1,1-1,0 0,-1 0,-1-2,2 2,0-1,0 1,0-1,1 0,-1 1,0-1,1 1,-1-1,1 1,-1-2,1 2,0-1,-1 0,1 1,0-4,-1-29,5-39,-4 65,2 1,-1-1,1 0,0 1,0-1,1 1,0 0,0-1,0 2,1-1,0 0,5-6,-7 11,0 0,0 1,0-1,0 1,0-1,0 1,0 0,0 0,1 0,-1 0,0 0,0 1,1-1,2 1,5-1,-1 1,12 1,-3 1,-16-2,1 0,0 0,0 0,-1 1,1 0,0-1,-1 2,1-1,-1 0,1 1,3 2,-3-1,0 0,-1-1,1 2,0-1,-1 0,0 1,0 0,2 4,-1-1,0-1,-1 2,1-1,-1 0,0 0,1 11,-3-14,1-1,-1 1,0 0,0-1,0 1,0 0,-1-1,1 1,-1 0,0-1,1 1,-2-1,1 1,0-1,-3 4,4-5,-2-1,1 1,0-1,0 0,-1 0,1 0,-1 1,1-1,-1 0,1 0,-1-1,1 1,-3 0,-24 6,16-5,6-1,-1 0,0 0,1 0,-1-1,0 0,0-1,0 0,1 0,-1 0,1-1,-1 0,1-1,-1 0,-6-4,4 2,4 1,0 1,0 0,-1-1,1 0,-4-6,8 10,0-1,0 0,1 0,-1-1,0 1,0 0,1 0,-1 0,1 0,0 0,-1 0,1-1,-1 1,1-1,0 1,0 0,0 0,0-1,0 1,0-1,0 1,0 0,0 0,0 0,1-1,-1 1,0-1,1 1,-1 0,0 0,1 0,0 0,1-2,0 0,0 0,0 0,0 0,1 1,-1 0,1 0,-1-1,1 1,0 1,0-1,-1 0,1 1,1-1,-2 1,1 1,7-2,3 0,0 1,24 2,-15 0,-19-1,1 1,0-1,0 0,0 1,0 0,-1 0,1 1,5 3,-8-5,1 1,-2 0,1-1,0 1,1 1,-2-1,1-1,0 1,0 1,0-1,-1 0,1 0,-1 0,1 1,0-1,-1 0,1 0,-1 1,0-1,0 0,0 1,1-1,-1 1,0-1,0 1,0-1,0 0,0 1,-1-1,1 1,0 1,-1-1,0 0,0 0,1 0,-1-1,0 1,0 0,0 0,0-1,0 1,-1-1,1 1,0 0,-1-1,1 0,-1 0,0 0,-2 2,4-3,0 0,-1 0,1 0,0 0,0 0,-1 0,1 0,0 0,0 0,-1 0,1 0,0 0,-1 0,1 0,0 0,0-1,0 1,0 0,-1 0,1 0,0 0,0-1,0 1,-1 0,1 0,0 0,0-1,0 1,-1 0,-1-12,1-11,1 21,1 0,-1 1,0-1,1 0,-1 0,1 1,-1-1,0 1,1-1,0 0,0 1,-1-1,1 1,0 0,0 0,0-1,0 1,1 0,-1 0,0 0,0 0,1 0,-2 0,4-1,2 0,0 0,-1 0,1 1,-1 0,7 0,0 0,-12 1,1 0,-1 0,1-1,-1 1,1 0,-1 0,1 0,-1 0,1 0,-1 0,1 0,-1 0,1 1,-1-1,1 0,-1 0,0 0,1 1,-1-1,1 0,-1 0,1 1,-1-1,0 0,1 1,-1-1,0 0,0 1,1-1,-1 1,0-1,1 1,-1-1,0 1,0-1,1 2,-1-2,0 1,-1 0,1 0,0-1,0 1,0 0,-1-1,1 1,0 0,0-1,-1 1,1-1,0 1,-1 0,1 0,0-1,-1 1,1-1,-1 0,0 1,1-1,0 1,-1-1,0 0,1 1,-1-1,0 0,-20 8,-1-1,1-1,-26 2,42-7,-1-1,0 1,0-1,-8-1,12 1,1 0,0 0,-1-1,1 1,0 0,0-1,0 1,0-1,-1 0,1 1,0-1,0 0,0 0,0 0,0 0,0 0,0 0,1-1,-1 1,0 0,1 0,-1-1,0 1,1 0,-1-1,0-2,0-3,-2-4,1 0,0 0,0-1,1 1,1-16,0 26,0 0,0 0,0-1,1 1,-1-1,0 1,1 0,-1 0,1 0,0 0,-1 0,1 0,-1 0,1-1,0 1,0 1,-1-1,1 0,0 0,1 0,-2 1,1-1,0 1,0-1,0 1,0-1,1 1,-1 0,-1-1,4 1,3-1,-1 0,1 1,14 1,-10 1,-11-2,9 0,0 0,0 1,-1 1,11 3,-16-5,-2 1,1 0,0 0,0 0,0 0,-1 0,1 0,0 0,-1 1,1 0,-1-1,1 1,-1-1,0 1,1 0,-1 0,0 0,0 0,0 0,0 1,-1-1,1 0,0 0,0 4,0 13,0 0,-1 0,-3 30,1-36,1-11,1 0,-1 0,1 0,0 0,-1 0,1 0,0 0,0 3,1-5,-1 0,0 0,0 0,0 1,0-1,1 0,-1 0,0 0,0 0,0 0,1 1,-1-1,0 0,0 0,0 0,0 1,1-1,-1 0,0 0,0 0,1 0,-1 0,0 0,0 0,1 0,-1 0,0 0,0 0,1 0,-1-1,0 1,0 0,0 0,0 0,0-1,1 1,-1 0,0 0,0 0,11-7,-10 6,68-41,-68 41,0 0,1 0,-1 0,1 0,0 1,-1-1,1 1,0-1,0 0,-1 1,1 0,2 0,-3 0,0 0,-1 0,1 1,-1 0,1-1,0 0,0 1,-1-1,1 1,-1-1,1 1,0-1,-1 1,1 0,-1-1,0 1,1 0,-1 0,1-1,-1 2,0-2,1 1,-1 0,0 0,0 0,0-1,0 1,0 0,0 2,1 3,0 1,-1 0,1-1,-2 1,1 0,-1-1,-2 14,2-16,0 0,0 0,-1-1,1 1,-1 0,1-1,-1 0,0 1,-1-1,1 0,0 0,-1 0,1 0,-5 2,-31 23,24-19,1 0,-16 15,25-20,-1-1,1 1,-7 2,-9 8,19-14,1 1,0-1,0 0,-1 0,1 1,0 0,-1-1,1 0,0 1,-1-1,1 0,0 1,0-1,0 1,-1-1,1 0,0 1,0 0,0-1,0 0,0 1,0-1,0 0,0 0,0 1,1-1,-1 0,0 0,0 0,0 1,0-1,0 0,1 0,-1 0,0 0,0 1,0-1,1 0,-1 0,0 0,0 1,0-1,1 0,0 0,0 1,0-1,1 0,-1 0,0 1,1-1,-1 0,0 0,3-1,0 0,0 1,0-2,0 1,0-1,0 1,-1-1,1 0,0-1,-1 1,0-1,1 0,-1 0,5-5,6-12,-11 15,1-1,0 1,0 0,0 0,0 0,1 1,0 0,-1 0,2 0,7-4,-1 2,9-4,-19 9,-1 1,1-1,-1 1,0 0,1 0,-1-1,1 1,-1 0,1 0,-1 1,3-1,-4 1,1-1,-1 0,0 0,1 0,-1 1,1-1,-1 0,0 1,0-1,0 0,1 1,-1-1,0 0,0 1,1-1,-1 0,0 1,0-1,0 1,1-1,-1 0,0 1,0 0,0-1,0 1,0-1,0 1,0-1,0 1,0-1,0 0,0 1,0 0,-6 18,4-13,-3 16,4-19,1 0,-1 0,1 0,-1 0,0 0,0-1,0 1,0 0,0-1,-1 1,1-1,-1 1,1-1,-1 0,-3 4,0-2,-2 1,2-2,-2 1,1-1,-11 3,-5 3,-43 18,51-18,13-7,-1-1,1 0,-1 1,1-1,-1 0,0-1,0 1,0 0,1-1,-1 1,0-1,0 1,1-1,-4 0,2-2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EE47AE32-32C2-4F4B-8292-89B09EC0EDEC}"/>
              </a:ext>
            </a:extLst>
          </p:cNvPr>
          <p:cNvGraphicFramePr>
            <a:graphicFrameLocks noGrp="1"/>
          </p:cNvGraphicFramePr>
          <p:nvPr userDrawn="1">
            <p:extLst>
              <p:ext uri="{D42A27DB-BD31-4B8C-83A1-F6EECF244321}">
                <p14:modId xmlns:p14="http://schemas.microsoft.com/office/powerpoint/2010/main" val="4133273911"/>
              </p:ext>
            </p:extLst>
          </p:nvPr>
        </p:nvGraphicFramePr>
        <p:xfrm>
          <a:off x="0" y="0"/>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2205417704"/>
                    </a:ext>
                  </a:extLst>
                </a:gridCol>
                <a:gridCol w="1108364">
                  <a:extLst>
                    <a:ext uri="{9D8B030D-6E8A-4147-A177-3AD203B41FA5}">
                      <a16:colId xmlns:a16="http://schemas.microsoft.com/office/drawing/2014/main" val="2460091997"/>
                    </a:ext>
                  </a:extLst>
                </a:gridCol>
                <a:gridCol w="1108364">
                  <a:extLst>
                    <a:ext uri="{9D8B030D-6E8A-4147-A177-3AD203B41FA5}">
                      <a16:colId xmlns:a16="http://schemas.microsoft.com/office/drawing/2014/main" val="2865542565"/>
                    </a:ext>
                  </a:extLst>
                </a:gridCol>
                <a:gridCol w="1108364">
                  <a:extLst>
                    <a:ext uri="{9D8B030D-6E8A-4147-A177-3AD203B41FA5}">
                      <a16:colId xmlns:a16="http://schemas.microsoft.com/office/drawing/2014/main" val="4045355588"/>
                    </a:ext>
                  </a:extLst>
                </a:gridCol>
                <a:gridCol w="1108364">
                  <a:extLst>
                    <a:ext uri="{9D8B030D-6E8A-4147-A177-3AD203B41FA5}">
                      <a16:colId xmlns:a16="http://schemas.microsoft.com/office/drawing/2014/main" val="2799517850"/>
                    </a:ext>
                  </a:extLst>
                </a:gridCol>
                <a:gridCol w="1108364">
                  <a:extLst>
                    <a:ext uri="{9D8B030D-6E8A-4147-A177-3AD203B41FA5}">
                      <a16:colId xmlns:a16="http://schemas.microsoft.com/office/drawing/2014/main" val="3959243127"/>
                    </a:ext>
                  </a:extLst>
                </a:gridCol>
                <a:gridCol w="1108364">
                  <a:extLst>
                    <a:ext uri="{9D8B030D-6E8A-4147-A177-3AD203B41FA5}">
                      <a16:colId xmlns:a16="http://schemas.microsoft.com/office/drawing/2014/main" val="2885106588"/>
                    </a:ext>
                  </a:extLst>
                </a:gridCol>
                <a:gridCol w="1108364">
                  <a:extLst>
                    <a:ext uri="{9D8B030D-6E8A-4147-A177-3AD203B41FA5}">
                      <a16:colId xmlns:a16="http://schemas.microsoft.com/office/drawing/2014/main" val="1283525929"/>
                    </a:ext>
                  </a:extLst>
                </a:gridCol>
                <a:gridCol w="1108364">
                  <a:extLst>
                    <a:ext uri="{9D8B030D-6E8A-4147-A177-3AD203B41FA5}">
                      <a16:colId xmlns:a16="http://schemas.microsoft.com/office/drawing/2014/main" val="866567319"/>
                    </a:ext>
                  </a:extLst>
                </a:gridCol>
                <a:gridCol w="1108364">
                  <a:extLst>
                    <a:ext uri="{9D8B030D-6E8A-4147-A177-3AD203B41FA5}">
                      <a16:colId xmlns:a16="http://schemas.microsoft.com/office/drawing/2014/main" val="3224241743"/>
                    </a:ext>
                  </a:extLst>
                </a:gridCol>
                <a:gridCol w="1108364">
                  <a:extLst>
                    <a:ext uri="{9D8B030D-6E8A-4147-A177-3AD203B41FA5}">
                      <a16:colId xmlns:a16="http://schemas.microsoft.com/office/drawing/2014/main" val="449700859"/>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069435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037302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2138063"/>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45282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851237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3542250"/>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82200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1395471"/>
                  </a:ext>
                </a:extLst>
              </a:tr>
            </a:tbl>
          </a:graphicData>
        </a:graphic>
      </p:graphicFrame>
      <p:pic>
        <p:nvPicPr>
          <p:cNvPr id="2" name="Picture 1" descr="A picture containing diagram&#10;&#10;Description automatically generated">
            <a:extLst>
              <a:ext uri="{FF2B5EF4-FFF2-40B4-BE49-F238E27FC236}">
                <a16:creationId xmlns:a16="http://schemas.microsoft.com/office/drawing/2014/main" id="{32E31C64-9737-21BE-56EB-C85D6643CEA0}"/>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8895" b="11206"/>
          <a:stretch/>
        </p:blipFill>
        <p:spPr>
          <a:xfrm>
            <a:off x="9969623" y="6266151"/>
            <a:ext cx="2098551" cy="329957"/>
          </a:xfrm>
          <a:prstGeom prst="rect">
            <a:avLst/>
          </a:prstGeom>
        </p:spPr>
      </p:pic>
      <p:sp>
        <p:nvSpPr>
          <p:cNvPr id="3" name="TextBox 2">
            <a:extLst>
              <a:ext uri="{FF2B5EF4-FFF2-40B4-BE49-F238E27FC236}">
                <a16:creationId xmlns:a16="http://schemas.microsoft.com/office/drawing/2014/main" id="{D824175D-4E2F-C88C-CB2C-B60A7D2F730E}"/>
              </a:ext>
            </a:extLst>
          </p:cNvPr>
          <p:cNvSpPr txBox="1"/>
          <p:nvPr userDrawn="1"/>
        </p:nvSpPr>
        <p:spPr>
          <a:xfrm>
            <a:off x="9054549" y="6326944"/>
            <a:ext cx="1133058"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3" Type="http://schemas.microsoft.com/office/2007/relationships/hdphoto" Target="../media/hdphoto1.wdp"/><Relationship Id="rId7"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3.png"/><Relationship Id="rId5" Type="http://schemas.openxmlformats.org/officeDocument/2006/relationships/image" Target="../media/image16.png"/><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18.png"/></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2647304"/>
          </a:xfrm>
          <a:solidFill>
            <a:srgbClr val="0070C0"/>
          </a:solidFill>
        </p:spPr>
        <p:txBody>
          <a:bodyPr/>
          <a:lstStyle/>
          <a:p>
            <a:pPr algn="l"/>
            <a:r>
              <a:rPr lang="en-GB" dirty="0">
                <a:solidFill>
                  <a:schemeClr val="bg1"/>
                </a:solidFill>
              </a:rPr>
              <a:t>Condition</a:t>
            </a:r>
            <a:br>
              <a:rPr lang="en-GB" dirty="0">
                <a:solidFill>
                  <a:schemeClr val="bg1"/>
                </a:solidFill>
              </a:rPr>
            </a:br>
            <a:r>
              <a:rPr lang="en-GB" dirty="0">
                <a:solidFill>
                  <a:schemeClr val="bg1"/>
                </a:solidFill>
              </a:rPr>
              <a:t>Starts</a:t>
            </a:r>
            <a:br>
              <a:rPr lang="en-GB" dirty="0">
                <a:solidFill>
                  <a:schemeClr val="bg1"/>
                </a:solidFill>
              </a:rPr>
            </a:br>
            <a:r>
              <a:rPr lang="en-GB" dirty="0">
                <a:solidFill>
                  <a:schemeClr val="bg1"/>
                </a:solidFill>
              </a:rPr>
              <a:t>Action</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Ideas Simplified</a:t>
            </a:r>
          </a:p>
        </p:txBody>
      </p:sp>
      <p:sp>
        <p:nvSpPr>
          <p:cNvPr id="3" name="TextBox 2">
            <a:extLst>
              <a:ext uri="{FF2B5EF4-FFF2-40B4-BE49-F238E27FC236}">
                <a16:creationId xmlns:a16="http://schemas.microsoft.com/office/drawing/2014/main" id="{4172F97E-8CBE-2C00-DB00-AF54B3065720}"/>
              </a:ext>
            </a:extLst>
          </p:cNvPr>
          <p:cNvSpPr txBox="1"/>
          <p:nvPr/>
        </p:nvSpPr>
        <p:spPr>
          <a:xfrm>
            <a:off x="2209800" y="6207492"/>
            <a:ext cx="5682449"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9900"/>
                </a:solidFill>
              </a:rPr>
              <a:t>are</a:t>
            </a:r>
            <a:r>
              <a:rPr lang="en-GB" sz="3200" dirty="0">
                <a:solidFill>
                  <a:schemeClr val="bg1"/>
                </a:solidFill>
              </a:rPr>
              <a:t> affected by the condition</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a:t>
            </a:r>
            <a:r>
              <a:rPr lang="en-GB" sz="3200" dirty="0">
                <a:solidFill>
                  <a:srgbClr val="0070C0"/>
                </a:solidFill>
                <a:highlight>
                  <a:srgbClr val="FF9900"/>
                </a:highlight>
              </a:rPr>
              <a:t>wave your hand once</a:t>
            </a:r>
          </a:p>
          <a:p>
            <a:pPr marL="0" indent="0">
              <a:buNone/>
            </a:pPr>
            <a:r>
              <a:rPr lang="en-GB" sz="3200" dirty="0">
                <a:solidFill>
                  <a:srgbClr val="0070C0"/>
                </a:solidFill>
              </a:rPr>
              <a:t>Tap head once</a:t>
            </a:r>
          </a:p>
        </p:txBody>
      </p:sp>
      <p:sp>
        <p:nvSpPr>
          <p:cNvPr id="5" name="Speech Bubble: Rectangle with Corners Rounded 4">
            <a:extLst>
              <a:ext uri="{FF2B5EF4-FFF2-40B4-BE49-F238E27FC236}">
                <a16:creationId xmlns:a16="http://schemas.microsoft.com/office/drawing/2014/main" id="{1CFB2426-CB2F-4FDA-9701-5BA8B4EA0367}"/>
              </a:ext>
            </a:extLst>
          </p:cNvPr>
          <p:cNvSpPr/>
          <p:nvPr/>
        </p:nvSpPr>
        <p:spPr>
          <a:xfrm>
            <a:off x="8869950" y="5124553"/>
            <a:ext cx="2234857" cy="864704"/>
          </a:xfrm>
          <a:prstGeom prst="wedgeRoundRectCallout">
            <a:avLst>
              <a:gd name="adj1" fmla="val 20878"/>
              <a:gd name="adj2" fmla="val -80782"/>
              <a:gd name="adj3" fmla="val 16667"/>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Because it is indented</a:t>
            </a:r>
          </a:p>
        </p:txBody>
      </p:sp>
    </p:spTree>
    <p:extLst>
      <p:ext uri="{BB962C8B-B14F-4D97-AF65-F5344CB8AC3E}">
        <p14:creationId xmlns:p14="http://schemas.microsoft.com/office/powerpoint/2010/main" val="1824188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9900"/>
                </a:solidFill>
              </a:rPr>
              <a:t>are not</a:t>
            </a:r>
            <a:r>
              <a:rPr lang="en-GB" sz="3200" dirty="0">
                <a:solidFill>
                  <a:schemeClr val="bg1"/>
                </a:solidFill>
              </a:rPr>
              <a:t> affected by the condition</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pic>
        <p:nvPicPr>
          <p:cNvPr id="5" name="Graphic 4" descr="Clipboard outline">
            <a:extLst>
              <a:ext uri="{FF2B5EF4-FFF2-40B4-BE49-F238E27FC236}">
                <a16:creationId xmlns:a16="http://schemas.microsoft.com/office/drawing/2014/main" id="{73ABC0D6-B4F6-4186-B33F-49346FCD80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5074857"/>
            <a:ext cx="914400" cy="914400"/>
          </a:xfrm>
          <a:prstGeom prst="rect">
            <a:avLst/>
          </a:prstGeom>
        </p:spPr>
      </p:pic>
    </p:spTree>
    <p:extLst>
      <p:ext uri="{BB962C8B-B14F-4D97-AF65-F5344CB8AC3E}">
        <p14:creationId xmlns:p14="http://schemas.microsoft.com/office/powerpoint/2010/main" val="285501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9900"/>
                </a:solidFill>
              </a:rPr>
              <a:t>are not </a:t>
            </a:r>
            <a:r>
              <a:rPr lang="en-GB" sz="3200" dirty="0">
                <a:solidFill>
                  <a:schemeClr val="bg1"/>
                </a:solidFill>
              </a:rPr>
              <a:t>affected by the condition</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highlight>
                  <a:srgbClr val="FF9900"/>
                </a:highlight>
              </a:rPr>
              <a:t>Smile</a:t>
            </a:r>
          </a:p>
          <a:p>
            <a:pPr marL="0" indent="0">
              <a:buNone/>
            </a:pPr>
            <a:r>
              <a:rPr lang="en-GB" sz="3200" dirty="0">
                <a:solidFill>
                  <a:srgbClr val="0070C0"/>
                </a:solidFill>
                <a:highlight>
                  <a:srgbClr val="FF9900"/>
                </a:highlight>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highlight>
                  <a:srgbClr val="FF9900"/>
                </a:highlight>
              </a:rPr>
              <a:t>Tap head once</a:t>
            </a:r>
          </a:p>
        </p:txBody>
      </p:sp>
      <p:sp>
        <p:nvSpPr>
          <p:cNvPr id="5" name="Speech Bubble: Rectangle with Corners Rounded 4">
            <a:extLst>
              <a:ext uri="{FF2B5EF4-FFF2-40B4-BE49-F238E27FC236}">
                <a16:creationId xmlns:a16="http://schemas.microsoft.com/office/drawing/2014/main" id="{1CFB2426-CB2F-4FDA-9701-5BA8B4EA0367}"/>
              </a:ext>
            </a:extLst>
          </p:cNvPr>
          <p:cNvSpPr/>
          <p:nvPr/>
        </p:nvSpPr>
        <p:spPr>
          <a:xfrm>
            <a:off x="7752522" y="5124553"/>
            <a:ext cx="3352285" cy="864704"/>
          </a:xfrm>
          <a:prstGeom prst="wedgeRoundRectCallout">
            <a:avLst>
              <a:gd name="adj1" fmla="val 20878"/>
              <a:gd name="adj2" fmla="val -80782"/>
              <a:gd name="adj3" fmla="val 16667"/>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Because they are NOT indented</a:t>
            </a:r>
          </a:p>
        </p:txBody>
      </p:sp>
    </p:spTree>
    <p:extLst>
      <p:ext uri="{BB962C8B-B14F-4D97-AF65-F5344CB8AC3E}">
        <p14:creationId xmlns:p14="http://schemas.microsoft.com/office/powerpoint/2010/main" val="3303691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times is the condition checked?</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pic>
        <p:nvPicPr>
          <p:cNvPr id="5" name="Graphic 4" descr="Clipboard outline">
            <a:extLst>
              <a:ext uri="{FF2B5EF4-FFF2-40B4-BE49-F238E27FC236}">
                <a16:creationId xmlns:a16="http://schemas.microsoft.com/office/drawing/2014/main" id="{73ABC0D6-B4F6-4186-B33F-49346FCD80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5074857"/>
            <a:ext cx="914400" cy="914400"/>
          </a:xfrm>
          <a:prstGeom prst="rect">
            <a:avLst/>
          </a:prstGeom>
        </p:spPr>
      </p:pic>
    </p:spTree>
    <p:extLst>
      <p:ext uri="{BB962C8B-B14F-4D97-AF65-F5344CB8AC3E}">
        <p14:creationId xmlns:p14="http://schemas.microsoft.com/office/powerpoint/2010/main" val="3287331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How many times is the condition checked?</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pic>
        <p:nvPicPr>
          <p:cNvPr id="5" name="Graphic 4" descr="Clipboard outline">
            <a:extLst>
              <a:ext uri="{FF2B5EF4-FFF2-40B4-BE49-F238E27FC236}">
                <a16:creationId xmlns:a16="http://schemas.microsoft.com/office/drawing/2014/main" id="{73ABC0D6-B4F6-4186-B33F-49346FCD80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5074857"/>
            <a:ext cx="914400" cy="914400"/>
          </a:xfrm>
          <a:prstGeom prst="rect">
            <a:avLst/>
          </a:prstGeom>
        </p:spPr>
      </p:pic>
      <p:sp>
        <p:nvSpPr>
          <p:cNvPr id="8" name="Speech Bubble: Rectangle with Corners Rounded 7">
            <a:extLst>
              <a:ext uri="{FF2B5EF4-FFF2-40B4-BE49-F238E27FC236}">
                <a16:creationId xmlns:a16="http://schemas.microsoft.com/office/drawing/2014/main" id="{76F15F3A-BA5B-477F-AB35-7BA6C557EFAC}"/>
              </a:ext>
            </a:extLst>
          </p:cNvPr>
          <p:cNvSpPr/>
          <p:nvPr/>
        </p:nvSpPr>
        <p:spPr>
          <a:xfrm>
            <a:off x="8865704" y="5124553"/>
            <a:ext cx="2239103" cy="864704"/>
          </a:xfrm>
          <a:prstGeom prst="wedgeRoundRectCallout">
            <a:avLst>
              <a:gd name="adj1" fmla="val 20878"/>
              <a:gd name="adj2" fmla="val -80782"/>
              <a:gd name="adj3" fmla="val 16667"/>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rgbClr val="0070C0"/>
                </a:solidFill>
              </a:rPr>
              <a:t>Once only</a:t>
            </a:r>
          </a:p>
        </p:txBody>
      </p:sp>
    </p:spTree>
    <p:extLst>
      <p:ext uri="{BB962C8B-B14F-4D97-AF65-F5344CB8AC3E}">
        <p14:creationId xmlns:p14="http://schemas.microsoft.com/office/powerpoint/2010/main" val="1679533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2234857" cy="2554545"/>
          </a:xfrm>
          <a:prstGeom prst="wedgeRoundRectCallout">
            <a:avLst>
              <a:gd name="adj1" fmla="val 20804"/>
              <a:gd name="adj2" fmla="val 63001"/>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Now write your own everyday algorithm that uses condition-starts-action</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pic>
        <p:nvPicPr>
          <p:cNvPr id="5" name="Graphic 4" descr="Clipboard outline">
            <a:extLst>
              <a:ext uri="{FF2B5EF4-FFF2-40B4-BE49-F238E27FC236}">
                <a16:creationId xmlns:a16="http://schemas.microsoft.com/office/drawing/2014/main" id="{73ABC0D6-B4F6-4186-B33F-49346FCD80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55478" y="5501720"/>
            <a:ext cx="914400" cy="914400"/>
          </a:xfrm>
          <a:prstGeom prst="rect">
            <a:avLst/>
          </a:prstGeom>
        </p:spPr>
      </p:pic>
      <p:sp>
        <p:nvSpPr>
          <p:cNvPr id="8" name="Speech Bubble: Rectangle with Corners Rounded 7">
            <a:extLst>
              <a:ext uri="{FF2B5EF4-FFF2-40B4-BE49-F238E27FC236}">
                <a16:creationId xmlns:a16="http://schemas.microsoft.com/office/drawing/2014/main" id="{7F6AD7EF-F948-4F1D-BB81-35F26D6021A5}"/>
              </a:ext>
            </a:extLst>
          </p:cNvPr>
          <p:cNvSpPr/>
          <p:nvPr/>
        </p:nvSpPr>
        <p:spPr>
          <a:xfrm>
            <a:off x="2223425" y="5104863"/>
            <a:ext cx="5490093" cy="1196758"/>
          </a:xfrm>
          <a:prstGeom prst="wedgeRoundRectCallout">
            <a:avLst>
              <a:gd name="adj1" fmla="val 54904"/>
              <a:gd name="adj2" fmla="val 183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bg1"/>
                </a:solidFill>
              </a:rPr>
              <a:t>One mark if it makes sense</a:t>
            </a:r>
          </a:p>
          <a:p>
            <a:r>
              <a:rPr lang="en-GB" sz="2400" dirty="0">
                <a:solidFill>
                  <a:schemeClr val="bg1"/>
                </a:solidFill>
              </a:rPr>
              <a:t>One mark if each section is on a new line</a:t>
            </a:r>
          </a:p>
          <a:p>
            <a:r>
              <a:rPr lang="en-GB" sz="2400" dirty="0">
                <a:solidFill>
                  <a:schemeClr val="bg1"/>
                </a:solidFill>
              </a:rPr>
              <a:t>One mark if you indent the actions</a:t>
            </a:r>
          </a:p>
        </p:txBody>
      </p:sp>
      <p:sp>
        <p:nvSpPr>
          <p:cNvPr id="9" name="Speech Bubble: Rectangle with Corners Rounded 8">
            <a:extLst>
              <a:ext uri="{FF2B5EF4-FFF2-40B4-BE49-F238E27FC236}">
                <a16:creationId xmlns:a16="http://schemas.microsoft.com/office/drawing/2014/main" id="{2408F999-EBB3-4A63-9A35-FC98E2A99AAE}"/>
              </a:ext>
            </a:extLst>
          </p:cNvPr>
          <p:cNvSpPr/>
          <p:nvPr/>
        </p:nvSpPr>
        <p:spPr>
          <a:xfrm>
            <a:off x="9987379" y="5104863"/>
            <a:ext cx="1649719" cy="1205226"/>
          </a:xfrm>
          <a:prstGeom prst="wedgeRoundRectCallout">
            <a:avLst>
              <a:gd name="adj1" fmla="val -61365"/>
              <a:gd name="adj2" fmla="val 22254"/>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1"/>
                </a:solidFill>
              </a:rPr>
              <a:t>Can your neighbour act it out?</a:t>
            </a:r>
          </a:p>
        </p:txBody>
      </p:sp>
    </p:spTree>
    <p:extLst>
      <p:ext uri="{BB962C8B-B14F-4D97-AF65-F5344CB8AC3E}">
        <p14:creationId xmlns:p14="http://schemas.microsoft.com/office/powerpoint/2010/main" val="1675044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15638" cy="840268"/>
          </a:xfrm>
          <a:solidFill>
            <a:srgbClr val="0070C0"/>
          </a:solidFill>
        </p:spPr>
        <p:txBody>
          <a:bodyPr anchor="ctr" anchorCtr="0"/>
          <a:lstStyle/>
          <a:p>
            <a:r>
              <a:rPr lang="en-GB" dirty="0">
                <a:solidFill>
                  <a:schemeClr val="bg1"/>
                </a:solidFill>
              </a:rPr>
              <a:t>Flow of control</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3477875"/>
          </a:xfrm>
          <a:prstGeom prst="rect">
            <a:avLst/>
          </a:prstGeom>
          <a:noFill/>
        </p:spPr>
        <p:txBody>
          <a:bodyPr wrap="square">
            <a:spAutoFit/>
          </a:bodyPr>
          <a:lstStyle/>
          <a:p>
            <a:pPr marL="0" indent="0">
              <a:buNone/>
            </a:pPr>
            <a:r>
              <a:rPr lang="en-GB" sz="4400" dirty="0">
                <a:solidFill>
                  <a:srgbClr val="FF0000"/>
                </a:solidFill>
              </a:rPr>
              <a:t>Smile</a:t>
            </a:r>
          </a:p>
          <a:p>
            <a:pPr marL="0" indent="0">
              <a:buNone/>
            </a:pPr>
            <a:r>
              <a:rPr lang="en-GB" sz="4400" dirty="0">
                <a:solidFill>
                  <a:srgbClr val="FF0000"/>
                </a:solidFill>
              </a:rPr>
              <a:t>Frown</a:t>
            </a:r>
          </a:p>
          <a:p>
            <a:pPr marL="0" indent="0">
              <a:buNone/>
            </a:pPr>
            <a:r>
              <a:rPr lang="en-GB" sz="4400" dirty="0">
                <a:solidFill>
                  <a:srgbClr val="FF0000"/>
                </a:solidFill>
              </a:rPr>
              <a:t>If you like cooking	</a:t>
            </a:r>
          </a:p>
          <a:p>
            <a:pPr marL="0" indent="0">
              <a:buNone/>
            </a:pPr>
            <a:r>
              <a:rPr lang="en-GB" sz="4400" dirty="0">
                <a:solidFill>
                  <a:srgbClr val="FF0000"/>
                </a:solidFill>
              </a:rPr>
              <a:t>	wave your hand once</a:t>
            </a:r>
          </a:p>
          <a:p>
            <a:pPr marL="0" indent="0">
              <a:buNone/>
            </a:pPr>
            <a:r>
              <a:rPr lang="en-GB" sz="4400" dirty="0">
                <a:solidFill>
                  <a:srgbClr val="FF0000"/>
                </a:solidFill>
              </a:rPr>
              <a:t>Tap head once</a:t>
            </a:r>
          </a:p>
        </p:txBody>
      </p:sp>
      <p:sp>
        <p:nvSpPr>
          <p:cNvPr id="10" name="Diamond 9">
            <a:extLst>
              <a:ext uri="{FF2B5EF4-FFF2-40B4-BE49-F238E27FC236}">
                <a16:creationId xmlns:a16="http://schemas.microsoft.com/office/drawing/2014/main" id="{DE40AB67-CBC6-489D-84EB-D3D34F3B2F23}"/>
              </a:ext>
            </a:extLst>
          </p:cNvPr>
          <p:cNvSpPr/>
          <p:nvPr/>
        </p:nvSpPr>
        <p:spPr>
          <a:xfrm>
            <a:off x="5956994" y="4087019"/>
            <a:ext cx="1133475" cy="476250"/>
          </a:xfrm>
          <a:prstGeom prst="diamond">
            <a:avLst/>
          </a:prstGeom>
          <a:no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1" name="Straight Connector 10">
            <a:extLst>
              <a:ext uri="{FF2B5EF4-FFF2-40B4-BE49-F238E27FC236}">
                <a16:creationId xmlns:a16="http://schemas.microsoft.com/office/drawing/2014/main" id="{181FB45E-4129-40E9-B243-F14D455F78C8}"/>
              </a:ext>
            </a:extLst>
          </p:cNvPr>
          <p:cNvCxnSpPr>
            <a:stCxn id="10" idx="0"/>
          </p:cNvCxnSpPr>
          <p:nvPr/>
        </p:nvCxnSpPr>
        <p:spPr>
          <a:xfrm flipH="1" flipV="1">
            <a:off x="6523731" y="2550318"/>
            <a:ext cx="1" cy="1536701"/>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Freeform: Shape 11">
            <a:extLst>
              <a:ext uri="{FF2B5EF4-FFF2-40B4-BE49-F238E27FC236}">
                <a16:creationId xmlns:a16="http://schemas.microsoft.com/office/drawing/2014/main" id="{DF04FD88-C452-48F0-8C57-A1D50A161E25}"/>
              </a:ext>
            </a:extLst>
          </p:cNvPr>
          <p:cNvSpPr/>
          <p:nvPr/>
        </p:nvSpPr>
        <p:spPr>
          <a:xfrm>
            <a:off x="5913192" y="4315619"/>
            <a:ext cx="642078" cy="106286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reeform: Shape 12">
            <a:extLst>
              <a:ext uri="{FF2B5EF4-FFF2-40B4-BE49-F238E27FC236}">
                <a16:creationId xmlns:a16="http://schemas.microsoft.com/office/drawing/2014/main" id="{F4822FA0-ED0A-4CFD-AAD1-8A251AD866B9}"/>
              </a:ext>
            </a:extLst>
          </p:cNvPr>
          <p:cNvSpPr/>
          <p:nvPr/>
        </p:nvSpPr>
        <p:spPr>
          <a:xfrm flipH="1">
            <a:off x="6523731" y="4315618"/>
            <a:ext cx="597112" cy="1062867"/>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a:extLst>
              <a:ext uri="{FF2B5EF4-FFF2-40B4-BE49-F238E27FC236}">
                <a16:creationId xmlns:a16="http://schemas.microsoft.com/office/drawing/2014/main" id="{A03EDCCB-D595-4F6C-A967-6CFC6348F2C1}"/>
              </a:ext>
            </a:extLst>
          </p:cNvPr>
          <p:cNvCxnSpPr>
            <a:cxnSpLocks/>
            <a:stCxn id="13" idx="2"/>
          </p:cNvCxnSpPr>
          <p:nvPr/>
        </p:nvCxnSpPr>
        <p:spPr>
          <a:xfrm>
            <a:off x="6523731" y="5378485"/>
            <a:ext cx="12488" cy="950084"/>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18A616A3-D15E-40A6-9175-61D9049EAD14}"/>
              </a:ext>
            </a:extLst>
          </p:cNvPr>
          <p:cNvSpPr/>
          <p:nvPr/>
        </p:nvSpPr>
        <p:spPr>
          <a:xfrm>
            <a:off x="5794129" y="4862995"/>
            <a:ext cx="238125" cy="228600"/>
          </a:xfrm>
          <a:prstGeom prst="ellipse">
            <a:avLst/>
          </a:prstGeom>
          <a:solidFill>
            <a:schemeClr val="accent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E50D99C0-A09B-4F32-8FA4-8570760B951A}"/>
              </a:ext>
            </a:extLst>
          </p:cNvPr>
          <p:cNvSpPr/>
          <p:nvPr/>
        </p:nvSpPr>
        <p:spPr>
          <a:xfrm>
            <a:off x="6404668" y="5589038"/>
            <a:ext cx="238125" cy="228600"/>
          </a:xfrm>
          <a:prstGeom prst="ellipse">
            <a:avLst/>
          </a:prstGeom>
          <a:solidFill>
            <a:schemeClr val="tx1"/>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1A6F4DC2-A0F2-420A-9396-E77AE146F228}"/>
              </a:ext>
            </a:extLst>
          </p:cNvPr>
          <p:cNvSpPr/>
          <p:nvPr/>
        </p:nvSpPr>
        <p:spPr>
          <a:xfrm>
            <a:off x="6404667" y="3558043"/>
            <a:ext cx="238125" cy="228600"/>
          </a:xfrm>
          <a:prstGeom prst="ellipse">
            <a:avLst/>
          </a:prstGeom>
          <a:solidFill>
            <a:schemeClr val="tx1"/>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2F714506-F932-492F-AF4F-50DB2BEB8613}"/>
              </a:ext>
            </a:extLst>
          </p:cNvPr>
          <p:cNvSpPr/>
          <p:nvPr/>
        </p:nvSpPr>
        <p:spPr>
          <a:xfrm>
            <a:off x="6400938" y="2878210"/>
            <a:ext cx="238125" cy="228600"/>
          </a:xfrm>
          <a:prstGeom prst="ellipse">
            <a:avLst/>
          </a:prstGeom>
          <a:solidFill>
            <a:schemeClr val="tx1"/>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id="{3AF8D1A9-1482-4F02-867C-65AB8EDC8640}"/>
              </a:ext>
            </a:extLst>
          </p:cNvPr>
          <p:cNvSpPr txBox="1"/>
          <p:nvPr/>
        </p:nvSpPr>
        <p:spPr>
          <a:xfrm>
            <a:off x="8928130" y="2201485"/>
            <a:ext cx="3079531" cy="4247317"/>
          </a:xfrm>
          <a:prstGeom prst="rect">
            <a:avLst/>
          </a:prstGeom>
          <a:noFill/>
        </p:spPr>
        <p:txBody>
          <a:bodyPr wrap="square" rtlCol="0">
            <a:spAutoFit/>
          </a:bodyPr>
          <a:lstStyle/>
          <a:p>
            <a:r>
              <a:rPr lang="en-GB" dirty="0">
                <a:solidFill>
                  <a:srgbClr val="0070C0"/>
                </a:solidFill>
              </a:rPr>
              <a:t>Dots show actions</a:t>
            </a:r>
          </a:p>
          <a:p>
            <a:endParaRPr lang="en-GB" dirty="0">
              <a:solidFill>
                <a:srgbClr val="0070C0"/>
              </a:solidFill>
            </a:endParaRPr>
          </a:p>
          <a:p>
            <a:endParaRPr lang="en-GB" dirty="0">
              <a:solidFill>
                <a:srgbClr val="0070C0"/>
              </a:solidFill>
            </a:endParaRPr>
          </a:p>
          <a:p>
            <a:endParaRPr lang="en-GB" dirty="0">
              <a:solidFill>
                <a:srgbClr val="0070C0"/>
              </a:solidFill>
            </a:endParaRPr>
          </a:p>
          <a:p>
            <a:r>
              <a:rPr lang="en-GB" dirty="0">
                <a:solidFill>
                  <a:srgbClr val="0070C0"/>
                </a:solidFill>
              </a:rPr>
              <a:t>Diamond shows the condition</a:t>
            </a:r>
          </a:p>
          <a:p>
            <a:endParaRPr lang="en-GB" dirty="0">
              <a:solidFill>
                <a:srgbClr val="0070C0"/>
              </a:solidFill>
            </a:endParaRPr>
          </a:p>
          <a:p>
            <a:r>
              <a:rPr lang="en-GB" dirty="0">
                <a:solidFill>
                  <a:srgbClr val="0070C0"/>
                </a:solidFill>
              </a:rPr>
              <a:t>Blue path is one you take if you do NOT like cooking</a:t>
            </a:r>
          </a:p>
          <a:p>
            <a:endParaRPr lang="en-GB" dirty="0">
              <a:solidFill>
                <a:srgbClr val="0070C0"/>
              </a:solidFill>
            </a:endParaRPr>
          </a:p>
          <a:p>
            <a:endParaRPr lang="en-GB" dirty="0">
              <a:solidFill>
                <a:srgbClr val="0070C0"/>
              </a:solidFill>
            </a:endParaRPr>
          </a:p>
          <a:p>
            <a:r>
              <a:rPr lang="en-GB" dirty="0">
                <a:solidFill>
                  <a:srgbClr val="0070C0"/>
                </a:solidFill>
              </a:rPr>
              <a:t>Orange path is one you take if you do like cooking</a:t>
            </a:r>
          </a:p>
          <a:p>
            <a:endParaRPr lang="en-GB" dirty="0">
              <a:solidFill>
                <a:srgbClr val="0070C0"/>
              </a:solidFill>
            </a:endParaRPr>
          </a:p>
          <a:p>
            <a:r>
              <a:rPr lang="en-GB" dirty="0">
                <a:solidFill>
                  <a:srgbClr val="0070C0"/>
                </a:solidFill>
              </a:rPr>
              <a:t>Everyone taps head once at the end</a:t>
            </a:r>
          </a:p>
        </p:txBody>
      </p:sp>
      <p:cxnSp>
        <p:nvCxnSpPr>
          <p:cNvPr id="24" name="Straight Arrow Connector 23">
            <a:extLst>
              <a:ext uri="{FF2B5EF4-FFF2-40B4-BE49-F238E27FC236}">
                <a16:creationId xmlns:a16="http://schemas.microsoft.com/office/drawing/2014/main" id="{C7EB8C78-C1BA-472A-B342-3B2C90714474}"/>
              </a:ext>
            </a:extLst>
          </p:cNvPr>
          <p:cNvCxnSpPr>
            <a:cxnSpLocks/>
          </p:cNvCxnSpPr>
          <p:nvPr/>
        </p:nvCxnSpPr>
        <p:spPr>
          <a:xfrm flipH="1">
            <a:off x="6639063" y="2436018"/>
            <a:ext cx="2391911" cy="5564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864BDA4-9AC6-426E-A435-15C2868B2205}"/>
              </a:ext>
            </a:extLst>
          </p:cNvPr>
          <p:cNvCxnSpPr>
            <a:cxnSpLocks/>
          </p:cNvCxnSpPr>
          <p:nvPr/>
        </p:nvCxnSpPr>
        <p:spPr>
          <a:xfrm flipH="1">
            <a:off x="6520000" y="3509556"/>
            <a:ext cx="2427181" cy="815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5BED10A7-E092-4616-BACB-46B1BC27098A}"/>
              </a:ext>
            </a:extLst>
          </p:cNvPr>
          <p:cNvCxnSpPr>
            <a:cxnSpLocks/>
          </p:cNvCxnSpPr>
          <p:nvPr/>
        </p:nvCxnSpPr>
        <p:spPr>
          <a:xfrm flipH="1">
            <a:off x="7120843" y="4201318"/>
            <a:ext cx="1776331" cy="549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BEA0AF00-0F3C-45BA-8160-8B07641F277E}"/>
              </a:ext>
            </a:extLst>
          </p:cNvPr>
          <p:cNvCxnSpPr>
            <a:cxnSpLocks/>
          </p:cNvCxnSpPr>
          <p:nvPr/>
        </p:nvCxnSpPr>
        <p:spPr>
          <a:xfrm flipH="1" flipV="1">
            <a:off x="5913191" y="4611756"/>
            <a:ext cx="2983983" cy="6935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7300A1DE-709A-4543-97A2-BADDCB6817A0}"/>
              </a:ext>
            </a:extLst>
          </p:cNvPr>
          <p:cNvCxnSpPr>
            <a:cxnSpLocks/>
          </p:cNvCxnSpPr>
          <p:nvPr/>
        </p:nvCxnSpPr>
        <p:spPr>
          <a:xfrm flipH="1" flipV="1">
            <a:off x="6639063" y="5703338"/>
            <a:ext cx="2289067" cy="373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26078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15638" cy="840268"/>
          </a:xfrm>
          <a:solidFill>
            <a:srgbClr val="0070C0"/>
          </a:solidFill>
        </p:spPr>
        <p:txBody>
          <a:bodyPr anchor="ctr" anchorCtr="0"/>
          <a:lstStyle/>
          <a:p>
            <a:r>
              <a:rPr lang="en-GB" dirty="0">
                <a:solidFill>
                  <a:schemeClr val="bg1"/>
                </a:solidFill>
              </a:rPr>
              <a:t>Flow of control</a:t>
            </a:r>
          </a:p>
        </p:txBody>
      </p:sp>
      <p:sp>
        <p:nvSpPr>
          <p:cNvPr id="20" name="TextBox 19">
            <a:extLst>
              <a:ext uri="{FF2B5EF4-FFF2-40B4-BE49-F238E27FC236}">
                <a16:creationId xmlns:a16="http://schemas.microsoft.com/office/drawing/2014/main" id="{1A0385C1-0820-4824-9AE0-5C84A5E4E95B}"/>
              </a:ext>
            </a:extLst>
          </p:cNvPr>
          <p:cNvSpPr txBox="1"/>
          <p:nvPr/>
        </p:nvSpPr>
        <p:spPr>
          <a:xfrm>
            <a:off x="2223425" y="2551837"/>
            <a:ext cx="4952627" cy="3416320"/>
          </a:xfrm>
          <a:prstGeom prst="rect">
            <a:avLst/>
          </a:prstGeom>
          <a:noFill/>
        </p:spPr>
        <p:txBody>
          <a:bodyPr wrap="square">
            <a:spAutoFit/>
          </a:bodyPr>
          <a:lstStyle/>
          <a:p>
            <a:pPr marL="0" indent="0">
              <a:buNone/>
            </a:pPr>
            <a:r>
              <a:rPr lang="en-GB" sz="3600" dirty="0">
                <a:solidFill>
                  <a:srgbClr val="0070C0"/>
                </a:solidFill>
              </a:rPr>
              <a:t>Wave once</a:t>
            </a:r>
          </a:p>
          <a:p>
            <a:pPr marL="0" indent="0">
              <a:buNone/>
            </a:pPr>
            <a:r>
              <a:rPr lang="en-GB" sz="3600" dirty="0">
                <a:solidFill>
                  <a:srgbClr val="0070C0"/>
                </a:solidFill>
              </a:rPr>
              <a:t>If you like programming	</a:t>
            </a:r>
          </a:p>
          <a:p>
            <a:pPr marL="0" indent="0">
              <a:buNone/>
            </a:pPr>
            <a:r>
              <a:rPr lang="en-GB" sz="3600" dirty="0">
                <a:solidFill>
                  <a:srgbClr val="0070C0"/>
                </a:solidFill>
              </a:rPr>
              <a:t>	smile</a:t>
            </a:r>
          </a:p>
          <a:p>
            <a:pPr marL="0" indent="0">
              <a:buNone/>
            </a:pPr>
            <a:r>
              <a:rPr lang="en-GB" sz="3600" dirty="0">
                <a:solidFill>
                  <a:srgbClr val="0070C0"/>
                </a:solidFill>
              </a:rPr>
              <a:t>	tap head</a:t>
            </a:r>
          </a:p>
          <a:p>
            <a:pPr marL="0" indent="0">
              <a:buNone/>
            </a:pPr>
            <a:r>
              <a:rPr lang="en-GB" sz="3600" dirty="0">
                <a:solidFill>
                  <a:srgbClr val="0070C0"/>
                </a:solidFill>
              </a:rPr>
              <a:t>Do 3 times</a:t>
            </a:r>
          </a:p>
          <a:p>
            <a:pPr marL="0" indent="0">
              <a:buNone/>
            </a:pPr>
            <a:r>
              <a:rPr lang="en-GB" sz="3600" dirty="0">
                <a:solidFill>
                  <a:srgbClr val="0070C0"/>
                </a:solidFill>
              </a:rPr>
              <a:t>	nod head</a:t>
            </a:r>
          </a:p>
        </p:txBody>
      </p:sp>
      <p:sp>
        <p:nvSpPr>
          <p:cNvPr id="21" name="Speech Bubble: Rectangle with Corners Rounded 20">
            <a:extLst>
              <a:ext uri="{FF2B5EF4-FFF2-40B4-BE49-F238E27FC236}">
                <a16:creationId xmlns:a16="http://schemas.microsoft.com/office/drawing/2014/main" id="{F87E057F-B832-4F87-B112-83193A4023F8}"/>
              </a:ext>
            </a:extLst>
          </p:cNvPr>
          <p:cNvSpPr/>
          <p:nvPr/>
        </p:nvSpPr>
        <p:spPr>
          <a:xfrm>
            <a:off x="8870065" y="2550318"/>
            <a:ext cx="2197020" cy="258097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Roleplay this everyday algorithm</a:t>
            </a:r>
          </a:p>
        </p:txBody>
      </p:sp>
    </p:spTree>
    <p:extLst>
      <p:ext uri="{BB962C8B-B14F-4D97-AF65-F5344CB8AC3E}">
        <p14:creationId xmlns:p14="http://schemas.microsoft.com/office/powerpoint/2010/main" val="3047995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15638" cy="840268"/>
          </a:xfrm>
          <a:solidFill>
            <a:srgbClr val="0070C0"/>
          </a:solidFill>
        </p:spPr>
        <p:txBody>
          <a:bodyPr anchor="ctr" anchorCtr="0"/>
          <a:lstStyle/>
          <a:p>
            <a:r>
              <a:rPr lang="en-GB" dirty="0">
                <a:solidFill>
                  <a:schemeClr val="bg1"/>
                </a:solidFill>
              </a:rPr>
              <a:t>Flow of control</a:t>
            </a:r>
          </a:p>
        </p:txBody>
      </p:sp>
      <p:sp>
        <p:nvSpPr>
          <p:cNvPr id="20" name="TextBox 19">
            <a:extLst>
              <a:ext uri="{FF2B5EF4-FFF2-40B4-BE49-F238E27FC236}">
                <a16:creationId xmlns:a16="http://schemas.microsoft.com/office/drawing/2014/main" id="{1A0385C1-0820-4824-9AE0-5C84A5E4E95B}"/>
              </a:ext>
            </a:extLst>
          </p:cNvPr>
          <p:cNvSpPr txBox="1"/>
          <p:nvPr/>
        </p:nvSpPr>
        <p:spPr>
          <a:xfrm>
            <a:off x="2223425" y="2551837"/>
            <a:ext cx="4952627" cy="3416320"/>
          </a:xfrm>
          <a:prstGeom prst="rect">
            <a:avLst/>
          </a:prstGeom>
          <a:noFill/>
        </p:spPr>
        <p:txBody>
          <a:bodyPr wrap="square">
            <a:spAutoFit/>
          </a:bodyPr>
          <a:lstStyle/>
          <a:p>
            <a:pPr marL="0" indent="0">
              <a:buNone/>
            </a:pPr>
            <a:r>
              <a:rPr lang="en-GB" sz="3600" dirty="0">
                <a:solidFill>
                  <a:srgbClr val="0070C0"/>
                </a:solidFill>
              </a:rPr>
              <a:t>Wave once</a:t>
            </a:r>
          </a:p>
          <a:p>
            <a:pPr marL="0" indent="0">
              <a:buNone/>
            </a:pPr>
            <a:r>
              <a:rPr lang="en-GB" sz="3600" dirty="0">
                <a:solidFill>
                  <a:srgbClr val="0070C0"/>
                </a:solidFill>
              </a:rPr>
              <a:t>If you like programming	</a:t>
            </a:r>
          </a:p>
          <a:p>
            <a:pPr marL="0" indent="0">
              <a:buNone/>
            </a:pPr>
            <a:r>
              <a:rPr lang="en-GB" sz="3600" dirty="0">
                <a:solidFill>
                  <a:srgbClr val="0070C0"/>
                </a:solidFill>
              </a:rPr>
              <a:t>	smile</a:t>
            </a:r>
          </a:p>
          <a:p>
            <a:pPr marL="0" indent="0">
              <a:buNone/>
            </a:pPr>
            <a:r>
              <a:rPr lang="en-GB" sz="3600" dirty="0">
                <a:solidFill>
                  <a:srgbClr val="0070C0"/>
                </a:solidFill>
              </a:rPr>
              <a:t>	tap head</a:t>
            </a:r>
          </a:p>
          <a:p>
            <a:pPr marL="0" indent="0">
              <a:buNone/>
            </a:pPr>
            <a:r>
              <a:rPr lang="en-GB" sz="3600" dirty="0">
                <a:solidFill>
                  <a:srgbClr val="0070C0"/>
                </a:solidFill>
              </a:rPr>
              <a:t>Do 3 times</a:t>
            </a:r>
          </a:p>
          <a:p>
            <a:pPr marL="0" indent="0">
              <a:buNone/>
            </a:pPr>
            <a:r>
              <a:rPr lang="en-GB" sz="3600" dirty="0">
                <a:solidFill>
                  <a:srgbClr val="0070C0"/>
                </a:solidFill>
              </a:rPr>
              <a:t>	nod head</a:t>
            </a:r>
          </a:p>
        </p:txBody>
      </p:sp>
      <p:sp>
        <p:nvSpPr>
          <p:cNvPr id="5" name="Speech Bubble: Rectangle with Corners Rounded 4">
            <a:extLst>
              <a:ext uri="{FF2B5EF4-FFF2-40B4-BE49-F238E27FC236}">
                <a16:creationId xmlns:a16="http://schemas.microsoft.com/office/drawing/2014/main" id="{8CD90541-E676-4BFE-804E-74FE32F90567}"/>
              </a:ext>
            </a:extLst>
          </p:cNvPr>
          <p:cNvSpPr/>
          <p:nvPr/>
        </p:nvSpPr>
        <p:spPr>
          <a:xfrm>
            <a:off x="8871033" y="2551837"/>
            <a:ext cx="3209731" cy="2566815"/>
          </a:xfrm>
          <a:prstGeom prst="wedgeRoundRectCallout">
            <a:avLst>
              <a:gd name="adj1" fmla="val 21387"/>
              <a:gd name="adj2" fmla="val 60731"/>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bg1"/>
                </a:solidFill>
              </a:rPr>
              <a:t>Draw the flow of control. Do not forget to draw the count controlled loop at the bottom</a:t>
            </a:r>
          </a:p>
        </p:txBody>
      </p:sp>
      <p:sp>
        <p:nvSpPr>
          <p:cNvPr id="6" name="Diamond 5">
            <a:extLst>
              <a:ext uri="{FF2B5EF4-FFF2-40B4-BE49-F238E27FC236}">
                <a16:creationId xmlns:a16="http://schemas.microsoft.com/office/drawing/2014/main" id="{CEB9582C-9F7E-4D38-9CEC-4756123709CA}"/>
              </a:ext>
            </a:extLst>
          </p:cNvPr>
          <p:cNvSpPr/>
          <p:nvPr/>
        </p:nvSpPr>
        <p:spPr>
          <a:xfrm>
            <a:off x="6911149" y="3204454"/>
            <a:ext cx="1133475" cy="476250"/>
          </a:xfrm>
          <a:prstGeom prst="diamond">
            <a:avLst/>
          </a:prstGeom>
          <a:no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135EB60B-CE5F-407D-B9E1-F572B39DC553}"/>
              </a:ext>
            </a:extLst>
          </p:cNvPr>
          <p:cNvSpPr/>
          <p:nvPr/>
        </p:nvSpPr>
        <p:spPr>
          <a:xfrm>
            <a:off x="7370391" y="2815650"/>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4F407A0C-35DD-4221-B917-C3E3CF82B7AC}"/>
              </a:ext>
            </a:extLst>
          </p:cNvPr>
          <p:cNvSpPr/>
          <p:nvPr/>
        </p:nvSpPr>
        <p:spPr>
          <a:xfrm>
            <a:off x="6879857" y="3436947"/>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reeform: Shape 8">
            <a:extLst>
              <a:ext uri="{FF2B5EF4-FFF2-40B4-BE49-F238E27FC236}">
                <a16:creationId xmlns:a16="http://schemas.microsoft.com/office/drawing/2014/main" id="{EB76B755-C0F3-49C8-B336-2151BB323436}"/>
              </a:ext>
            </a:extLst>
          </p:cNvPr>
          <p:cNvSpPr/>
          <p:nvPr/>
        </p:nvSpPr>
        <p:spPr>
          <a:xfrm flipH="1">
            <a:off x="7489454" y="3436946"/>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phic 9" descr="Clipboard outline">
            <a:extLst>
              <a:ext uri="{FF2B5EF4-FFF2-40B4-BE49-F238E27FC236}">
                <a16:creationId xmlns:a16="http://schemas.microsoft.com/office/drawing/2014/main" id="{38A75C55-7A2E-4F83-930B-9B9B816D780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972312" y="5118652"/>
            <a:ext cx="914400" cy="914400"/>
          </a:xfrm>
          <a:prstGeom prst="rect">
            <a:avLst/>
          </a:prstGeom>
        </p:spPr>
      </p:pic>
    </p:spTree>
    <p:extLst>
      <p:ext uri="{BB962C8B-B14F-4D97-AF65-F5344CB8AC3E}">
        <p14:creationId xmlns:p14="http://schemas.microsoft.com/office/powerpoint/2010/main" val="1473748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4415638" cy="840268"/>
          </a:xfrm>
          <a:solidFill>
            <a:srgbClr val="0070C0"/>
          </a:solidFill>
        </p:spPr>
        <p:txBody>
          <a:bodyPr anchor="ctr" anchorCtr="0"/>
          <a:lstStyle/>
          <a:p>
            <a:r>
              <a:rPr lang="en-GB" dirty="0">
                <a:solidFill>
                  <a:schemeClr val="bg1"/>
                </a:solidFill>
              </a:rPr>
              <a:t>Flow of control</a:t>
            </a:r>
          </a:p>
        </p:txBody>
      </p:sp>
      <p:sp>
        <p:nvSpPr>
          <p:cNvPr id="20" name="TextBox 19">
            <a:extLst>
              <a:ext uri="{FF2B5EF4-FFF2-40B4-BE49-F238E27FC236}">
                <a16:creationId xmlns:a16="http://schemas.microsoft.com/office/drawing/2014/main" id="{1A0385C1-0820-4824-9AE0-5C84A5E4E95B}"/>
              </a:ext>
            </a:extLst>
          </p:cNvPr>
          <p:cNvSpPr txBox="1"/>
          <p:nvPr/>
        </p:nvSpPr>
        <p:spPr>
          <a:xfrm>
            <a:off x="2223425" y="2551837"/>
            <a:ext cx="4952627" cy="3416320"/>
          </a:xfrm>
          <a:prstGeom prst="rect">
            <a:avLst/>
          </a:prstGeom>
          <a:noFill/>
        </p:spPr>
        <p:txBody>
          <a:bodyPr wrap="square">
            <a:spAutoFit/>
          </a:bodyPr>
          <a:lstStyle/>
          <a:p>
            <a:pPr marL="0" indent="0">
              <a:buNone/>
            </a:pPr>
            <a:r>
              <a:rPr lang="en-GB" sz="3600" dirty="0">
                <a:solidFill>
                  <a:srgbClr val="0070C0"/>
                </a:solidFill>
              </a:rPr>
              <a:t>Wave once</a:t>
            </a:r>
          </a:p>
          <a:p>
            <a:pPr marL="0" indent="0">
              <a:buNone/>
            </a:pPr>
            <a:r>
              <a:rPr lang="en-GB" sz="3600" dirty="0">
                <a:solidFill>
                  <a:srgbClr val="0070C0"/>
                </a:solidFill>
              </a:rPr>
              <a:t>If you like programming	</a:t>
            </a:r>
          </a:p>
          <a:p>
            <a:pPr marL="0" indent="0">
              <a:buNone/>
            </a:pPr>
            <a:r>
              <a:rPr lang="en-GB" sz="3600" dirty="0">
                <a:solidFill>
                  <a:srgbClr val="0070C0"/>
                </a:solidFill>
              </a:rPr>
              <a:t>	smile</a:t>
            </a:r>
          </a:p>
          <a:p>
            <a:pPr marL="0" indent="0">
              <a:buNone/>
            </a:pPr>
            <a:r>
              <a:rPr lang="en-GB" sz="3600" dirty="0">
                <a:solidFill>
                  <a:srgbClr val="0070C0"/>
                </a:solidFill>
              </a:rPr>
              <a:t>	tap head</a:t>
            </a:r>
          </a:p>
          <a:p>
            <a:pPr marL="0" indent="0">
              <a:buNone/>
            </a:pPr>
            <a:r>
              <a:rPr lang="en-GB" sz="3600" dirty="0">
                <a:solidFill>
                  <a:srgbClr val="0070C0"/>
                </a:solidFill>
              </a:rPr>
              <a:t>Do 3 times</a:t>
            </a:r>
          </a:p>
          <a:p>
            <a:pPr marL="0" indent="0">
              <a:buNone/>
            </a:pPr>
            <a:r>
              <a:rPr lang="en-GB" sz="3600" dirty="0">
                <a:solidFill>
                  <a:srgbClr val="0070C0"/>
                </a:solidFill>
              </a:rPr>
              <a:t>	nod head</a:t>
            </a:r>
          </a:p>
        </p:txBody>
      </p:sp>
      <p:sp>
        <p:nvSpPr>
          <p:cNvPr id="6" name="Diamond 5">
            <a:extLst>
              <a:ext uri="{FF2B5EF4-FFF2-40B4-BE49-F238E27FC236}">
                <a16:creationId xmlns:a16="http://schemas.microsoft.com/office/drawing/2014/main" id="{CEB9582C-9F7E-4D38-9CEC-4756123709CA}"/>
              </a:ext>
            </a:extLst>
          </p:cNvPr>
          <p:cNvSpPr/>
          <p:nvPr/>
        </p:nvSpPr>
        <p:spPr>
          <a:xfrm>
            <a:off x="6911149" y="3204454"/>
            <a:ext cx="1133475" cy="476250"/>
          </a:xfrm>
          <a:prstGeom prst="diamond">
            <a:avLst/>
          </a:prstGeom>
          <a:noFill/>
          <a:ln w="444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135EB60B-CE5F-407D-B9E1-F572B39DC553}"/>
              </a:ext>
            </a:extLst>
          </p:cNvPr>
          <p:cNvSpPr/>
          <p:nvPr/>
        </p:nvSpPr>
        <p:spPr>
          <a:xfrm>
            <a:off x="7370391" y="2815650"/>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4F407A0C-35DD-4221-B917-C3E3CF82B7AC}"/>
              </a:ext>
            </a:extLst>
          </p:cNvPr>
          <p:cNvSpPr/>
          <p:nvPr/>
        </p:nvSpPr>
        <p:spPr>
          <a:xfrm>
            <a:off x="6879857" y="3436947"/>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reeform: Shape 8">
            <a:extLst>
              <a:ext uri="{FF2B5EF4-FFF2-40B4-BE49-F238E27FC236}">
                <a16:creationId xmlns:a16="http://schemas.microsoft.com/office/drawing/2014/main" id="{EB76B755-C0F3-49C8-B336-2151BB323436}"/>
              </a:ext>
            </a:extLst>
          </p:cNvPr>
          <p:cNvSpPr/>
          <p:nvPr/>
        </p:nvSpPr>
        <p:spPr>
          <a:xfrm flipH="1">
            <a:off x="7489454" y="3436946"/>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444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 name="Straight Connector 3">
            <a:extLst>
              <a:ext uri="{FF2B5EF4-FFF2-40B4-BE49-F238E27FC236}">
                <a16:creationId xmlns:a16="http://schemas.microsoft.com/office/drawing/2014/main" id="{C5894F18-0B7F-497E-A481-9A78FD980C51}"/>
              </a:ext>
            </a:extLst>
          </p:cNvPr>
          <p:cNvCxnSpPr>
            <a:endCxn id="6" idx="0"/>
          </p:cNvCxnSpPr>
          <p:nvPr/>
        </p:nvCxnSpPr>
        <p:spPr>
          <a:xfrm>
            <a:off x="7474227" y="2551837"/>
            <a:ext cx="3660" cy="65261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56675026-EEA1-430F-A1C2-AC1F9660A98B}"/>
              </a:ext>
            </a:extLst>
          </p:cNvPr>
          <p:cNvSpPr/>
          <p:nvPr/>
        </p:nvSpPr>
        <p:spPr>
          <a:xfrm>
            <a:off x="7341163" y="5492724"/>
            <a:ext cx="230689" cy="21042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61479EFD-F5B6-4370-B151-74DADB0A9BDC}"/>
              </a:ext>
            </a:extLst>
          </p:cNvPr>
          <p:cNvSpPr txBox="1"/>
          <p:nvPr/>
        </p:nvSpPr>
        <p:spPr>
          <a:xfrm>
            <a:off x="8897756" y="2550318"/>
            <a:ext cx="3079531" cy="3416320"/>
          </a:xfrm>
          <a:prstGeom prst="rect">
            <a:avLst/>
          </a:prstGeom>
          <a:noFill/>
        </p:spPr>
        <p:txBody>
          <a:bodyPr wrap="square" rtlCol="0">
            <a:spAutoFit/>
          </a:bodyPr>
          <a:lstStyle/>
          <a:p>
            <a:r>
              <a:rPr lang="en-GB" dirty="0">
                <a:solidFill>
                  <a:srgbClr val="0070C0"/>
                </a:solidFill>
              </a:rPr>
              <a:t>Line at top </a:t>
            </a:r>
            <a:r>
              <a:rPr lang="en-GB" dirty="0">
                <a:solidFill>
                  <a:srgbClr val="FF9900"/>
                </a:solidFill>
              </a:rPr>
              <a:t>(1 mark)</a:t>
            </a:r>
          </a:p>
          <a:p>
            <a:endParaRPr lang="en-GB" dirty="0">
              <a:solidFill>
                <a:srgbClr val="0070C0"/>
              </a:solidFill>
            </a:endParaRPr>
          </a:p>
          <a:p>
            <a:endParaRPr lang="en-GB" dirty="0">
              <a:solidFill>
                <a:srgbClr val="0070C0"/>
              </a:solidFill>
            </a:endParaRPr>
          </a:p>
          <a:p>
            <a:endParaRPr lang="en-GB" dirty="0">
              <a:solidFill>
                <a:srgbClr val="0070C0"/>
              </a:solidFill>
            </a:endParaRPr>
          </a:p>
          <a:p>
            <a:r>
              <a:rPr lang="en-GB" dirty="0">
                <a:solidFill>
                  <a:srgbClr val="0070C0"/>
                </a:solidFill>
              </a:rPr>
              <a:t>Two dots on one side only </a:t>
            </a:r>
            <a:br>
              <a:rPr lang="en-GB" dirty="0">
                <a:solidFill>
                  <a:srgbClr val="0070C0"/>
                </a:solidFill>
              </a:rPr>
            </a:br>
            <a:r>
              <a:rPr lang="en-GB" dirty="0">
                <a:solidFill>
                  <a:srgbClr val="FF9900"/>
                </a:solidFill>
              </a:rPr>
              <a:t>(1 mark)</a:t>
            </a:r>
          </a:p>
          <a:p>
            <a:endParaRPr lang="en-GB" dirty="0">
              <a:solidFill>
                <a:srgbClr val="0070C0"/>
              </a:solidFill>
            </a:endParaRPr>
          </a:p>
          <a:p>
            <a:endParaRPr lang="en-GB" dirty="0">
              <a:solidFill>
                <a:srgbClr val="0070C0"/>
              </a:solidFill>
            </a:endParaRPr>
          </a:p>
          <a:p>
            <a:endParaRPr lang="en-GB" dirty="0">
              <a:solidFill>
                <a:srgbClr val="0070C0"/>
              </a:solidFill>
            </a:endParaRPr>
          </a:p>
          <a:p>
            <a:r>
              <a:rPr lang="en-GB" dirty="0">
                <a:solidFill>
                  <a:srgbClr val="0070C0"/>
                </a:solidFill>
              </a:rPr>
              <a:t>Loop line </a:t>
            </a:r>
            <a:r>
              <a:rPr lang="en-GB" dirty="0">
                <a:solidFill>
                  <a:srgbClr val="FF9900"/>
                </a:solidFill>
              </a:rPr>
              <a:t>(1 mark)</a:t>
            </a:r>
          </a:p>
          <a:p>
            <a:r>
              <a:rPr lang="en-GB" dirty="0">
                <a:solidFill>
                  <a:srgbClr val="0070C0"/>
                </a:solidFill>
              </a:rPr>
              <a:t>3x </a:t>
            </a:r>
            <a:r>
              <a:rPr lang="en-GB" dirty="0">
                <a:solidFill>
                  <a:srgbClr val="FF9900"/>
                </a:solidFill>
              </a:rPr>
              <a:t>(1 mark)</a:t>
            </a:r>
          </a:p>
          <a:p>
            <a:r>
              <a:rPr lang="en-GB" dirty="0">
                <a:solidFill>
                  <a:srgbClr val="0070C0"/>
                </a:solidFill>
              </a:rPr>
              <a:t>Dot in the loop </a:t>
            </a:r>
            <a:r>
              <a:rPr lang="en-GB" dirty="0">
                <a:solidFill>
                  <a:srgbClr val="FF9900"/>
                </a:solidFill>
              </a:rPr>
              <a:t>(1 mark)</a:t>
            </a:r>
          </a:p>
        </p:txBody>
      </p:sp>
      <p:sp>
        <p:nvSpPr>
          <p:cNvPr id="17" name="Oval 16">
            <a:extLst>
              <a:ext uri="{FF2B5EF4-FFF2-40B4-BE49-F238E27FC236}">
                <a16:creationId xmlns:a16="http://schemas.microsoft.com/office/drawing/2014/main" id="{3BD3DCAE-6028-4199-BC2E-F41755C83124}"/>
              </a:ext>
            </a:extLst>
          </p:cNvPr>
          <p:cNvSpPr/>
          <p:nvPr/>
        </p:nvSpPr>
        <p:spPr>
          <a:xfrm>
            <a:off x="6745567" y="3798897"/>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A61B72A3-5CFF-43BF-9C9E-4FCA74858CC9}"/>
              </a:ext>
            </a:extLst>
          </p:cNvPr>
          <p:cNvSpPr/>
          <p:nvPr/>
        </p:nvSpPr>
        <p:spPr>
          <a:xfrm>
            <a:off x="6765955" y="4451514"/>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Shape 9">
            <a:extLst>
              <a:ext uri="{FF2B5EF4-FFF2-40B4-BE49-F238E27FC236}">
                <a16:creationId xmlns:a16="http://schemas.microsoft.com/office/drawing/2014/main" id="{DDA1AB25-9BE6-4D80-8F17-D0332C02032F}"/>
              </a:ext>
            </a:extLst>
          </p:cNvPr>
          <p:cNvSpPr/>
          <p:nvPr/>
        </p:nvSpPr>
        <p:spPr>
          <a:xfrm>
            <a:off x="7468977" y="4909930"/>
            <a:ext cx="642645" cy="1025013"/>
          </a:xfrm>
          <a:custGeom>
            <a:avLst/>
            <a:gdLst>
              <a:gd name="connsiteX0" fmla="*/ 25127 w 642645"/>
              <a:gd name="connsiteY0" fmla="*/ 0 h 1025013"/>
              <a:gd name="connsiteX1" fmla="*/ 5249 w 642645"/>
              <a:gd name="connsiteY1" fmla="*/ 655983 h 1025013"/>
              <a:gd name="connsiteX2" fmla="*/ 5249 w 642645"/>
              <a:gd name="connsiteY2" fmla="*/ 765313 h 1025013"/>
              <a:gd name="connsiteX3" fmla="*/ 64884 w 642645"/>
              <a:gd name="connsiteY3" fmla="*/ 983974 h 1025013"/>
              <a:gd name="connsiteX4" fmla="*/ 363058 w 642645"/>
              <a:gd name="connsiteY4" fmla="*/ 993913 h 1025013"/>
              <a:gd name="connsiteX5" fmla="*/ 621475 w 642645"/>
              <a:gd name="connsiteY5" fmla="*/ 655983 h 1025013"/>
              <a:gd name="connsiteX6" fmla="*/ 611536 w 642645"/>
              <a:gd name="connsiteY6" fmla="*/ 377687 h 1025013"/>
              <a:gd name="connsiteX7" fmla="*/ 482327 w 642645"/>
              <a:gd name="connsiteY7" fmla="*/ 168966 h 1025013"/>
              <a:gd name="connsiteX8" fmla="*/ 283545 w 642645"/>
              <a:gd name="connsiteY8" fmla="*/ 109331 h 1025013"/>
              <a:gd name="connsiteX9" fmla="*/ 74823 w 642645"/>
              <a:gd name="connsiteY9" fmla="*/ 198783 h 102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2645" h="1025013">
                <a:moveTo>
                  <a:pt x="25127" y="0"/>
                </a:moveTo>
                <a:cubicBezTo>
                  <a:pt x="16844" y="264215"/>
                  <a:pt x="8562" y="528431"/>
                  <a:pt x="5249" y="655983"/>
                </a:cubicBezTo>
                <a:cubicBezTo>
                  <a:pt x="1936" y="783535"/>
                  <a:pt x="-4690" y="710648"/>
                  <a:pt x="5249" y="765313"/>
                </a:cubicBezTo>
                <a:cubicBezTo>
                  <a:pt x="15188" y="819978"/>
                  <a:pt x="5249" y="945874"/>
                  <a:pt x="64884" y="983974"/>
                </a:cubicBezTo>
                <a:cubicBezTo>
                  <a:pt x="124519" y="1022074"/>
                  <a:pt x="270293" y="1048578"/>
                  <a:pt x="363058" y="993913"/>
                </a:cubicBezTo>
                <a:cubicBezTo>
                  <a:pt x="455823" y="939248"/>
                  <a:pt x="580062" y="758687"/>
                  <a:pt x="621475" y="655983"/>
                </a:cubicBezTo>
                <a:cubicBezTo>
                  <a:pt x="662888" y="553279"/>
                  <a:pt x="634727" y="458857"/>
                  <a:pt x="611536" y="377687"/>
                </a:cubicBezTo>
                <a:cubicBezTo>
                  <a:pt x="588345" y="296518"/>
                  <a:pt x="536992" y="213692"/>
                  <a:pt x="482327" y="168966"/>
                </a:cubicBezTo>
                <a:cubicBezTo>
                  <a:pt x="427662" y="124240"/>
                  <a:pt x="351462" y="104362"/>
                  <a:pt x="283545" y="109331"/>
                </a:cubicBezTo>
                <a:cubicBezTo>
                  <a:pt x="215628" y="114301"/>
                  <a:pt x="145225" y="156542"/>
                  <a:pt x="74823" y="198783"/>
                </a:cubicBezTo>
              </a:path>
            </a:pathLst>
          </a:custGeom>
          <a:noFill/>
          <a:ln w="4445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9" name="Straight Connector 18">
            <a:extLst>
              <a:ext uri="{FF2B5EF4-FFF2-40B4-BE49-F238E27FC236}">
                <a16:creationId xmlns:a16="http://schemas.microsoft.com/office/drawing/2014/main" id="{D09A594B-DCF1-4C6F-8FF5-614FE529C0F3}"/>
              </a:ext>
            </a:extLst>
          </p:cNvPr>
          <p:cNvCxnSpPr>
            <a:cxnSpLocks/>
          </p:cNvCxnSpPr>
          <p:nvPr/>
        </p:nvCxnSpPr>
        <p:spPr>
          <a:xfrm flipH="1">
            <a:off x="7468977" y="5367130"/>
            <a:ext cx="8910" cy="1033670"/>
          </a:xfrm>
          <a:prstGeom prst="line">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9E8C292-5A53-4DC9-9594-E710D09521E8}"/>
              </a:ext>
            </a:extLst>
          </p:cNvPr>
          <p:cNvSpPr txBox="1"/>
          <p:nvPr/>
        </p:nvSpPr>
        <p:spPr>
          <a:xfrm>
            <a:off x="8083824" y="5029200"/>
            <a:ext cx="683303" cy="369332"/>
          </a:xfrm>
          <a:prstGeom prst="rect">
            <a:avLst/>
          </a:prstGeom>
          <a:noFill/>
        </p:spPr>
        <p:txBody>
          <a:bodyPr wrap="square" rtlCol="0">
            <a:spAutoFit/>
          </a:bodyPr>
          <a:lstStyle/>
          <a:p>
            <a:r>
              <a:rPr lang="en-GB" dirty="0"/>
              <a:t>3x</a:t>
            </a:r>
          </a:p>
        </p:txBody>
      </p:sp>
    </p:spTree>
    <p:extLst>
      <p:ext uri="{BB962C8B-B14F-4D97-AF65-F5344CB8AC3E}">
        <p14:creationId xmlns:p14="http://schemas.microsoft.com/office/powerpoint/2010/main" val="1817984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1089570" y="0"/>
            <a:ext cx="3850177" cy="840268"/>
          </a:xfrm>
          <a:solidFill>
            <a:srgbClr val="FF9900"/>
          </a:solidFill>
          <a:ln>
            <a:solidFill>
              <a:srgbClr val="0070C0"/>
            </a:solidFill>
          </a:ln>
        </p:spPr>
        <p:txBody>
          <a:bodyPr anchor="ctr" anchorCtr="0"/>
          <a:lstStyle/>
          <a:p>
            <a:r>
              <a:rPr lang="en-GB" dirty="0">
                <a:solidFill>
                  <a:schemeClr val="bg1"/>
                </a:solidFill>
              </a:rPr>
              <a:t>Revising Loops</a:t>
            </a:r>
          </a:p>
        </p:txBody>
      </p:sp>
      <p:sp>
        <p:nvSpPr>
          <p:cNvPr id="7" name="TextBox 6">
            <a:extLst>
              <a:ext uri="{FF2B5EF4-FFF2-40B4-BE49-F238E27FC236}">
                <a16:creationId xmlns:a16="http://schemas.microsoft.com/office/drawing/2014/main" id="{922709CB-2C6D-46BB-A865-DB32CEFCAA12}"/>
              </a:ext>
            </a:extLst>
          </p:cNvPr>
          <p:cNvSpPr txBox="1"/>
          <p:nvPr/>
        </p:nvSpPr>
        <p:spPr>
          <a:xfrm>
            <a:off x="1089570" y="840268"/>
            <a:ext cx="7738832" cy="5909310"/>
          </a:xfrm>
          <a:prstGeom prst="rect">
            <a:avLst/>
          </a:prstGeom>
          <a:noFill/>
        </p:spPr>
        <p:txBody>
          <a:bodyPr wrap="square" rtlCol="0">
            <a:spAutoFit/>
          </a:bodyPr>
          <a:lstStyle/>
          <a:p>
            <a:r>
              <a:rPr lang="en-GB" sz="3000" dirty="0">
                <a:solidFill>
                  <a:srgbClr val="0070C0"/>
                </a:solidFill>
              </a:rPr>
              <a:t>A loop is a set of instructions that are repeated</a:t>
            </a:r>
            <a:br>
              <a:rPr lang="en-GB" sz="3000" dirty="0">
                <a:solidFill>
                  <a:srgbClr val="0070C0"/>
                </a:solidFill>
              </a:rPr>
            </a:br>
            <a:r>
              <a:rPr lang="en-GB" sz="3000" b="1" dirty="0">
                <a:solidFill>
                  <a:srgbClr val="0070C0"/>
                </a:solidFill>
              </a:rPr>
              <a:t>All loops</a:t>
            </a:r>
          </a:p>
          <a:p>
            <a:r>
              <a:rPr lang="en-GB" sz="3000" dirty="0">
                <a:solidFill>
                  <a:srgbClr val="0070C0"/>
                </a:solidFill>
              </a:rPr>
              <a:t>Can replace a sequence where there is a pattern.</a:t>
            </a:r>
          </a:p>
          <a:p>
            <a:r>
              <a:rPr lang="en-GB" sz="3000" dirty="0">
                <a:solidFill>
                  <a:srgbClr val="0070C0"/>
                </a:solidFill>
              </a:rPr>
              <a:t>Have a flow of control </a:t>
            </a:r>
          </a:p>
          <a:p>
            <a:r>
              <a:rPr lang="en-GB" sz="3000" dirty="0">
                <a:solidFill>
                  <a:srgbClr val="0070C0"/>
                </a:solidFill>
              </a:rPr>
              <a:t>Can be used in an algorithm or in programming</a:t>
            </a:r>
          </a:p>
          <a:p>
            <a:r>
              <a:rPr lang="en-GB" sz="3000" b="1" dirty="0">
                <a:solidFill>
                  <a:srgbClr val="0070C0"/>
                </a:solidFill>
              </a:rPr>
              <a:t>A count-controlled-loop </a:t>
            </a:r>
          </a:p>
          <a:p>
            <a:pPr marL="285750" indent="-285750">
              <a:buFont typeface="Arial" panose="020B0604020202020204" pitchFamily="34" charset="0"/>
              <a:buChar char="•"/>
            </a:pPr>
            <a:r>
              <a:rPr lang="en-GB" sz="3000" dirty="0">
                <a:solidFill>
                  <a:srgbClr val="0070C0"/>
                </a:solidFill>
              </a:rPr>
              <a:t>Is controlled by the number </a:t>
            </a:r>
          </a:p>
          <a:p>
            <a:pPr marL="285750" indent="-285750">
              <a:buFont typeface="Arial" panose="020B0604020202020204" pitchFamily="34" charset="0"/>
              <a:buChar char="•"/>
            </a:pPr>
            <a:r>
              <a:rPr lang="en-GB" sz="3000" dirty="0">
                <a:solidFill>
                  <a:srgbClr val="0070C0"/>
                </a:solidFill>
              </a:rPr>
              <a:t>Ends after the number of repeats are complete</a:t>
            </a:r>
          </a:p>
          <a:p>
            <a:pPr marL="285750" indent="-285750">
              <a:buFont typeface="Arial" panose="020B0604020202020204" pitchFamily="34" charset="0"/>
              <a:buChar char="•"/>
            </a:pPr>
            <a:r>
              <a:rPr lang="en-GB" sz="3000" dirty="0">
                <a:solidFill>
                  <a:srgbClr val="0070C0"/>
                </a:solidFill>
              </a:rPr>
              <a:t>Is called a repeat loop in Scratch programming</a:t>
            </a:r>
          </a:p>
          <a:p>
            <a:r>
              <a:rPr lang="en-GB" sz="3000" b="1" dirty="0">
                <a:solidFill>
                  <a:srgbClr val="0070C0"/>
                </a:solidFill>
              </a:rPr>
              <a:t>An indefinite infinite loop</a:t>
            </a:r>
          </a:p>
          <a:p>
            <a:pPr marL="457200" indent="-457200">
              <a:buFont typeface="Arial" panose="020B0604020202020204" pitchFamily="34" charset="0"/>
              <a:buChar char="•"/>
            </a:pPr>
            <a:r>
              <a:rPr lang="en-GB" sz="3000" dirty="0">
                <a:solidFill>
                  <a:srgbClr val="0070C0"/>
                </a:solidFill>
              </a:rPr>
              <a:t>Is indefinite because we do not know how many times it will repeat or when it will end</a:t>
            </a:r>
          </a:p>
          <a:p>
            <a:endParaRPr lang="en-GB" dirty="0"/>
          </a:p>
        </p:txBody>
      </p:sp>
      <p:sp>
        <p:nvSpPr>
          <p:cNvPr id="10" name="TextBox 9">
            <a:extLst>
              <a:ext uri="{FF2B5EF4-FFF2-40B4-BE49-F238E27FC236}">
                <a16:creationId xmlns:a16="http://schemas.microsoft.com/office/drawing/2014/main" id="{2C49A42F-3960-42D7-8AF6-8AB2EDABBEC6}"/>
              </a:ext>
            </a:extLst>
          </p:cNvPr>
          <p:cNvSpPr txBox="1"/>
          <p:nvPr/>
        </p:nvSpPr>
        <p:spPr>
          <a:xfrm>
            <a:off x="8888577" y="591490"/>
            <a:ext cx="2842167" cy="2603758"/>
          </a:xfrm>
          <a:prstGeom prst="rect">
            <a:avLst/>
          </a:prstGeom>
          <a:noFill/>
        </p:spPr>
        <p:txBody>
          <a:bodyPr wrap="square">
            <a:spAutoFit/>
          </a:bodyPr>
          <a:lstStyle/>
          <a:p>
            <a:pPr marL="0" indent="0">
              <a:buFont typeface="Arial" panose="020B0604020202020204" pitchFamily="34" charset="0"/>
              <a:buNone/>
            </a:pPr>
            <a:r>
              <a:rPr lang="en-GB" sz="3200" dirty="0">
                <a:solidFill>
                  <a:srgbClr val="FF9900"/>
                </a:solidFill>
              </a:rPr>
              <a:t>stand</a:t>
            </a:r>
          </a:p>
          <a:p>
            <a:pPr marL="0" indent="0">
              <a:buFont typeface="Arial" panose="020B0604020202020204" pitchFamily="34" charset="0"/>
              <a:buNone/>
            </a:pPr>
            <a:r>
              <a:rPr lang="en-GB" sz="3200" dirty="0">
                <a:solidFill>
                  <a:srgbClr val="FF9900"/>
                </a:solidFill>
              </a:rPr>
              <a:t>loop 4 times</a:t>
            </a:r>
          </a:p>
          <a:p>
            <a:pPr marL="0" indent="0">
              <a:buFont typeface="Arial" panose="020B0604020202020204" pitchFamily="34" charset="0"/>
              <a:buNone/>
            </a:pPr>
            <a:r>
              <a:rPr lang="en-GB" sz="3200" dirty="0">
                <a:solidFill>
                  <a:srgbClr val="FF9900"/>
                </a:solidFill>
              </a:rPr>
              <a:t>	wave</a:t>
            </a:r>
          </a:p>
          <a:p>
            <a:pPr marL="0" indent="0">
              <a:buFont typeface="Arial" panose="020B0604020202020204" pitchFamily="34" charset="0"/>
              <a:buNone/>
            </a:pPr>
            <a:r>
              <a:rPr lang="en-GB" sz="3200" dirty="0">
                <a:solidFill>
                  <a:srgbClr val="FF9900"/>
                </a:solidFill>
              </a:rPr>
              <a:t>	bow</a:t>
            </a:r>
          </a:p>
          <a:p>
            <a:pPr marL="0" indent="0">
              <a:buFont typeface="Arial" panose="020B0604020202020204" pitchFamily="34" charset="0"/>
              <a:buNone/>
            </a:pPr>
            <a:r>
              <a:rPr lang="en-GB" sz="3200" dirty="0">
                <a:solidFill>
                  <a:srgbClr val="FF9900"/>
                </a:solidFill>
              </a:rPr>
              <a:t>sit</a:t>
            </a:r>
          </a:p>
        </p:txBody>
      </p:sp>
      <p:sp>
        <p:nvSpPr>
          <p:cNvPr id="21" name="Oval 20">
            <a:extLst>
              <a:ext uri="{FF2B5EF4-FFF2-40B4-BE49-F238E27FC236}">
                <a16:creationId xmlns:a16="http://schemas.microsoft.com/office/drawing/2014/main" id="{5696C12A-F790-401A-85B2-A8087B742C6B}"/>
              </a:ext>
            </a:extLst>
          </p:cNvPr>
          <p:cNvSpPr/>
          <p:nvPr/>
        </p:nvSpPr>
        <p:spPr>
          <a:xfrm>
            <a:off x="10741706" y="2746197"/>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16CD2345-2F2E-4A1D-B0FF-781751FA4BA6}"/>
              </a:ext>
            </a:extLst>
          </p:cNvPr>
          <p:cNvSpPr/>
          <p:nvPr/>
        </p:nvSpPr>
        <p:spPr>
          <a:xfrm>
            <a:off x="10747981" y="727858"/>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772D1C89-575F-4312-ADE7-E5BB35A2150F}"/>
              </a:ext>
            </a:extLst>
          </p:cNvPr>
          <p:cNvSpPr/>
          <p:nvPr/>
        </p:nvSpPr>
        <p:spPr>
          <a:xfrm>
            <a:off x="10741706" y="1810454"/>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350DC37-78A9-4EE0-BA1E-190A9651DE7C}"/>
              </a:ext>
            </a:extLst>
          </p:cNvPr>
          <p:cNvSpPr/>
          <p:nvPr/>
        </p:nvSpPr>
        <p:spPr>
          <a:xfrm>
            <a:off x="10731669" y="2313012"/>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a:extLst>
              <a:ext uri="{FF2B5EF4-FFF2-40B4-BE49-F238E27FC236}">
                <a16:creationId xmlns:a16="http://schemas.microsoft.com/office/drawing/2014/main" id="{01744149-0055-4833-86B1-2E6600F04369}"/>
              </a:ext>
            </a:extLst>
          </p:cNvPr>
          <p:cNvCxnSpPr>
            <a:cxnSpLocks/>
          </p:cNvCxnSpPr>
          <p:nvPr/>
        </p:nvCxnSpPr>
        <p:spPr>
          <a:xfrm>
            <a:off x="10837426" y="379317"/>
            <a:ext cx="0" cy="2815931"/>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Freeform: Shape 25">
            <a:extLst>
              <a:ext uri="{FF2B5EF4-FFF2-40B4-BE49-F238E27FC236}">
                <a16:creationId xmlns:a16="http://schemas.microsoft.com/office/drawing/2014/main" id="{03B33F29-A0A2-404A-BFB4-005D0FC735D2}"/>
              </a:ext>
            </a:extLst>
          </p:cNvPr>
          <p:cNvSpPr/>
          <p:nvPr/>
        </p:nvSpPr>
        <p:spPr>
          <a:xfrm>
            <a:off x="10831150" y="1259982"/>
            <a:ext cx="722206" cy="1426744"/>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BCA35943-3E5E-4847-8223-0332AA9FA21D}"/>
              </a:ext>
            </a:extLst>
          </p:cNvPr>
          <p:cNvSpPr txBox="1"/>
          <p:nvPr/>
        </p:nvSpPr>
        <p:spPr>
          <a:xfrm>
            <a:off x="11604413" y="1620634"/>
            <a:ext cx="528671" cy="369332"/>
          </a:xfrm>
          <a:prstGeom prst="rect">
            <a:avLst/>
          </a:prstGeom>
          <a:noFill/>
        </p:spPr>
        <p:txBody>
          <a:bodyPr wrap="square" rtlCol="0">
            <a:spAutoFit/>
          </a:bodyPr>
          <a:lstStyle/>
          <a:p>
            <a:r>
              <a:rPr lang="en-GB" b="1" dirty="0"/>
              <a:t>X4</a:t>
            </a:r>
          </a:p>
        </p:txBody>
      </p:sp>
      <p:grpSp>
        <p:nvGrpSpPr>
          <p:cNvPr id="40" name="Group 39">
            <a:extLst>
              <a:ext uri="{FF2B5EF4-FFF2-40B4-BE49-F238E27FC236}">
                <a16:creationId xmlns:a16="http://schemas.microsoft.com/office/drawing/2014/main" id="{52BFDEF1-2BC5-4A5C-BAA5-B0055E4D0FB5}"/>
              </a:ext>
            </a:extLst>
          </p:cNvPr>
          <p:cNvGrpSpPr/>
          <p:nvPr/>
        </p:nvGrpSpPr>
        <p:grpSpPr>
          <a:xfrm>
            <a:off x="8952109" y="3659974"/>
            <a:ext cx="3180975" cy="2513591"/>
            <a:chOff x="2221887" y="1423414"/>
            <a:chExt cx="7166591" cy="4767655"/>
          </a:xfrm>
        </p:grpSpPr>
        <p:pic>
          <p:nvPicPr>
            <p:cNvPr id="41" name="Picture 40" descr="A screenshot of a cell phone&#10;&#10;Description automatically generated">
              <a:extLst>
                <a:ext uri="{FF2B5EF4-FFF2-40B4-BE49-F238E27FC236}">
                  <a16:creationId xmlns:a16="http://schemas.microsoft.com/office/drawing/2014/main" id="{1F1BA64E-DDAC-4480-B90B-AFAEE7F13C7F}"/>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grpSp>
          <p:nvGrpSpPr>
            <p:cNvPr id="42" name="Group 41">
              <a:extLst>
                <a:ext uri="{FF2B5EF4-FFF2-40B4-BE49-F238E27FC236}">
                  <a16:creationId xmlns:a16="http://schemas.microsoft.com/office/drawing/2014/main" id="{7F39DDB9-2A56-47BD-B95C-07F63EF1B8E5}"/>
                </a:ext>
              </a:extLst>
            </p:cNvPr>
            <p:cNvGrpSpPr/>
            <p:nvPr/>
          </p:nvGrpSpPr>
          <p:grpSpPr>
            <a:xfrm>
              <a:off x="5170980" y="1423414"/>
              <a:ext cx="1850040" cy="4297680"/>
              <a:chOff x="8120073" y="1491148"/>
              <a:chExt cx="1850040" cy="4297680"/>
            </a:xfrm>
          </p:grpSpPr>
          <mc:AlternateContent xmlns:mc="http://schemas.openxmlformats.org/markup-compatibility/2006" xmlns:p14="http://schemas.microsoft.com/office/powerpoint/2010/main">
            <mc:Choice Requires="p14">
              <p:contentPart p14:bwMode="auto" r:id="rId4">
                <p14:nvContentPartPr>
                  <p14:cNvPr id="44" name="Ink 43">
                    <a:extLst>
                      <a:ext uri="{FF2B5EF4-FFF2-40B4-BE49-F238E27FC236}">
                        <a16:creationId xmlns:a16="http://schemas.microsoft.com/office/drawing/2014/main" id="{EAA7B9CB-94D2-401C-86BB-010297712068}"/>
                      </a:ext>
                    </a:extLst>
                  </p14:cNvPr>
                  <p14:cNvContentPartPr/>
                  <p14:nvPr/>
                </p14:nvContentPartPr>
                <p14:xfrm>
                  <a:off x="8281713" y="1491148"/>
                  <a:ext cx="1688400" cy="4297680"/>
                </p14:xfrm>
              </p:contentPart>
            </mc:Choice>
            <mc:Fallback xmlns="">
              <p:pic>
                <p:nvPicPr>
                  <p:cNvPr id="3" name="Ink 2">
                    <a:extLst>
                      <a:ext uri="{FF2B5EF4-FFF2-40B4-BE49-F238E27FC236}">
                        <a16:creationId xmlns:a16="http://schemas.microsoft.com/office/drawing/2014/main" id="{C6A332F0-0233-4750-A07C-5EF62B94A229}"/>
                      </a:ext>
                    </a:extLst>
                  </p:cNvPr>
                  <p:cNvPicPr/>
                  <p:nvPr/>
                </p:nvPicPr>
                <p:blipFill>
                  <a:blip r:embed="rId5"/>
                  <a:stretch>
                    <a:fillRect/>
                  </a:stretch>
                </p:blipFill>
                <p:spPr>
                  <a:xfrm>
                    <a:off x="8245705" y="1455145"/>
                    <a:ext cx="1760055" cy="436932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5" name="Ink 44">
                    <a:extLst>
                      <a:ext uri="{FF2B5EF4-FFF2-40B4-BE49-F238E27FC236}">
                        <a16:creationId xmlns:a16="http://schemas.microsoft.com/office/drawing/2014/main" id="{8A427BAF-7100-4FBB-89D7-6EB111FEA9F7}"/>
                      </a:ext>
                    </a:extLst>
                  </p14:cNvPr>
                  <p14:cNvContentPartPr/>
                  <p14:nvPr/>
                </p14:nvContentPartPr>
                <p14:xfrm>
                  <a:off x="8418153" y="2414188"/>
                  <a:ext cx="334080" cy="277560"/>
                </p14:xfrm>
              </p:contentPart>
            </mc:Choice>
            <mc:Fallback xmlns="">
              <p:pic>
                <p:nvPicPr>
                  <p:cNvPr id="8" name="Ink 7">
                    <a:extLst>
                      <a:ext uri="{FF2B5EF4-FFF2-40B4-BE49-F238E27FC236}">
                        <a16:creationId xmlns:a16="http://schemas.microsoft.com/office/drawing/2014/main" id="{D1DB9566-9CFE-4E9A-BB81-F66D150C4F57}"/>
                      </a:ext>
                    </a:extLst>
                  </p:cNvPr>
                  <p:cNvPicPr/>
                  <p:nvPr/>
                </p:nvPicPr>
                <p:blipFill>
                  <a:blip r:embed="rId7"/>
                  <a:stretch>
                    <a:fillRect/>
                  </a:stretch>
                </p:blipFill>
                <p:spPr>
                  <a:xfrm>
                    <a:off x="8382192" y="2378188"/>
                    <a:ext cx="405643"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6" name="Ink 45">
                    <a:extLst>
                      <a:ext uri="{FF2B5EF4-FFF2-40B4-BE49-F238E27FC236}">
                        <a16:creationId xmlns:a16="http://schemas.microsoft.com/office/drawing/2014/main" id="{D74B7671-5061-4D82-AF9B-BDE924EFF677}"/>
                      </a:ext>
                    </a:extLst>
                  </p14:cNvPr>
                  <p14:cNvContentPartPr/>
                  <p14:nvPr/>
                </p14:nvContentPartPr>
                <p14:xfrm>
                  <a:off x="8120073" y="3256228"/>
                  <a:ext cx="376920" cy="366840"/>
                </p14:xfrm>
              </p:contentPart>
            </mc:Choice>
            <mc:Fallback xmlns="">
              <p:pic>
                <p:nvPicPr>
                  <p:cNvPr id="10" name="Ink 9">
                    <a:extLst>
                      <a:ext uri="{FF2B5EF4-FFF2-40B4-BE49-F238E27FC236}">
                        <a16:creationId xmlns:a16="http://schemas.microsoft.com/office/drawing/2014/main" id="{8673B33E-2E90-4906-97F3-61D3F75203AC}"/>
                      </a:ext>
                    </a:extLst>
                  </p:cNvPr>
                  <p:cNvPicPr/>
                  <p:nvPr/>
                </p:nvPicPr>
                <p:blipFill>
                  <a:blip r:embed="rId9"/>
                  <a:stretch>
                    <a:fillRect/>
                  </a:stretch>
                </p:blipFill>
                <p:spPr>
                  <a:xfrm>
                    <a:off x="8084073" y="3220228"/>
                    <a:ext cx="448560" cy="438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43" name="Ink 42">
                  <a:extLst>
                    <a:ext uri="{FF2B5EF4-FFF2-40B4-BE49-F238E27FC236}">
                      <a16:creationId xmlns:a16="http://schemas.microsoft.com/office/drawing/2014/main" id="{0670F773-F9EA-4F30-B136-D3A3264FDE83}"/>
                    </a:ext>
                  </a:extLst>
                </p14:cNvPr>
                <p14:cNvContentPartPr/>
                <p14:nvPr/>
              </p14:nvContentPartPr>
              <p14:xfrm>
                <a:off x="5182140" y="4450294"/>
                <a:ext cx="333000" cy="400320"/>
              </p14:xfrm>
            </p:contentPart>
          </mc:Choice>
          <mc:Fallback xmlns="">
            <p:pic>
              <p:nvPicPr>
                <p:cNvPr id="43" name="Ink 42">
                  <a:extLst>
                    <a:ext uri="{FF2B5EF4-FFF2-40B4-BE49-F238E27FC236}">
                      <a16:creationId xmlns:a16="http://schemas.microsoft.com/office/drawing/2014/main" id="{0670F773-F9EA-4F30-B136-D3A3264FDE83}"/>
                    </a:ext>
                  </a:extLst>
                </p:cNvPr>
                <p:cNvPicPr/>
                <p:nvPr/>
              </p:nvPicPr>
              <p:blipFill>
                <a:blip r:embed="rId11"/>
                <a:stretch>
                  <a:fillRect/>
                </a:stretch>
              </p:blipFill>
              <p:spPr>
                <a:xfrm>
                  <a:off x="5101118" y="4382096"/>
                  <a:ext cx="494234" cy="536033"/>
                </a:xfrm>
                <a:prstGeom prst="rect">
                  <a:avLst/>
                </a:prstGeom>
              </p:spPr>
            </p:pic>
          </mc:Fallback>
        </mc:AlternateContent>
      </p:grpSp>
    </p:spTree>
    <p:extLst>
      <p:ext uri="{BB962C8B-B14F-4D97-AF65-F5344CB8AC3E}">
        <p14:creationId xmlns:p14="http://schemas.microsoft.com/office/powerpoint/2010/main" val="2611922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409DEDE7-262F-4488-BE3C-8708EDAEAECD}"/>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Condition-starts-action in code</a:t>
            </a:r>
          </a:p>
        </p:txBody>
      </p:sp>
      <p:pic>
        <p:nvPicPr>
          <p:cNvPr id="21" name="Picture 20" descr="Timeline&#10;&#10;Description automatically generated">
            <a:extLst>
              <a:ext uri="{FF2B5EF4-FFF2-40B4-BE49-F238E27FC236}">
                <a16:creationId xmlns:a16="http://schemas.microsoft.com/office/drawing/2014/main" id="{274618E8-D37E-4C2E-AE45-0E2919BF749E}"/>
              </a:ext>
            </a:extLst>
          </p:cNvPr>
          <p:cNvPicPr>
            <a:picLocks noChangeAspect="1"/>
          </p:cNvPicPr>
          <p:nvPr/>
        </p:nvPicPr>
        <p:blipFill>
          <a:blip r:embed="rId2">
            <a:alphaModFix/>
            <a:extLst>
              <a:ext uri="{28A0092B-C50C-407E-A947-70E740481C1C}">
                <a14:useLocalDpi xmlns:a14="http://schemas.microsoft.com/office/drawing/2010/main" val="0"/>
              </a:ext>
            </a:extLst>
          </a:blip>
          <a:stretch>
            <a:fillRect/>
          </a:stretch>
        </p:blipFill>
        <p:spPr>
          <a:xfrm>
            <a:off x="2125477" y="1644756"/>
            <a:ext cx="5842866" cy="5070480"/>
          </a:xfrm>
          <a:prstGeom prst="rect">
            <a:avLst/>
          </a:prstGeom>
        </p:spPr>
      </p:pic>
      <p:sp>
        <p:nvSpPr>
          <p:cNvPr id="34" name="TextBox 33">
            <a:extLst>
              <a:ext uri="{FF2B5EF4-FFF2-40B4-BE49-F238E27FC236}">
                <a16:creationId xmlns:a16="http://schemas.microsoft.com/office/drawing/2014/main" id="{1876617F-0E04-4BF8-8344-28FE86057F06}"/>
              </a:ext>
            </a:extLst>
          </p:cNvPr>
          <p:cNvSpPr txBox="1"/>
          <p:nvPr/>
        </p:nvSpPr>
        <p:spPr>
          <a:xfrm>
            <a:off x="7968343" y="1872734"/>
            <a:ext cx="1351721" cy="369332"/>
          </a:xfrm>
          <a:prstGeom prst="rect">
            <a:avLst/>
          </a:prstGeom>
          <a:noFill/>
        </p:spPr>
        <p:txBody>
          <a:bodyPr wrap="square" rtlCol="0">
            <a:spAutoFit/>
          </a:bodyPr>
          <a:lstStyle/>
          <a:p>
            <a:r>
              <a:rPr lang="en-GB" dirty="0">
                <a:solidFill>
                  <a:srgbClr val="0070C0"/>
                </a:solidFill>
              </a:rPr>
              <a:t>Action</a:t>
            </a:r>
          </a:p>
        </p:txBody>
      </p:sp>
      <p:sp>
        <p:nvSpPr>
          <p:cNvPr id="35" name="TextBox 34">
            <a:extLst>
              <a:ext uri="{FF2B5EF4-FFF2-40B4-BE49-F238E27FC236}">
                <a16:creationId xmlns:a16="http://schemas.microsoft.com/office/drawing/2014/main" id="{F2CFC6E1-6D3B-471E-A7D9-245E563ECAEF}"/>
              </a:ext>
            </a:extLst>
          </p:cNvPr>
          <p:cNvSpPr txBox="1"/>
          <p:nvPr/>
        </p:nvSpPr>
        <p:spPr>
          <a:xfrm>
            <a:off x="7968342" y="3244334"/>
            <a:ext cx="1351721" cy="369332"/>
          </a:xfrm>
          <a:prstGeom prst="rect">
            <a:avLst/>
          </a:prstGeom>
          <a:noFill/>
        </p:spPr>
        <p:txBody>
          <a:bodyPr wrap="square" rtlCol="0">
            <a:spAutoFit/>
          </a:bodyPr>
          <a:lstStyle/>
          <a:p>
            <a:r>
              <a:rPr lang="en-GB" dirty="0">
                <a:solidFill>
                  <a:srgbClr val="0070C0"/>
                </a:solidFill>
              </a:rPr>
              <a:t>Action</a:t>
            </a:r>
          </a:p>
        </p:txBody>
      </p:sp>
      <p:sp>
        <p:nvSpPr>
          <p:cNvPr id="36" name="TextBox 35">
            <a:extLst>
              <a:ext uri="{FF2B5EF4-FFF2-40B4-BE49-F238E27FC236}">
                <a16:creationId xmlns:a16="http://schemas.microsoft.com/office/drawing/2014/main" id="{6E75474C-A162-43CC-B5F8-92AFFDFF6905}"/>
              </a:ext>
            </a:extLst>
          </p:cNvPr>
          <p:cNvSpPr txBox="1"/>
          <p:nvPr/>
        </p:nvSpPr>
        <p:spPr>
          <a:xfrm>
            <a:off x="7968342" y="3851583"/>
            <a:ext cx="1351721" cy="369332"/>
          </a:xfrm>
          <a:prstGeom prst="rect">
            <a:avLst/>
          </a:prstGeom>
          <a:noFill/>
        </p:spPr>
        <p:txBody>
          <a:bodyPr wrap="square" rtlCol="0">
            <a:spAutoFit/>
          </a:bodyPr>
          <a:lstStyle/>
          <a:p>
            <a:r>
              <a:rPr lang="en-GB" dirty="0">
                <a:solidFill>
                  <a:srgbClr val="0070C0"/>
                </a:solidFill>
              </a:rPr>
              <a:t>Action</a:t>
            </a:r>
          </a:p>
        </p:txBody>
      </p:sp>
      <p:sp>
        <p:nvSpPr>
          <p:cNvPr id="37" name="TextBox 36">
            <a:extLst>
              <a:ext uri="{FF2B5EF4-FFF2-40B4-BE49-F238E27FC236}">
                <a16:creationId xmlns:a16="http://schemas.microsoft.com/office/drawing/2014/main" id="{B9317E52-4E42-447D-89E8-54CE2168A7B9}"/>
              </a:ext>
            </a:extLst>
          </p:cNvPr>
          <p:cNvSpPr txBox="1"/>
          <p:nvPr/>
        </p:nvSpPr>
        <p:spPr>
          <a:xfrm>
            <a:off x="7968341" y="5553525"/>
            <a:ext cx="1351721" cy="369332"/>
          </a:xfrm>
          <a:prstGeom prst="rect">
            <a:avLst/>
          </a:prstGeom>
          <a:noFill/>
        </p:spPr>
        <p:txBody>
          <a:bodyPr wrap="square" rtlCol="0">
            <a:spAutoFit/>
          </a:bodyPr>
          <a:lstStyle/>
          <a:p>
            <a:r>
              <a:rPr lang="en-GB" dirty="0">
                <a:solidFill>
                  <a:srgbClr val="0070C0"/>
                </a:solidFill>
              </a:rPr>
              <a:t>Action</a:t>
            </a:r>
          </a:p>
        </p:txBody>
      </p:sp>
      <p:sp>
        <p:nvSpPr>
          <p:cNvPr id="38" name="TextBox 37">
            <a:extLst>
              <a:ext uri="{FF2B5EF4-FFF2-40B4-BE49-F238E27FC236}">
                <a16:creationId xmlns:a16="http://schemas.microsoft.com/office/drawing/2014/main" id="{3899042E-AC00-4576-8CAF-3F35278B6303}"/>
              </a:ext>
            </a:extLst>
          </p:cNvPr>
          <p:cNvSpPr txBox="1"/>
          <p:nvPr/>
        </p:nvSpPr>
        <p:spPr>
          <a:xfrm>
            <a:off x="7968341" y="2584801"/>
            <a:ext cx="1106085" cy="369332"/>
          </a:xfrm>
          <a:prstGeom prst="rect">
            <a:avLst/>
          </a:prstGeom>
          <a:solidFill>
            <a:srgbClr val="FF9900"/>
          </a:solidFill>
        </p:spPr>
        <p:txBody>
          <a:bodyPr wrap="square" rtlCol="0">
            <a:spAutoFit/>
          </a:bodyPr>
          <a:lstStyle/>
          <a:p>
            <a:r>
              <a:rPr lang="en-GB" dirty="0">
                <a:solidFill>
                  <a:schemeClr val="bg1"/>
                </a:solidFill>
              </a:rPr>
              <a:t>Condition</a:t>
            </a:r>
          </a:p>
        </p:txBody>
      </p:sp>
      <p:cxnSp>
        <p:nvCxnSpPr>
          <p:cNvPr id="40" name="Straight Arrow Connector 39">
            <a:extLst>
              <a:ext uri="{FF2B5EF4-FFF2-40B4-BE49-F238E27FC236}">
                <a16:creationId xmlns:a16="http://schemas.microsoft.com/office/drawing/2014/main" id="{373B0ADB-78AD-48DF-B3A0-06EEC5E6163F}"/>
              </a:ext>
            </a:extLst>
          </p:cNvPr>
          <p:cNvCxnSpPr/>
          <p:nvPr/>
        </p:nvCxnSpPr>
        <p:spPr>
          <a:xfrm flipH="1">
            <a:off x="5983357" y="2057400"/>
            <a:ext cx="19849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532F1041-B73A-4669-A592-1534FB0310B1}"/>
              </a:ext>
            </a:extLst>
          </p:cNvPr>
          <p:cNvCxnSpPr>
            <a:cxnSpLocks/>
            <a:stCxn id="38" idx="1"/>
          </p:cNvCxnSpPr>
          <p:nvPr/>
        </p:nvCxnSpPr>
        <p:spPr>
          <a:xfrm flipH="1">
            <a:off x="6211957" y="2769467"/>
            <a:ext cx="1756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803D060-E6A1-4387-922A-6B32C4E658C2}"/>
              </a:ext>
            </a:extLst>
          </p:cNvPr>
          <p:cNvCxnSpPr>
            <a:stCxn id="35" idx="1"/>
          </p:cNvCxnSpPr>
          <p:nvPr/>
        </p:nvCxnSpPr>
        <p:spPr>
          <a:xfrm flipH="1">
            <a:off x="4959626" y="3429000"/>
            <a:ext cx="30087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0E5CA589-DD96-4376-8CFD-3D2B66A21418}"/>
              </a:ext>
            </a:extLst>
          </p:cNvPr>
          <p:cNvCxnSpPr>
            <a:stCxn id="36" idx="1"/>
          </p:cNvCxnSpPr>
          <p:nvPr/>
        </p:nvCxnSpPr>
        <p:spPr>
          <a:xfrm flipH="1">
            <a:off x="7841974" y="4036249"/>
            <a:ext cx="1263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C734C431-C965-4ABF-8609-0640D7C4FD0A}"/>
              </a:ext>
            </a:extLst>
          </p:cNvPr>
          <p:cNvCxnSpPr/>
          <p:nvPr/>
        </p:nvCxnSpPr>
        <p:spPr>
          <a:xfrm flipH="1">
            <a:off x="3925957" y="5738191"/>
            <a:ext cx="40423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9144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409DEDE7-262F-4488-BE3C-8708EDAEAECD}"/>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Flow of control in code</a:t>
            </a:r>
          </a:p>
        </p:txBody>
      </p:sp>
      <p:pic>
        <p:nvPicPr>
          <p:cNvPr id="21" name="Picture 20" descr="Timeline&#10;&#10;Description automatically generated">
            <a:extLst>
              <a:ext uri="{FF2B5EF4-FFF2-40B4-BE49-F238E27FC236}">
                <a16:creationId xmlns:a16="http://schemas.microsoft.com/office/drawing/2014/main" id="{274618E8-D37E-4C2E-AE45-0E2919BF749E}"/>
              </a:ext>
            </a:extLst>
          </p:cNvPr>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2125477" y="1644756"/>
            <a:ext cx="5842866" cy="5070480"/>
          </a:xfrm>
          <a:prstGeom prst="rect">
            <a:avLst/>
          </a:prstGeom>
        </p:spPr>
      </p:pic>
      <p:sp>
        <p:nvSpPr>
          <p:cNvPr id="22" name="Diamond 21">
            <a:extLst>
              <a:ext uri="{FF2B5EF4-FFF2-40B4-BE49-F238E27FC236}">
                <a16:creationId xmlns:a16="http://schemas.microsoft.com/office/drawing/2014/main" id="{F6A7F98C-972B-43DC-8CE3-352462A6883C}"/>
              </a:ext>
            </a:extLst>
          </p:cNvPr>
          <p:cNvSpPr/>
          <p:nvPr/>
        </p:nvSpPr>
        <p:spPr>
          <a:xfrm>
            <a:off x="5102227" y="2578289"/>
            <a:ext cx="1133475" cy="476250"/>
          </a:xfrm>
          <a:prstGeom prst="diamond">
            <a:avLst/>
          </a:prstGeom>
          <a:no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98A7741E-481F-4824-AED3-F18450187862}"/>
              </a:ext>
            </a:extLst>
          </p:cNvPr>
          <p:cNvSpPr/>
          <p:nvPr/>
        </p:nvSpPr>
        <p:spPr>
          <a:xfrm>
            <a:off x="5561469" y="2009327"/>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Freeform: Shape 23">
            <a:extLst>
              <a:ext uri="{FF2B5EF4-FFF2-40B4-BE49-F238E27FC236}">
                <a16:creationId xmlns:a16="http://schemas.microsoft.com/office/drawing/2014/main" id="{E4DAA58D-E289-4CA4-A7D2-D2C5A73EB70B}"/>
              </a:ext>
            </a:extLst>
          </p:cNvPr>
          <p:cNvSpPr/>
          <p:nvPr/>
        </p:nvSpPr>
        <p:spPr>
          <a:xfrm>
            <a:off x="5070935" y="2810782"/>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Freeform: Shape 24">
            <a:extLst>
              <a:ext uri="{FF2B5EF4-FFF2-40B4-BE49-F238E27FC236}">
                <a16:creationId xmlns:a16="http://schemas.microsoft.com/office/drawing/2014/main" id="{E1D54793-52A0-48D2-A51F-1A6C74590452}"/>
              </a:ext>
            </a:extLst>
          </p:cNvPr>
          <p:cNvSpPr/>
          <p:nvPr/>
        </p:nvSpPr>
        <p:spPr>
          <a:xfrm flipH="1">
            <a:off x="5680532" y="2810781"/>
            <a:ext cx="594370" cy="1482924"/>
          </a:xfrm>
          <a:custGeom>
            <a:avLst/>
            <a:gdLst>
              <a:gd name="connsiteX0" fmla="*/ 0 w 628650"/>
              <a:gd name="connsiteY0" fmla="*/ 0 h 1190625"/>
              <a:gd name="connsiteX1" fmla="*/ 0 w 628650"/>
              <a:gd name="connsiteY1" fmla="*/ 923925 h 1190625"/>
              <a:gd name="connsiteX2" fmla="*/ 628650 w 628650"/>
              <a:gd name="connsiteY2" fmla="*/ 1190625 h 1190625"/>
            </a:gdLst>
            <a:ahLst/>
            <a:cxnLst>
              <a:cxn ang="0">
                <a:pos x="connsiteX0" y="connsiteY0"/>
              </a:cxn>
              <a:cxn ang="0">
                <a:pos x="connsiteX1" y="connsiteY1"/>
              </a:cxn>
              <a:cxn ang="0">
                <a:pos x="connsiteX2" y="connsiteY2"/>
              </a:cxn>
            </a:cxnLst>
            <a:rect l="l" t="t" r="r" b="b"/>
            <a:pathLst>
              <a:path w="628650" h="1190625">
                <a:moveTo>
                  <a:pt x="0" y="0"/>
                </a:moveTo>
                <a:lnTo>
                  <a:pt x="0" y="923925"/>
                </a:lnTo>
                <a:lnTo>
                  <a:pt x="628650" y="1190625"/>
                </a:lnTo>
              </a:path>
            </a:pathLst>
          </a:custGeom>
          <a:noFill/>
          <a:ln w="635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a:extLst>
              <a:ext uri="{FF2B5EF4-FFF2-40B4-BE49-F238E27FC236}">
                <a16:creationId xmlns:a16="http://schemas.microsoft.com/office/drawing/2014/main" id="{5AE242EA-131B-47D3-B4D3-19188D9D57D1}"/>
              </a:ext>
            </a:extLst>
          </p:cNvPr>
          <p:cNvCxnSpPr>
            <a:cxnSpLocks/>
          </p:cNvCxnSpPr>
          <p:nvPr/>
        </p:nvCxnSpPr>
        <p:spPr>
          <a:xfrm>
            <a:off x="5660642" y="1396715"/>
            <a:ext cx="8323" cy="1160610"/>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5CE147FD-FEB0-45BF-820D-D1BB8A463310}"/>
              </a:ext>
            </a:extLst>
          </p:cNvPr>
          <p:cNvSpPr/>
          <p:nvPr/>
        </p:nvSpPr>
        <p:spPr>
          <a:xfrm>
            <a:off x="4936645" y="3346812"/>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a:extLst>
              <a:ext uri="{FF2B5EF4-FFF2-40B4-BE49-F238E27FC236}">
                <a16:creationId xmlns:a16="http://schemas.microsoft.com/office/drawing/2014/main" id="{C6358242-8B6A-4E52-9005-9A9916BD4CEE}"/>
              </a:ext>
            </a:extLst>
          </p:cNvPr>
          <p:cNvSpPr/>
          <p:nvPr/>
        </p:nvSpPr>
        <p:spPr>
          <a:xfrm>
            <a:off x="5153254" y="3951396"/>
            <a:ext cx="238125" cy="2286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Straight Connector 32">
            <a:extLst>
              <a:ext uri="{FF2B5EF4-FFF2-40B4-BE49-F238E27FC236}">
                <a16:creationId xmlns:a16="http://schemas.microsoft.com/office/drawing/2014/main" id="{38EE5D0B-43C1-4EAE-B4DC-C81C6632D9D0}"/>
              </a:ext>
            </a:extLst>
          </p:cNvPr>
          <p:cNvCxnSpPr>
            <a:endCxn id="24" idx="2"/>
          </p:cNvCxnSpPr>
          <p:nvPr/>
        </p:nvCxnSpPr>
        <p:spPr>
          <a:xfrm flipV="1">
            <a:off x="5660642" y="4293706"/>
            <a:ext cx="4663" cy="536454"/>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394EF9A5-DE23-4400-B77A-8DBCB17F5DFD}"/>
              </a:ext>
            </a:extLst>
          </p:cNvPr>
          <p:cNvSpPr/>
          <p:nvPr/>
        </p:nvSpPr>
        <p:spPr>
          <a:xfrm>
            <a:off x="5532828" y="5412954"/>
            <a:ext cx="230689" cy="210426"/>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Freeform: Shape 19">
            <a:extLst>
              <a:ext uri="{FF2B5EF4-FFF2-40B4-BE49-F238E27FC236}">
                <a16:creationId xmlns:a16="http://schemas.microsoft.com/office/drawing/2014/main" id="{92872A56-22E3-4D17-B985-020454BB34F0}"/>
              </a:ext>
            </a:extLst>
          </p:cNvPr>
          <p:cNvSpPr/>
          <p:nvPr/>
        </p:nvSpPr>
        <p:spPr>
          <a:xfrm>
            <a:off x="5637546" y="4830160"/>
            <a:ext cx="642645" cy="1482924"/>
          </a:xfrm>
          <a:custGeom>
            <a:avLst/>
            <a:gdLst>
              <a:gd name="connsiteX0" fmla="*/ 25127 w 642645"/>
              <a:gd name="connsiteY0" fmla="*/ 0 h 1025013"/>
              <a:gd name="connsiteX1" fmla="*/ 5249 w 642645"/>
              <a:gd name="connsiteY1" fmla="*/ 655983 h 1025013"/>
              <a:gd name="connsiteX2" fmla="*/ 5249 w 642645"/>
              <a:gd name="connsiteY2" fmla="*/ 765313 h 1025013"/>
              <a:gd name="connsiteX3" fmla="*/ 64884 w 642645"/>
              <a:gd name="connsiteY3" fmla="*/ 983974 h 1025013"/>
              <a:gd name="connsiteX4" fmla="*/ 363058 w 642645"/>
              <a:gd name="connsiteY4" fmla="*/ 993913 h 1025013"/>
              <a:gd name="connsiteX5" fmla="*/ 621475 w 642645"/>
              <a:gd name="connsiteY5" fmla="*/ 655983 h 1025013"/>
              <a:gd name="connsiteX6" fmla="*/ 611536 w 642645"/>
              <a:gd name="connsiteY6" fmla="*/ 377687 h 1025013"/>
              <a:gd name="connsiteX7" fmla="*/ 482327 w 642645"/>
              <a:gd name="connsiteY7" fmla="*/ 168966 h 1025013"/>
              <a:gd name="connsiteX8" fmla="*/ 283545 w 642645"/>
              <a:gd name="connsiteY8" fmla="*/ 109331 h 1025013"/>
              <a:gd name="connsiteX9" fmla="*/ 74823 w 642645"/>
              <a:gd name="connsiteY9" fmla="*/ 198783 h 1025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2645" h="1025013">
                <a:moveTo>
                  <a:pt x="25127" y="0"/>
                </a:moveTo>
                <a:cubicBezTo>
                  <a:pt x="16844" y="264215"/>
                  <a:pt x="8562" y="528431"/>
                  <a:pt x="5249" y="655983"/>
                </a:cubicBezTo>
                <a:cubicBezTo>
                  <a:pt x="1936" y="783535"/>
                  <a:pt x="-4690" y="710648"/>
                  <a:pt x="5249" y="765313"/>
                </a:cubicBezTo>
                <a:cubicBezTo>
                  <a:pt x="15188" y="819978"/>
                  <a:pt x="5249" y="945874"/>
                  <a:pt x="64884" y="983974"/>
                </a:cubicBezTo>
                <a:cubicBezTo>
                  <a:pt x="124519" y="1022074"/>
                  <a:pt x="270293" y="1048578"/>
                  <a:pt x="363058" y="993913"/>
                </a:cubicBezTo>
                <a:cubicBezTo>
                  <a:pt x="455823" y="939248"/>
                  <a:pt x="580062" y="758687"/>
                  <a:pt x="621475" y="655983"/>
                </a:cubicBezTo>
                <a:cubicBezTo>
                  <a:pt x="662888" y="553279"/>
                  <a:pt x="634727" y="458857"/>
                  <a:pt x="611536" y="377687"/>
                </a:cubicBezTo>
                <a:cubicBezTo>
                  <a:pt x="588345" y="296518"/>
                  <a:pt x="536992" y="213692"/>
                  <a:pt x="482327" y="168966"/>
                </a:cubicBezTo>
                <a:cubicBezTo>
                  <a:pt x="427662" y="124240"/>
                  <a:pt x="351462" y="104362"/>
                  <a:pt x="283545" y="109331"/>
                </a:cubicBezTo>
                <a:cubicBezTo>
                  <a:pt x="215628" y="114301"/>
                  <a:pt x="145225" y="156542"/>
                  <a:pt x="74823" y="198783"/>
                </a:cubicBezTo>
              </a:path>
            </a:pathLst>
          </a:custGeom>
          <a:noFill/>
          <a:ln w="4445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Straight Connector 33">
            <a:extLst>
              <a:ext uri="{FF2B5EF4-FFF2-40B4-BE49-F238E27FC236}">
                <a16:creationId xmlns:a16="http://schemas.microsoft.com/office/drawing/2014/main" id="{EEC59142-07FA-4AE9-AD38-A52DBD7AD256}"/>
              </a:ext>
            </a:extLst>
          </p:cNvPr>
          <p:cNvCxnSpPr>
            <a:cxnSpLocks/>
          </p:cNvCxnSpPr>
          <p:nvPr/>
        </p:nvCxnSpPr>
        <p:spPr>
          <a:xfrm flipH="1">
            <a:off x="5641206" y="5289309"/>
            <a:ext cx="8910" cy="1379848"/>
          </a:xfrm>
          <a:prstGeom prst="line">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1311EE6-B48D-43B1-9A2A-91210BC3066E}"/>
              </a:ext>
            </a:extLst>
          </p:cNvPr>
          <p:cNvSpPr txBox="1"/>
          <p:nvPr/>
        </p:nvSpPr>
        <p:spPr>
          <a:xfrm>
            <a:off x="6275489" y="4949430"/>
            <a:ext cx="683303" cy="369332"/>
          </a:xfrm>
          <a:prstGeom prst="rect">
            <a:avLst/>
          </a:prstGeom>
          <a:noFill/>
        </p:spPr>
        <p:txBody>
          <a:bodyPr wrap="square" rtlCol="0">
            <a:spAutoFit/>
          </a:bodyPr>
          <a:lstStyle/>
          <a:p>
            <a:r>
              <a:rPr lang="en-GB" dirty="0"/>
              <a:t>3x</a:t>
            </a:r>
          </a:p>
        </p:txBody>
      </p:sp>
    </p:spTree>
    <p:extLst>
      <p:ext uri="{BB962C8B-B14F-4D97-AF65-F5344CB8AC3E}">
        <p14:creationId xmlns:p14="http://schemas.microsoft.com/office/powerpoint/2010/main" val="2120507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409DEDE7-262F-4488-BE3C-8708EDAEAECD}"/>
              </a:ext>
            </a:extLst>
          </p:cNvPr>
          <p:cNvSpPr>
            <a:spLocks noGrp="1"/>
          </p:cNvSpPr>
          <p:nvPr>
            <p:ph type="title"/>
          </p:nvPr>
        </p:nvSpPr>
        <p:spPr>
          <a:xfrm>
            <a:off x="2223425" y="4558"/>
            <a:ext cx="5744918" cy="840268"/>
          </a:xfrm>
          <a:solidFill>
            <a:srgbClr val="0070C0"/>
          </a:solidFill>
        </p:spPr>
        <p:txBody>
          <a:bodyPr anchor="ctr" anchorCtr="0"/>
          <a:lstStyle/>
          <a:p>
            <a:r>
              <a:rPr lang="en-GB" dirty="0">
                <a:solidFill>
                  <a:schemeClr val="bg1"/>
                </a:solidFill>
              </a:rPr>
              <a:t>Knowledge Summary</a:t>
            </a:r>
          </a:p>
        </p:txBody>
      </p:sp>
      <p:pic>
        <p:nvPicPr>
          <p:cNvPr id="16" name="Picture 15" descr="A picture containing diagram&#10;&#10;Description automatically generated">
            <a:extLst>
              <a:ext uri="{FF2B5EF4-FFF2-40B4-BE49-F238E27FC236}">
                <a16:creationId xmlns:a16="http://schemas.microsoft.com/office/drawing/2014/main" id="{9291E5C2-2CF1-47E6-8B47-1C016D77FB53}"/>
              </a:ext>
            </a:extLst>
          </p:cNvPr>
          <p:cNvPicPr>
            <a:picLocks noChangeAspect="1"/>
          </p:cNvPicPr>
          <p:nvPr/>
        </p:nvPicPr>
        <p:blipFill rotWithShape="1">
          <a:blip r:embed="rId2">
            <a:extLst>
              <a:ext uri="{28A0092B-C50C-407E-A947-70E740481C1C}">
                <a14:useLocalDpi xmlns:a14="http://schemas.microsoft.com/office/drawing/2010/main" val="0"/>
              </a:ext>
            </a:extLst>
          </a:blip>
          <a:srcRect l="29748" b="-11525"/>
          <a:stretch/>
        </p:blipFill>
        <p:spPr>
          <a:xfrm>
            <a:off x="9144000" y="6130754"/>
            <a:ext cx="2924174" cy="584481"/>
          </a:xfrm>
          <a:prstGeom prst="rect">
            <a:avLst/>
          </a:prstGeom>
        </p:spPr>
      </p:pic>
      <p:sp>
        <p:nvSpPr>
          <p:cNvPr id="17" name="TextBox 16">
            <a:extLst>
              <a:ext uri="{FF2B5EF4-FFF2-40B4-BE49-F238E27FC236}">
                <a16:creationId xmlns:a16="http://schemas.microsoft.com/office/drawing/2014/main" id="{412F3BB1-68E1-4CF8-8EF7-06B20E74B630}"/>
              </a:ext>
            </a:extLst>
          </p:cNvPr>
          <p:cNvSpPr txBox="1"/>
          <p:nvPr/>
        </p:nvSpPr>
        <p:spPr>
          <a:xfrm>
            <a:off x="8140149" y="6207492"/>
            <a:ext cx="1133058" cy="461665"/>
          </a:xfrm>
          <a:prstGeom prst="rect">
            <a:avLst/>
          </a:prstGeom>
          <a:noFill/>
        </p:spPr>
        <p:txBody>
          <a:bodyPr wrap="square" rtlCol="0">
            <a:spAutoFit/>
          </a:bodyPr>
          <a:lstStyle/>
          <a:p>
            <a:r>
              <a:rPr lang="en-GB" sz="2400" dirty="0">
                <a:latin typeface="Calibri" panose="020F0502020204030204" pitchFamily="34" charset="0"/>
                <a:cs typeface="Calibri" panose="020F0502020204030204" pitchFamily="34" charset="0"/>
              </a:rPr>
              <a:t>©HIAS</a:t>
            </a:r>
            <a:endParaRPr lang="en-GB" sz="2400" dirty="0"/>
          </a:p>
        </p:txBody>
      </p:sp>
      <p:sp>
        <p:nvSpPr>
          <p:cNvPr id="27" name="TextBox 26">
            <a:extLst>
              <a:ext uri="{FF2B5EF4-FFF2-40B4-BE49-F238E27FC236}">
                <a16:creationId xmlns:a16="http://schemas.microsoft.com/office/drawing/2014/main" id="{62E34881-36AB-47ED-A576-3A695A0B9C31}"/>
              </a:ext>
            </a:extLst>
          </p:cNvPr>
          <p:cNvSpPr txBox="1"/>
          <p:nvPr/>
        </p:nvSpPr>
        <p:spPr>
          <a:xfrm>
            <a:off x="2223425" y="1558867"/>
            <a:ext cx="8858705" cy="5507277"/>
          </a:xfrm>
          <a:prstGeom prst="rect">
            <a:avLst/>
          </a:prstGeom>
          <a:noFill/>
        </p:spPr>
        <p:txBody>
          <a:bodyPr wrap="square">
            <a:spAutoFit/>
          </a:bodyPr>
          <a:lstStyle/>
          <a:p>
            <a:pPr marL="0" marR="0" indent="0" algn="l">
              <a:lnSpc>
                <a:spcPct val="119000"/>
              </a:lnSpc>
              <a:spcBef>
                <a:spcPts val="0"/>
              </a:spcBef>
              <a:spcAft>
                <a:spcPts val="600"/>
              </a:spcAft>
            </a:pPr>
            <a:r>
              <a:rPr lang="en-GB" sz="3200" kern="1400" dirty="0">
                <a:ln>
                  <a:noFill/>
                </a:ln>
                <a:solidFill>
                  <a:srgbClr val="0070C0"/>
                </a:solidFill>
                <a:effectLst/>
                <a:latin typeface="Calibri" panose="020F0502020204030204" pitchFamily="34" charset="0"/>
              </a:rPr>
              <a:t>A condition is a state we can check to see if it is true or false</a:t>
            </a:r>
          </a:p>
          <a:p>
            <a:pPr marL="0" marR="0" indent="0" algn="l">
              <a:lnSpc>
                <a:spcPct val="119000"/>
              </a:lnSpc>
              <a:spcBef>
                <a:spcPts val="0"/>
              </a:spcBef>
              <a:spcAft>
                <a:spcPts val="600"/>
              </a:spcAft>
            </a:pPr>
            <a:r>
              <a:rPr lang="en-GB" sz="3200" b="1" kern="1400" dirty="0">
                <a:ln>
                  <a:noFill/>
                </a:ln>
                <a:solidFill>
                  <a:srgbClr val="0070C0"/>
                </a:solidFill>
                <a:effectLst/>
                <a:latin typeface="Calibri" panose="020F0502020204030204" pitchFamily="34" charset="0"/>
              </a:rPr>
              <a:t>Conditions</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Starts with an if </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Only checked once unless they are in a loop</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Two possible pathways True and False</a:t>
            </a:r>
          </a:p>
          <a:p>
            <a:pPr marL="457200" marR="0" indent="-457200" algn="l">
              <a:lnSpc>
                <a:spcPct val="119000"/>
              </a:lnSpc>
              <a:spcBef>
                <a:spcPts val="0"/>
              </a:spcBef>
              <a:spcAft>
                <a:spcPts val="600"/>
              </a:spcAft>
              <a:buFont typeface="Arial" panose="020B0604020202020204" pitchFamily="34" charset="0"/>
              <a:buChar char="•"/>
            </a:pPr>
            <a:r>
              <a:rPr lang="en-GB" sz="3200" kern="1400" dirty="0">
                <a:ln>
                  <a:noFill/>
                </a:ln>
                <a:solidFill>
                  <a:srgbClr val="0070C0"/>
                </a:solidFill>
                <a:effectLst/>
                <a:latin typeface="Calibri" panose="020F0502020204030204" pitchFamily="34" charset="0"/>
              </a:rPr>
              <a:t>Are only checked when reached in flow of control</a:t>
            </a:r>
          </a:p>
          <a:p>
            <a:pPr marL="0" marR="0" indent="0" algn="l">
              <a:lnSpc>
                <a:spcPct val="119000"/>
              </a:lnSpc>
              <a:spcBef>
                <a:spcPts val="0"/>
              </a:spcBef>
              <a:spcAft>
                <a:spcPts val="600"/>
              </a:spcAft>
            </a:pPr>
            <a:endParaRPr lang="en-GB" sz="3200" kern="1400" dirty="0">
              <a:ln>
                <a:noFill/>
              </a:ln>
              <a:solidFill>
                <a:srgbClr val="000000"/>
              </a:solidFill>
              <a:effectLst/>
              <a:latin typeface="Calibri" panose="020F0502020204030204" pitchFamily="34" charset="0"/>
            </a:endParaRPr>
          </a:p>
          <a:p>
            <a:pPr marL="0" marR="0" indent="0" algn="l">
              <a:lnSpc>
                <a:spcPct val="119000"/>
              </a:lnSpc>
              <a:spcBef>
                <a:spcPts val="0"/>
              </a:spcBef>
              <a:spcAft>
                <a:spcPts val="600"/>
              </a:spcAft>
            </a:pPr>
            <a:r>
              <a:rPr lang="en-GB" sz="1100" kern="1400" dirty="0">
                <a:ln>
                  <a:noFill/>
                </a:ln>
                <a:solidFill>
                  <a:srgbClr val="000000"/>
                </a:solidFill>
                <a:effectLst/>
                <a:latin typeface="Calibri" panose="020F0502020204030204" pitchFamily="34" charset="0"/>
              </a:rPr>
              <a:t> </a:t>
            </a:r>
          </a:p>
        </p:txBody>
      </p:sp>
    </p:spTree>
    <p:extLst>
      <p:ext uri="{BB962C8B-B14F-4D97-AF65-F5344CB8AC3E}">
        <p14:creationId xmlns:p14="http://schemas.microsoft.com/office/powerpoint/2010/main" val="605661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15" name="Speech Bubble: Rectangle with Corners Rounded 14">
            <a:extLst>
              <a:ext uri="{FF2B5EF4-FFF2-40B4-BE49-F238E27FC236}">
                <a16:creationId xmlns:a16="http://schemas.microsoft.com/office/drawing/2014/main" id="{22F41030-3396-4EED-A2C1-A0E44F39F7EA}"/>
              </a:ext>
            </a:extLst>
          </p:cNvPr>
          <p:cNvSpPr/>
          <p:nvPr/>
        </p:nvSpPr>
        <p:spPr>
          <a:xfrm>
            <a:off x="8870065" y="2550318"/>
            <a:ext cx="2197020" cy="258097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Have you heard things like this?</a:t>
            </a:r>
          </a:p>
        </p:txBody>
      </p:sp>
      <p:sp>
        <p:nvSpPr>
          <p:cNvPr id="14" name="Content Placeholder 2">
            <a:extLst>
              <a:ext uri="{FF2B5EF4-FFF2-40B4-BE49-F238E27FC236}">
                <a16:creationId xmlns:a16="http://schemas.microsoft.com/office/drawing/2014/main" id="{4B461CFA-86B2-4CFB-B616-6233E0CE0CAF}"/>
              </a:ext>
            </a:extLst>
          </p:cNvPr>
          <p:cNvSpPr>
            <a:spLocks noGrp="1"/>
          </p:cNvSpPr>
          <p:nvPr>
            <p:ph idx="1"/>
          </p:nvPr>
        </p:nvSpPr>
        <p:spPr>
          <a:xfrm>
            <a:off x="2223425" y="2550318"/>
            <a:ext cx="6646640" cy="1139518"/>
          </a:xfrm>
        </p:spPr>
        <p:txBody>
          <a:bodyPr/>
          <a:lstStyle/>
          <a:p>
            <a:pPr marL="0" indent="0">
              <a:buNone/>
            </a:pPr>
            <a:r>
              <a:rPr lang="en-GB" sz="3200" dirty="0">
                <a:solidFill>
                  <a:srgbClr val="0070C0"/>
                </a:solidFill>
              </a:rPr>
              <a:t>If you are rude again</a:t>
            </a:r>
          </a:p>
          <a:p>
            <a:pPr marL="0" indent="0">
              <a:buNone/>
            </a:pPr>
            <a:r>
              <a:rPr lang="en-GB" sz="3200" dirty="0">
                <a:solidFill>
                  <a:srgbClr val="0070C0"/>
                </a:solidFill>
              </a:rPr>
              <a:t>	I am taking away your Gameboy</a:t>
            </a:r>
          </a:p>
          <a:p>
            <a:pPr marL="0" indent="0">
              <a:buNone/>
            </a:pPr>
            <a:endParaRPr lang="en-GB" dirty="0"/>
          </a:p>
        </p:txBody>
      </p:sp>
      <p:sp>
        <p:nvSpPr>
          <p:cNvPr id="17" name="Content Placeholder 2">
            <a:extLst>
              <a:ext uri="{FF2B5EF4-FFF2-40B4-BE49-F238E27FC236}">
                <a16:creationId xmlns:a16="http://schemas.microsoft.com/office/drawing/2014/main" id="{7983D0EE-98AD-4280-A851-AA6940F80B9A}"/>
              </a:ext>
            </a:extLst>
          </p:cNvPr>
          <p:cNvSpPr txBox="1">
            <a:spLocks/>
          </p:cNvSpPr>
          <p:nvPr/>
        </p:nvSpPr>
        <p:spPr>
          <a:xfrm>
            <a:off x="2223425" y="4255810"/>
            <a:ext cx="4541359" cy="1139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70C0"/>
                </a:solidFill>
              </a:rPr>
              <a:t>If you work hard</a:t>
            </a:r>
          </a:p>
          <a:p>
            <a:pPr marL="0" indent="0">
              <a:buFont typeface="Arial" panose="020B0604020202020204" pitchFamily="34" charset="0"/>
              <a:buNone/>
            </a:pPr>
            <a:r>
              <a:rPr lang="en-GB" sz="3200" dirty="0">
                <a:solidFill>
                  <a:srgbClr val="0070C0"/>
                </a:solidFill>
              </a:rPr>
              <a:t>	You can have a treat</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113071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15" name="Speech Bubble: Rectangle with Corners Rounded 14">
            <a:extLst>
              <a:ext uri="{FF2B5EF4-FFF2-40B4-BE49-F238E27FC236}">
                <a16:creationId xmlns:a16="http://schemas.microsoft.com/office/drawing/2014/main" id="{22F41030-3396-4EED-A2C1-A0E44F39F7EA}"/>
              </a:ext>
            </a:extLst>
          </p:cNvPr>
          <p:cNvSpPr/>
          <p:nvPr/>
        </p:nvSpPr>
        <p:spPr>
          <a:xfrm>
            <a:off x="8870065" y="2550318"/>
            <a:ext cx="2197020" cy="258097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Tell your partner about any you have heard</a:t>
            </a:r>
          </a:p>
        </p:txBody>
      </p:sp>
      <p:sp>
        <p:nvSpPr>
          <p:cNvPr id="14" name="Content Placeholder 2">
            <a:extLst>
              <a:ext uri="{FF2B5EF4-FFF2-40B4-BE49-F238E27FC236}">
                <a16:creationId xmlns:a16="http://schemas.microsoft.com/office/drawing/2014/main" id="{4B461CFA-86B2-4CFB-B616-6233E0CE0CAF}"/>
              </a:ext>
            </a:extLst>
          </p:cNvPr>
          <p:cNvSpPr>
            <a:spLocks noGrp="1"/>
          </p:cNvSpPr>
          <p:nvPr>
            <p:ph idx="1"/>
          </p:nvPr>
        </p:nvSpPr>
        <p:spPr>
          <a:xfrm>
            <a:off x="2223425" y="2550318"/>
            <a:ext cx="6077505" cy="1139518"/>
          </a:xfrm>
        </p:spPr>
        <p:txBody>
          <a:bodyPr/>
          <a:lstStyle/>
          <a:p>
            <a:pPr marL="0" indent="0">
              <a:buNone/>
            </a:pPr>
            <a:r>
              <a:rPr lang="en-GB" sz="3200" dirty="0">
                <a:solidFill>
                  <a:srgbClr val="0070C0"/>
                </a:solidFill>
              </a:rPr>
              <a:t>If you do that once more</a:t>
            </a:r>
          </a:p>
          <a:p>
            <a:pPr marL="0" indent="0">
              <a:buNone/>
            </a:pPr>
            <a:r>
              <a:rPr lang="en-GB" sz="3200" dirty="0">
                <a:solidFill>
                  <a:srgbClr val="0070C0"/>
                </a:solidFill>
              </a:rPr>
              <a:t>	I am telling your mother</a:t>
            </a:r>
          </a:p>
          <a:p>
            <a:pPr marL="0" indent="0">
              <a:buNone/>
            </a:pPr>
            <a:endParaRPr lang="en-GB" dirty="0"/>
          </a:p>
        </p:txBody>
      </p:sp>
      <p:sp>
        <p:nvSpPr>
          <p:cNvPr id="17" name="Content Placeholder 2">
            <a:extLst>
              <a:ext uri="{FF2B5EF4-FFF2-40B4-BE49-F238E27FC236}">
                <a16:creationId xmlns:a16="http://schemas.microsoft.com/office/drawing/2014/main" id="{7983D0EE-98AD-4280-A851-AA6940F80B9A}"/>
              </a:ext>
            </a:extLst>
          </p:cNvPr>
          <p:cNvSpPr txBox="1">
            <a:spLocks/>
          </p:cNvSpPr>
          <p:nvPr/>
        </p:nvSpPr>
        <p:spPr>
          <a:xfrm>
            <a:off x="2223425" y="4255810"/>
            <a:ext cx="6646640" cy="1139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70C0"/>
                </a:solidFill>
              </a:rPr>
              <a:t>If you finish tea</a:t>
            </a:r>
          </a:p>
          <a:p>
            <a:pPr marL="0" indent="0">
              <a:buFont typeface="Arial" panose="020B0604020202020204" pitchFamily="34" charset="0"/>
              <a:buNone/>
            </a:pPr>
            <a:r>
              <a:rPr lang="en-GB" sz="3200" dirty="0">
                <a:solidFill>
                  <a:srgbClr val="0070C0"/>
                </a:solidFill>
              </a:rPr>
              <a:t>	We can watch something on TV</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3869281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17" name="Content Placeholder 2">
            <a:extLst>
              <a:ext uri="{FF2B5EF4-FFF2-40B4-BE49-F238E27FC236}">
                <a16:creationId xmlns:a16="http://schemas.microsoft.com/office/drawing/2014/main" id="{7983D0EE-98AD-4280-A851-AA6940F80B9A}"/>
              </a:ext>
            </a:extLst>
          </p:cNvPr>
          <p:cNvSpPr txBox="1">
            <a:spLocks/>
          </p:cNvSpPr>
          <p:nvPr/>
        </p:nvSpPr>
        <p:spPr>
          <a:xfrm>
            <a:off x="2223425" y="2550318"/>
            <a:ext cx="4541359" cy="1139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70C0"/>
                </a:solidFill>
              </a:rPr>
              <a:t>If you work hard</a:t>
            </a:r>
          </a:p>
          <a:p>
            <a:pPr marL="0" indent="0">
              <a:buFont typeface="Arial" panose="020B0604020202020204" pitchFamily="34" charset="0"/>
              <a:buNone/>
            </a:pPr>
            <a:r>
              <a:rPr lang="en-GB" sz="3200" dirty="0">
                <a:solidFill>
                  <a:srgbClr val="0070C0"/>
                </a:solidFill>
              </a:rPr>
              <a:t>	You can have a treat</a:t>
            </a:r>
          </a:p>
          <a:p>
            <a:pPr marL="0" indent="0">
              <a:buFont typeface="Arial" panose="020B0604020202020204" pitchFamily="34" charset="0"/>
              <a:buNone/>
            </a:pPr>
            <a:endParaRPr lang="en-GB" dirty="0"/>
          </a:p>
        </p:txBody>
      </p:sp>
      <p:sp>
        <p:nvSpPr>
          <p:cNvPr id="5" name="Freeform: Shape 4">
            <a:extLst>
              <a:ext uri="{FF2B5EF4-FFF2-40B4-BE49-F238E27FC236}">
                <a16:creationId xmlns:a16="http://schemas.microsoft.com/office/drawing/2014/main" id="{0A4BC061-5965-4533-9715-84039689E71D}"/>
              </a:ext>
            </a:extLst>
          </p:cNvPr>
          <p:cNvSpPr/>
          <p:nvPr/>
        </p:nvSpPr>
        <p:spPr>
          <a:xfrm>
            <a:off x="3302493" y="861134"/>
            <a:ext cx="2237173" cy="1713390"/>
          </a:xfrm>
          <a:custGeom>
            <a:avLst/>
            <a:gdLst>
              <a:gd name="connsiteX0" fmla="*/ 2219418 w 2237173"/>
              <a:gd name="connsiteY0" fmla="*/ 0 h 1713390"/>
              <a:gd name="connsiteX1" fmla="*/ 2237173 w 2237173"/>
              <a:gd name="connsiteY1" fmla="*/ 852256 h 1713390"/>
              <a:gd name="connsiteX2" fmla="*/ 8878 w 2237173"/>
              <a:gd name="connsiteY2" fmla="*/ 843379 h 1713390"/>
              <a:gd name="connsiteX3" fmla="*/ 0 w 2237173"/>
              <a:gd name="connsiteY3" fmla="*/ 1713390 h 1713390"/>
            </a:gdLst>
            <a:ahLst/>
            <a:cxnLst>
              <a:cxn ang="0">
                <a:pos x="connsiteX0" y="connsiteY0"/>
              </a:cxn>
              <a:cxn ang="0">
                <a:pos x="connsiteX1" y="connsiteY1"/>
              </a:cxn>
              <a:cxn ang="0">
                <a:pos x="connsiteX2" y="connsiteY2"/>
              </a:cxn>
              <a:cxn ang="0">
                <a:pos x="connsiteX3" y="connsiteY3"/>
              </a:cxn>
            </a:cxnLst>
            <a:rect l="l" t="t" r="r" b="b"/>
            <a:pathLst>
              <a:path w="2237173" h="1713390">
                <a:moveTo>
                  <a:pt x="2219418" y="0"/>
                </a:moveTo>
                <a:lnTo>
                  <a:pt x="2237173" y="852256"/>
                </a:lnTo>
                <a:lnTo>
                  <a:pt x="8878" y="843379"/>
                </a:lnTo>
                <a:cubicBezTo>
                  <a:pt x="5919" y="1133383"/>
                  <a:pt x="2959" y="1423386"/>
                  <a:pt x="0" y="1713390"/>
                </a:cubicBez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0E72A6BC-4FEF-457A-9E45-EC4368F63BB9}"/>
              </a:ext>
            </a:extLst>
          </p:cNvPr>
          <p:cNvSpPr/>
          <p:nvPr/>
        </p:nvSpPr>
        <p:spPr>
          <a:xfrm>
            <a:off x="6652336" y="874642"/>
            <a:ext cx="2203429" cy="2554358"/>
          </a:xfrm>
          <a:custGeom>
            <a:avLst/>
            <a:gdLst>
              <a:gd name="connsiteX0" fmla="*/ 2574235 w 2574235"/>
              <a:gd name="connsiteY0" fmla="*/ 0 h 2425148"/>
              <a:gd name="connsiteX1" fmla="*/ 2574235 w 2574235"/>
              <a:gd name="connsiteY1" fmla="*/ 2425148 h 2425148"/>
              <a:gd name="connsiteX2" fmla="*/ 0 w 2574235"/>
              <a:gd name="connsiteY2" fmla="*/ 2425148 h 2425148"/>
            </a:gdLst>
            <a:ahLst/>
            <a:cxnLst>
              <a:cxn ang="0">
                <a:pos x="connsiteX0" y="connsiteY0"/>
              </a:cxn>
              <a:cxn ang="0">
                <a:pos x="connsiteX1" y="connsiteY1"/>
              </a:cxn>
              <a:cxn ang="0">
                <a:pos x="connsiteX2" y="connsiteY2"/>
              </a:cxn>
            </a:cxnLst>
            <a:rect l="l" t="t" r="r" b="b"/>
            <a:pathLst>
              <a:path w="2574235" h="2425148">
                <a:moveTo>
                  <a:pt x="2574235" y="0"/>
                </a:moveTo>
                <a:lnTo>
                  <a:pt x="2574235" y="2425148"/>
                </a:lnTo>
                <a:lnTo>
                  <a:pt x="0" y="2425148"/>
                </a:lnTo>
              </a:path>
            </a:pathLst>
          </a:custGeom>
          <a:noFill/>
          <a:ln w="508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13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17" name="Content Placeholder 2">
            <a:extLst>
              <a:ext uri="{FF2B5EF4-FFF2-40B4-BE49-F238E27FC236}">
                <a16:creationId xmlns:a16="http://schemas.microsoft.com/office/drawing/2014/main" id="{7983D0EE-98AD-4280-A851-AA6940F80B9A}"/>
              </a:ext>
            </a:extLst>
          </p:cNvPr>
          <p:cNvSpPr txBox="1">
            <a:spLocks/>
          </p:cNvSpPr>
          <p:nvPr/>
        </p:nvSpPr>
        <p:spPr>
          <a:xfrm>
            <a:off x="2223425" y="2550318"/>
            <a:ext cx="4541359" cy="1139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70C0"/>
                </a:solidFill>
              </a:rPr>
              <a:t>If you are hungry</a:t>
            </a:r>
          </a:p>
          <a:p>
            <a:pPr marL="0" indent="0">
              <a:buFont typeface="Arial" panose="020B0604020202020204" pitchFamily="34" charset="0"/>
              <a:buNone/>
            </a:pPr>
            <a:r>
              <a:rPr lang="en-GB" sz="3200" dirty="0">
                <a:solidFill>
                  <a:srgbClr val="0070C0"/>
                </a:solidFill>
              </a:rPr>
              <a:t>	rub your tummy</a:t>
            </a:r>
          </a:p>
          <a:p>
            <a:pPr marL="0" indent="0">
              <a:buFont typeface="Arial" panose="020B0604020202020204" pitchFamily="34" charset="0"/>
              <a:buNone/>
            </a:pPr>
            <a:endParaRPr lang="en-GB" dirty="0"/>
          </a:p>
        </p:txBody>
      </p:sp>
      <p:sp>
        <p:nvSpPr>
          <p:cNvPr id="3" name="Arrow: Right 2">
            <a:extLst>
              <a:ext uri="{FF2B5EF4-FFF2-40B4-BE49-F238E27FC236}">
                <a16:creationId xmlns:a16="http://schemas.microsoft.com/office/drawing/2014/main" id="{7606256A-BCC8-4907-8E63-BB938A2618FD}"/>
              </a:ext>
            </a:extLst>
          </p:cNvPr>
          <p:cNvSpPr/>
          <p:nvPr/>
        </p:nvSpPr>
        <p:spPr>
          <a:xfrm>
            <a:off x="2325757" y="3140765"/>
            <a:ext cx="824947" cy="509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Speech Bubble: Rectangle with Corners Rounded 7">
            <a:extLst>
              <a:ext uri="{FF2B5EF4-FFF2-40B4-BE49-F238E27FC236}">
                <a16:creationId xmlns:a16="http://schemas.microsoft.com/office/drawing/2014/main" id="{A582FFC8-C118-47F6-A97D-A42567C59CF9}"/>
              </a:ext>
            </a:extLst>
          </p:cNvPr>
          <p:cNvSpPr/>
          <p:nvPr/>
        </p:nvSpPr>
        <p:spPr>
          <a:xfrm>
            <a:off x="2110868" y="4913746"/>
            <a:ext cx="7599661" cy="1695776"/>
          </a:xfrm>
          <a:prstGeom prst="wedgeRoundRectCallout">
            <a:avLst>
              <a:gd name="adj1" fmla="val -18508"/>
              <a:gd name="adj2" fmla="val 46361"/>
              <a:gd name="adj3" fmla="val 1666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solidFill>
                  <a:srgbClr val="0070C0"/>
                </a:solidFill>
              </a:rPr>
              <a:t>The action is indented to show that the action only happens if the condition is met / true</a:t>
            </a:r>
          </a:p>
          <a:p>
            <a:endParaRPr lang="en-GB" sz="2800" dirty="0">
              <a:solidFill>
                <a:schemeClr val="tx1"/>
              </a:solidFill>
            </a:endParaRPr>
          </a:p>
        </p:txBody>
      </p:sp>
      <p:cxnSp>
        <p:nvCxnSpPr>
          <p:cNvPr id="9" name="Straight Arrow Connector 8">
            <a:extLst>
              <a:ext uri="{FF2B5EF4-FFF2-40B4-BE49-F238E27FC236}">
                <a16:creationId xmlns:a16="http://schemas.microsoft.com/office/drawing/2014/main" id="{C188E6F8-A516-4288-B25B-C73288D61553}"/>
              </a:ext>
            </a:extLst>
          </p:cNvPr>
          <p:cNvCxnSpPr/>
          <p:nvPr/>
        </p:nvCxnSpPr>
        <p:spPr>
          <a:xfrm flipV="1">
            <a:off x="2703443" y="3578087"/>
            <a:ext cx="0" cy="1530626"/>
          </a:xfrm>
          <a:prstGeom prst="straightConnector1">
            <a:avLst/>
          </a:prstGeom>
          <a:ln w="50800">
            <a:solidFill>
              <a:srgbClr val="FF99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3145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17" name="Content Placeholder 2">
            <a:extLst>
              <a:ext uri="{FF2B5EF4-FFF2-40B4-BE49-F238E27FC236}">
                <a16:creationId xmlns:a16="http://schemas.microsoft.com/office/drawing/2014/main" id="{7983D0EE-98AD-4280-A851-AA6940F80B9A}"/>
              </a:ext>
            </a:extLst>
          </p:cNvPr>
          <p:cNvSpPr txBox="1">
            <a:spLocks/>
          </p:cNvSpPr>
          <p:nvPr/>
        </p:nvSpPr>
        <p:spPr>
          <a:xfrm>
            <a:off x="2223425" y="2550318"/>
            <a:ext cx="4541359" cy="113951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3200" dirty="0">
                <a:solidFill>
                  <a:srgbClr val="0070C0"/>
                </a:solidFill>
              </a:rPr>
              <a:t>If you are hungry</a:t>
            </a:r>
          </a:p>
          <a:p>
            <a:pPr marL="0" indent="0">
              <a:buFont typeface="Arial" panose="020B0604020202020204" pitchFamily="34" charset="0"/>
              <a:buNone/>
            </a:pPr>
            <a:r>
              <a:rPr lang="en-GB" sz="3200" dirty="0">
                <a:solidFill>
                  <a:srgbClr val="0070C0"/>
                </a:solidFill>
              </a:rPr>
              <a:t>	rub your tummy</a:t>
            </a:r>
          </a:p>
          <a:p>
            <a:pPr marL="0" indent="0">
              <a:buFont typeface="Arial" panose="020B0604020202020204" pitchFamily="34" charset="0"/>
              <a:buNone/>
            </a:pPr>
            <a:endParaRPr lang="en-GB" dirty="0"/>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8870065" y="2550318"/>
            <a:ext cx="2197020" cy="258097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Roleplay this everyday algorithm</a:t>
            </a:r>
          </a:p>
        </p:txBody>
      </p:sp>
    </p:spTree>
    <p:extLst>
      <p:ext uri="{BB962C8B-B14F-4D97-AF65-F5344CB8AC3E}">
        <p14:creationId xmlns:p14="http://schemas.microsoft.com/office/powerpoint/2010/main" val="2705070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8870065" y="2550318"/>
            <a:ext cx="2197020" cy="2580975"/>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Roleplay this everyday algorithm</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spTree>
    <p:extLst>
      <p:ext uri="{BB962C8B-B14F-4D97-AF65-F5344CB8AC3E}">
        <p14:creationId xmlns:p14="http://schemas.microsoft.com/office/powerpoint/2010/main" val="2563753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985B-F7C9-49B7-ABEF-ABE2E2A00026}"/>
              </a:ext>
            </a:extLst>
          </p:cNvPr>
          <p:cNvSpPr>
            <a:spLocks noGrp="1"/>
          </p:cNvSpPr>
          <p:nvPr>
            <p:ph type="title"/>
          </p:nvPr>
        </p:nvSpPr>
        <p:spPr>
          <a:xfrm>
            <a:off x="2223425" y="4558"/>
            <a:ext cx="7763954" cy="840268"/>
          </a:xfrm>
          <a:solidFill>
            <a:srgbClr val="0070C0"/>
          </a:solidFill>
        </p:spPr>
        <p:txBody>
          <a:bodyPr anchor="ctr" anchorCtr="0"/>
          <a:lstStyle/>
          <a:p>
            <a:r>
              <a:rPr lang="en-GB" dirty="0">
                <a:solidFill>
                  <a:schemeClr val="bg1"/>
                </a:solidFill>
              </a:rPr>
              <a:t>Everyday condition-starts-action</a:t>
            </a:r>
          </a:p>
        </p:txBody>
      </p:sp>
      <p:sp>
        <p:nvSpPr>
          <p:cNvPr id="6" name="Speech Bubble: Rectangle with Corners Rounded 5">
            <a:extLst>
              <a:ext uri="{FF2B5EF4-FFF2-40B4-BE49-F238E27FC236}">
                <a16:creationId xmlns:a16="http://schemas.microsoft.com/office/drawing/2014/main" id="{51DAF60B-A6F7-4B0C-8284-1D7CDA75821F}"/>
              </a:ext>
            </a:extLst>
          </p:cNvPr>
          <p:cNvSpPr/>
          <p:nvPr/>
        </p:nvSpPr>
        <p:spPr>
          <a:xfrm>
            <a:off x="7752522" y="2550318"/>
            <a:ext cx="3314563" cy="1733447"/>
          </a:xfrm>
          <a:prstGeom prst="wedgeRoundRectCallout">
            <a:avLst>
              <a:gd name="adj1" fmla="val 21249"/>
              <a:gd name="adj2" fmla="val 61445"/>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actions </a:t>
            </a:r>
            <a:r>
              <a:rPr lang="en-GB" sz="3200" dirty="0">
                <a:solidFill>
                  <a:srgbClr val="FFFF00"/>
                </a:solidFill>
              </a:rPr>
              <a:t>are</a:t>
            </a:r>
            <a:r>
              <a:rPr lang="en-GB" sz="3200" dirty="0">
                <a:solidFill>
                  <a:schemeClr val="bg1"/>
                </a:solidFill>
              </a:rPr>
              <a:t> affected by the condition</a:t>
            </a:r>
          </a:p>
        </p:txBody>
      </p:sp>
      <p:sp>
        <p:nvSpPr>
          <p:cNvPr id="7" name="TextBox 6">
            <a:extLst>
              <a:ext uri="{FF2B5EF4-FFF2-40B4-BE49-F238E27FC236}">
                <a16:creationId xmlns:a16="http://schemas.microsoft.com/office/drawing/2014/main" id="{4EB95B03-716B-4D22-BECA-70F3B2488C3B}"/>
              </a:ext>
            </a:extLst>
          </p:cNvPr>
          <p:cNvSpPr txBox="1"/>
          <p:nvPr/>
        </p:nvSpPr>
        <p:spPr>
          <a:xfrm>
            <a:off x="2223425" y="2550318"/>
            <a:ext cx="6107594" cy="2554545"/>
          </a:xfrm>
          <a:prstGeom prst="rect">
            <a:avLst/>
          </a:prstGeom>
          <a:noFill/>
        </p:spPr>
        <p:txBody>
          <a:bodyPr wrap="square">
            <a:spAutoFit/>
          </a:bodyPr>
          <a:lstStyle/>
          <a:p>
            <a:pPr marL="0" indent="0">
              <a:buNone/>
            </a:pPr>
            <a:r>
              <a:rPr lang="en-GB" sz="3200" dirty="0">
                <a:solidFill>
                  <a:srgbClr val="0070C0"/>
                </a:solidFill>
              </a:rPr>
              <a:t>Smile</a:t>
            </a:r>
          </a:p>
          <a:p>
            <a:pPr marL="0" indent="0">
              <a:buNone/>
            </a:pPr>
            <a:r>
              <a:rPr lang="en-GB" sz="3200" dirty="0">
                <a:solidFill>
                  <a:srgbClr val="0070C0"/>
                </a:solidFill>
              </a:rPr>
              <a:t>Frown</a:t>
            </a:r>
          </a:p>
          <a:p>
            <a:pPr marL="0" indent="0">
              <a:buNone/>
            </a:pPr>
            <a:r>
              <a:rPr lang="en-GB" sz="3200" dirty="0">
                <a:solidFill>
                  <a:srgbClr val="0070C0"/>
                </a:solidFill>
              </a:rPr>
              <a:t>If you like cooking	</a:t>
            </a:r>
          </a:p>
          <a:p>
            <a:pPr marL="0" indent="0">
              <a:buNone/>
            </a:pPr>
            <a:r>
              <a:rPr lang="en-GB" sz="3200" dirty="0">
                <a:solidFill>
                  <a:srgbClr val="0070C0"/>
                </a:solidFill>
              </a:rPr>
              <a:t>	wave your hand once</a:t>
            </a:r>
          </a:p>
          <a:p>
            <a:pPr marL="0" indent="0">
              <a:buNone/>
            </a:pPr>
            <a:r>
              <a:rPr lang="en-GB" sz="3200" dirty="0">
                <a:solidFill>
                  <a:srgbClr val="0070C0"/>
                </a:solidFill>
              </a:rPr>
              <a:t>Tap head once</a:t>
            </a:r>
          </a:p>
        </p:txBody>
      </p:sp>
      <p:pic>
        <p:nvPicPr>
          <p:cNvPr id="4" name="Graphic 3" descr="Clipboard outline">
            <a:extLst>
              <a:ext uri="{FF2B5EF4-FFF2-40B4-BE49-F238E27FC236}">
                <a16:creationId xmlns:a16="http://schemas.microsoft.com/office/drawing/2014/main" id="{B145F052-D986-4885-B626-0BD21C462B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3819" y="5074857"/>
            <a:ext cx="914400" cy="914400"/>
          </a:xfrm>
          <a:prstGeom prst="rect">
            <a:avLst/>
          </a:prstGeom>
        </p:spPr>
      </p:pic>
    </p:spTree>
    <p:extLst>
      <p:ext uri="{BB962C8B-B14F-4D97-AF65-F5344CB8AC3E}">
        <p14:creationId xmlns:p14="http://schemas.microsoft.com/office/powerpoint/2010/main" val="1990851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787</Words>
  <Application>Microsoft Office PowerPoint</Application>
  <PresentationFormat>Widescreen</PresentationFormat>
  <Paragraphs>182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Condition Starts Action</vt:lpstr>
      <vt:lpstr>Revising Loops</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Everyday condition-starts-action</vt:lpstr>
      <vt:lpstr>Flow of control</vt:lpstr>
      <vt:lpstr>Flow of control</vt:lpstr>
      <vt:lpstr>Flow of control</vt:lpstr>
      <vt:lpstr>Flow of control</vt:lpstr>
      <vt:lpstr>Condition-starts-action in code</vt:lpstr>
      <vt:lpstr>Flow of control in code</vt:lpstr>
      <vt:lpstr>Knowledge Summary</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16</cp:revision>
  <dcterms:created xsi:type="dcterms:W3CDTF">2018-06-25T09:53:29Z</dcterms:created>
  <dcterms:modified xsi:type="dcterms:W3CDTF">2023-01-03T10:05:25Z</dcterms:modified>
</cp:coreProperties>
</file>